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59" r:id="rId3"/>
    <p:sldId id="272" r:id="rId4"/>
    <p:sldId id="273" r:id="rId5"/>
    <p:sldId id="266" r:id="rId6"/>
    <p:sldId id="262" r:id="rId7"/>
    <p:sldId id="270" r:id="rId8"/>
    <p:sldId id="274" r:id="rId9"/>
    <p:sldId id="288" r:id="rId10"/>
    <p:sldId id="297" r:id="rId11"/>
    <p:sldId id="296" r:id="rId12"/>
    <p:sldId id="275" r:id="rId13"/>
    <p:sldId id="291" r:id="rId14"/>
    <p:sldId id="281" r:id="rId15"/>
    <p:sldId id="283" r:id="rId16"/>
    <p:sldId id="284" r:id="rId17"/>
    <p:sldId id="290" r:id="rId18"/>
    <p:sldId id="286" r:id="rId19"/>
    <p:sldId id="287" r:id="rId20"/>
    <p:sldId id="279" r:id="rId21"/>
    <p:sldId id="300" r:id="rId22"/>
    <p:sldId id="280" r:id="rId23"/>
    <p:sldId id="301" r:id="rId24"/>
    <p:sldId id="302" r:id="rId25"/>
    <p:sldId id="292" r:id="rId26"/>
    <p:sldId id="298" r:id="rId27"/>
    <p:sldId id="299" r:id="rId28"/>
    <p:sldId id="293" r:id="rId29"/>
    <p:sldId id="294" r:id="rId3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542" autoAdjust="0"/>
    <p:restoredTop sz="83457" autoAdjust="0"/>
  </p:normalViewPr>
  <p:slideViewPr>
    <p:cSldViewPr>
      <p:cViewPr varScale="1">
        <p:scale>
          <a:sx n="123" d="100"/>
          <a:sy n="123" d="100"/>
        </p:scale>
        <p:origin x="246" y="5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C63D9C-6005-4075-A8E5-BC456849887D}" type="datetimeFigureOut">
              <a:rPr lang="zh-CN" altLang="en-US" smtClean="0"/>
              <a:t>2018/9/10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E5AE97-1849-4206-AF16-B4DE7A139AE9}" type="slidenum">
              <a:rPr lang="zh-CN" altLang="en-US" smtClean="0"/>
              <a:t>‹#›</a:t>
            </a:fld>
            <a:endParaRPr lang="zh-CN" altLang="en-US"/>
          </a:p>
        </p:txBody>
      </p:sp>
    </p:spTree>
    <p:extLst>
      <p:ext uri="{BB962C8B-B14F-4D97-AF65-F5344CB8AC3E}">
        <p14:creationId xmlns:p14="http://schemas.microsoft.com/office/powerpoint/2010/main" val="894008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各位领导：各位嘉宾：下午好</a:t>
            </a:r>
          </a:p>
          <a:p>
            <a:r>
              <a:rPr lang="zh-CN" altLang="zh-CN" sz="1200" kern="1200" dirty="0">
                <a:solidFill>
                  <a:schemeClr val="tx1"/>
                </a:solidFill>
                <a:effectLst/>
                <a:latin typeface="+mn-lt"/>
                <a:ea typeface="+mn-ea"/>
                <a:cs typeface="+mn-cs"/>
              </a:rPr>
              <a:t>我是汇中仪表股份有限公司总经理董建国，能在这个平台上能和这么多供水企业的老总与参会的嘉宾见面我我非常幸运 。同时谢谢</a:t>
            </a:r>
            <a:r>
              <a:rPr lang="en-US" altLang="zh-CN" sz="1200" kern="1200" dirty="0">
                <a:solidFill>
                  <a:schemeClr val="tx1"/>
                </a:solidFill>
                <a:effectLst/>
                <a:latin typeface="+mn-lt"/>
                <a:ea typeface="+mn-ea"/>
                <a:cs typeface="+mn-cs"/>
              </a:rPr>
              <a:t>E20</a:t>
            </a:r>
            <a:r>
              <a:rPr lang="zh-CN" altLang="zh-CN" sz="1200" kern="1200" dirty="0">
                <a:solidFill>
                  <a:schemeClr val="tx1"/>
                </a:solidFill>
                <a:effectLst/>
                <a:latin typeface="+mn-lt"/>
                <a:ea typeface="+mn-ea"/>
                <a:cs typeface="+mn-cs"/>
              </a:rPr>
              <a:t>给我们搭建了这个平台。</a:t>
            </a:r>
          </a:p>
          <a:p>
            <a:r>
              <a:rPr lang="zh-CN" altLang="zh-CN" sz="1200" kern="1200" dirty="0">
                <a:solidFill>
                  <a:schemeClr val="tx1"/>
                </a:solidFill>
                <a:effectLst/>
                <a:latin typeface="+mn-lt"/>
                <a:ea typeface="+mn-ea"/>
                <a:cs typeface="+mn-cs"/>
              </a:rPr>
              <a:t>通过倾听和学习对接供水企业需求，寻找我们仪表的发展空间更好的服务于供水企业</a:t>
            </a:r>
          </a:p>
          <a:p>
            <a:r>
              <a:rPr lang="zh-CN" altLang="zh-CN" sz="1200" kern="1200" dirty="0">
                <a:solidFill>
                  <a:schemeClr val="tx1"/>
                </a:solidFill>
                <a:effectLst/>
                <a:latin typeface="+mn-lt"/>
                <a:ea typeface="+mn-ea"/>
                <a:cs typeface="+mn-cs"/>
              </a:rPr>
              <a:t>本次大会的主题是《新</a:t>
            </a:r>
            <a:r>
              <a:rPr lang="zh-CN" altLang="en-US" sz="1200" kern="1200" dirty="0">
                <a:solidFill>
                  <a:schemeClr val="tx1"/>
                </a:solidFill>
                <a:effectLst/>
                <a:latin typeface="+mn-lt"/>
                <a:ea typeface="+mn-ea"/>
                <a:cs typeface="+mn-cs"/>
              </a:rPr>
              <a:t>时代、新机遇、新模式</a:t>
            </a:r>
            <a:r>
              <a:rPr lang="zh-CN" altLang="zh-CN" sz="1200" kern="1200" dirty="0">
                <a:solidFill>
                  <a:schemeClr val="tx1"/>
                </a:solidFill>
                <a:effectLst/>
                <a:latin typeface="+mn-lt"/>
                <a:ea typeface="+mn-ea"/>
                <a:cs typeface="+mn-cs"/>
              </a:rPr>
              <a:t>》</a:t>
            </a:r>
          </a:p>
          <a:p>
            <a:r>
              <a:rPr lang="zh-CN" altLang="zh-CN" sz="1200" kern="1200" dirty="0">
                <a:solidFill>
                  <a:schemeClr val="tx1"/>
                </a:solidFill>
                <a:effectLst/>
                <a:latin typeface="+mn-lt"/>
                <a:ea typeface="+mn-ea"/>
                <a:cs typeface="+mn-cs"/>
              </a:rPr>
              <a:t>我和大家汇报的内容就是《大数据下的超声测流技术在供水企业的应用》</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1</a:t>
            </a:fld>
            <a:endParaRPr lang="zh-CN" altLang="en-US"/>
          </a:p>
        </p:txBody>
      </p:sp>
    </p:spTree>
    <p:extLst>
      <p:ext uri="{BB962C8B-B14F-4D97-AF65-F5344CB8AC3E}">
        <p14:creationId xmlns:p14="http://schemas.microsoft.com/office/powerpoint/2010/main" val="3448939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综上所述大数据下的超声流量计（水表），其属性已发生功能改变</a:t>
            </a:r>
          </a:p>
          <a:p>
            <a:r>
              <a:rPr lang="zh-CN" altLang="zh-CN" sz="1200" kern="1200" dirty="0">
                <a:solidFill>
                  <a:schemeClr val="tx1"/>
                </a:solidFill>
                <a:effectLst/>
                <a:latin typeface="+mn-lt"/>
                <a:ea typeface="+mn-ea"/>
                <a:cs typeface="+mn-cs"/>
              </a:rPr>
              <a:t>计量结算—仪表维护—降差检漏—管网安全—调度信息—水质安全</a:t>
            </a:r>
          </a:p>
          <a:p>
            <a:r>
              <a:rPr lang="zh-CN" altLang="zh-CN" sz="1200" kern="1200" dirty="0">
                <a:solidFill>
                  <a:schemeClr val="tx1"/>
                </a:solidFill>
                <a:effectLst/>
                <a:latin typeface="+mn-lt"/>
                <a:ea typeface="+mn-ea"/>
                <a:cs typeface="+mn-cs"/>
              </a:rPr>
              <a:t>产品稳定可靠的运行至关重要，供水企业较多关注采购价格，较少关注运行服务成本，致使一些企业一味降低成本，在运维服务不及时造成供水企业损失。</a:t>
            </a:r>
          </a:p>
          <a:p>
            <a:r>
              <a:rPr lang="zh-CN" altLang="zh-CN" sz="1200" kern="1200" dirty="0">
                <a:solidFill>
                  <a:schemeClr val="tx1"/>
                </a:solidFill>
                <a:effectLst/>
                <a:latin typeface="+mn-lt"/>
                <a:ea typeface="+mn-ea"/>
                <a:cs typeface="+mn-cs"/>
              </a:rPr>
              <a:t>在大数据下智能终端产品关系到运营、安全、管理服务等基础数据，做好产品维护服务关系重大，（以前抄个数早点晚点无所谓，出现故障晚点检修影响不大），增加企业维护检修人员成本较高。</a:t>
            </a:r>
          </a:p>
          <a:p>
            <a:r>
              <a:rPr lang="zh-CN" altLang="zh-CN" sz="1200" kern="1200" dirty="0">
                <a:solidFill>
                  <a:schemeClr val="tx1"/>
                </a:solidFill>
                <a:effectLst/>
                <a:latin typeface="+mn-lt"/>
                <a:ea typeface="+mn-ea"/>
                <a:cs typeface="+mn-cs"/>
              </a:rPr>
              <a:t>由供应商转为数据服务商</a:t>
            </a:r>
          </a:p>
          <a:p>
            <a:r>
              <a:rPr lang="zh-CN" altLang="zh-CN" sz="1200" kern="1200" dirty="0">
                <a:solidFill>
                  <a:schemeClr val="tx1"/>
                </a:solidFill>
                <a:effectLst/>
                <a:latin typeface="+mn-lt"/>
                <a:ea typeface="+mn-ea"/>
                <a:cs typeface="+mn-cs"/>
              </a:rPr>
              <a:t>本月初去长沙，长沙供水公司金董事长对提出了购买数据服务理念，我非常赞成，应当成为破解困局的一个选项，</a:t>
            </a:r>
          </a:p>
          <a:p>
            <a:r>
              <a:rPr lang="zh-CN" altLang="zh-CN" sz="1200" kern="1200" dirty="0">
                <a:solidFill>
                  <a:schemeClr val="tx1"/>
                </a:solidFill>
                <a:effectLst/>
                <a:latin typeface="+mn-lt"/>
                <a:ea typeface="+mn-ea"/>
                <a:cs typeface="+mn-cs"/>
              </a:rPr>
              <a:t>服务质量是保证大数据时效性、有效性的关键，关于以理念愿与水司领导进行交流和探讨</a:t>
            </a:r>
          </a:p>
          <a:p>
            <a:r>
              <a:rPr lang="zh-CN" altLang="zh-CN" sz="1200" kern="1200" dirty="0">
                <a:solidFill>
                  <a:schemeClr val="tx1"/>
                </a:solidFill>
                <a:effectLst/>
                <a:latin typeface="+mn-lt"/>
                <a:ea typeface="+mn-ea"/>
                <a:cs typeface="+mn-cs"/>
              </a:rPr>
              <a:t>汇中承诺愿意为此承担自己的责任，继续更好的服务供水企业</a:t>
            </a:r>
          </a:p>
          <a:p>
            <a:r>
              <a:rPr lang="zh-CN" altLang="zh-CN" sz="1200" kern="1200" dirty="0">
                <a:solidFill>
                  <a:schemeClr val="tx1"/>
                </a:solidFill>
                <a:effectLst/>
                <a:latin typeface="+mn-lt"/>
                <a:ea typeface="+mn-ea"/>
                <a:cs typeface="+mn-cs"/>
              </a:rPr>
              <a:t>（结束，引言）</a:t>
            </a:r>
          </a:p>
          <a:p>
            <a:r>
              <a:rPr lang="zh-CN" altLang="zh-CN" sz="1200" kern="1200" dirty="0">
                <a:solidFill>
                  <a:schemeClr val="tx1"/>
                </a:solidFill>
                <a:effectLst/>
                <a:latin typeface="+mn-lt"/>
                <a:ea typeface="+mn-ea"/>
                <a:cs typeface="+mn-cs"/>
              </a:rPr>
              <a:t>各位领导各位嘉宾；</a:t>
            </a:r>
            <a:endParaRPr lang="zh-CN" altLang="en-US" dirty="0"/>
          </a:p>
        </p:txBody>
      </p:sp>
      <p:sp>
        <p:nvSpPr>
          <p:cNvPr id="4" name="灯片编号占位符 3"/>
          <p:cNvSpPr>
            <a:spLocks noGrp="1"/>
          </p:cNvSpPr>
          <p:nvPr>
            <p:ph type="sldNum" sz="quarter" idx="10"/>
          </p:nvPr>
        </p:nvSpPr>
        <p:spPr/>
        <p:txBody>
          <a:bodyPr/>
          <a:lstStyle/>
          <a:p>
            <a:fld id="{8DE5AE97-1849-4206-AF16-B4DE7A139AE9}" type="slidenum">
              <a:rPr lang="zh-CN" altLang="en-US" smtClean="0"/>
              <a:t>10</a:t>
            </a:fld>
            <a:endParaRPr lang="zh-CN" altLang="en-US"/>
          </a:p>
        </p:txBody>
      </p:sp>
    </p:spTree>
    <p:extLst>
      <p:ext uri="{BB962C8B-B14F-4D97-AF65-F5344CB8AC3E}">
        <p14:creationId xmlns:p14="http://schemas.microsoft.com/office/powerpoint/2010/main" val="3547627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综上所述大数据下的超声流量计（水表），其属性已发生功能改变</a:t>
            </a:r>
          </a:p>
          <a:p>
            <a:r>
              <a:rPr lang="zh-CN" altLang="zh-CN" sz="1200" kern="1200" dirty="0">
                <a:solidFill>
                  <a:schemeClr val="tx1"/>
                </a:solidFill>
                <a:effectLst/>
                <a:latin typeface="+mn-lt"/>
                <a:ea typeface="+mn-ea"/>
                <a:cs typeface="+mn-cs"/>
              </a:rPr>
              <a:t>计量结算—仪表维护—降差检漏—管网安全—调度信息—水质安全</a:t>
            </a:r>
          </a:p>
          <a:p>
            <a:r>
              <a:rPr lang="zh-CN" altLang="zh-CN" sz="1200" kern="1200" dirty="0">
                <a:solidFill>
                  <a:schemeClr val="tx1"/>
                </a:solidFill>
                <a:effectLst/>
                <a:latin typeface="+mn-lt"/>
                <a:ea typeface="+mn-ea"/>
                <a:cs typeface="+mn-cs"/>
              </a:rPr>
              <a:t>产品稳定可靠的运行至关重要，供水企业较多关注采购价格，较少关注运行服务成本，致使一些企业一味降低成本，在运维服务不及时造成供水企业损失。</a:t>
            </a:r>
          </a:p>
          <a:p>
            <a:r>
              <a:rPr lang="zh-CN" altLang="zh-CN" sz="1200" kern="1200" dirty="0">
                <a:solidFill>
                  <a:schemeClr val="tx1"/>
                </a:solidFill>
                <a:effectLst/>
                <a:latin typeface="+mn-lt"/>
                <a:ea typeface="+mn-ea"/>
                <a:cs typeface="+mn-cs"/>
              </a:rPr>
              <a:t>在大数据下智能终端产品关系到运营、安全、管理服务等基础数据，做好产品维护服务关系重大，（以前抄个数早点晚点无所谓，出现故障晚点检修影响不大），增加企业维护检修人员成本较高。</a:t>
            </a:r>
          </a:p>
          <a:p>
            <a:r>
              <a:rPr lang="zh-CN" altLang="zh-CN" sz="1200" kern="1200" dirty="0">
                <a:solidFill>
                  <a:schemeClr val="tx1"/>
                </a:solidFill>
                <a:effectLst/>
                <a:latin typeface="+mn-lt"/>
                <a:ea typeface="+mn-ea"/>
                <a:cs typeface="+mn-cs"/>
              </a:rPr>
              <a:t>由供应商转为数据服务商</a:t>
            </a:r>
          </a:p>
          <a:p>
            <a:r>
              <a:rPr lang="zh-CN" altLang="zh-CN" sz="1200" kern="1200" dirty="0">
                <a:solidFill>
                  <a:schemeClr val="tx1"/>
                </a:solidFill>
                <a:effectLst/>
                <a:latin typeface="+mn-lt"/>
                <a:ea typeface="+mn-ea"/>
                <a:cs typeface="+mn-cs"/>
              </a:rPr>
              <a:t>本月初去长沙，长沙供水公司金董事长对提出了购买数据服务理念，我非常赞成，应当成为破解困局的一个选项，</a:t>
            </a:r>
          </a:p>
          <a:p>
            <a:r>
              <a:rPr lang="zh-CN" altLang="zh-CN" sz="1200" kern="1200" dirty="0">
                <a:solidFill>
                  <a:schemeClr val="tx1"/>
                </a:solidFill>
                <a:effectLst/>
                <a:latin typeface="+mn-lt"/>
                <a:ea typeface="+mn-ea"/>
                <a:cs typeface="+mn-cs"/>
              </a:rPr>
              <a:t>服务质量是保证大数据时效性、有效性的关键，关于以理念愿与水司领导进行交流和探讨</a:t>
            </a:r>
          </a:p>
          <a:p>
            <a:r>
              <a:rPr lang="zh-CN" altLang="zh-CN" sz="1200" kern="1200" dirty="0">
                <a:solidFill>
                  <a:schemeClr val="tx1"/>
                </a:solidFill>
                <a:effectLst/>
                <a:latin typeface="+mn-lt"/>
                <a:ea typeface="+mn-ea"/>
                <a:cs typeface="+mn-cs"/>
              </a:rPr>
              <a:t>汇中承诺愿意为此承担自己的责任，继续更好的服务供水企业</a:t>
            </a:r>
          </a:p>
          <a:p>
            <a:r>
              <a:rPr lang="zh-CN" altLang="zh-CN" sz="1200" kern="1200" dirty="0">
                <a:solidFill>
                  <a:schemeClr val="tx1"/>
                </a:solidFill>
                <a:effectLst/>
                <a:latin typeface="+mn-lt"/>
                <a:ea typeface="+mn-ea"/>
                <a:cs typeface="+mn-cs"/>
              </a:rPr>
              <a:t>（结束，引言）</a:t>
            </a:r>
          </a:p>
          <a:p>
            <a:r>
              <a:rPr lang="zh-CN" altLang="zh-CN" sz="1200" kern="1200" dirty="0">
                <a:solidFill>
                  <a:schemeClr val="tx1"/>
                </a:solidFill>
                <a:effectLst/>
                <a:latin typeface="+mn-lt"/>
                <a:ea typeface="+mn-ea"/>
                <a:cs typeface="+mn-cs"/>
              </a:rPr>
              <a:t>各位领导各位嘉宾；</a:t>
            </a:r>
            <a:endParaRPr lang="zh-CN" altLang="en-US" dirty="0"/>
          </a:p>
        </p:txBody>
      </p:sp>
      <p:sp>
        <p:nvSpPr>
          <p:cNvPr id="4" name="灯片编号占位符 3"/>
          <p:cNvSpPr>
            <a:spLocks noGrp="1"/>
          </p:cNvSpPr>
          <p:nvPr>
            <p:ph type="sldNum" sz="quarter" idx="10"/>
          </p:nvPr>
        </p:nvSpPr>
        <p:spPr/>
        <p:txBody>
          <a:bodyPr/>
          <a:lstStyle/>
          <a:p>
            <a:fld id="{8DE5AE97-1849-4206-AF16-B4DE7A139AE9}" type="slidenum">
              <a:rPr lang="zh-CN" altLang="en-US" smtClean="0"/>
              <a:t>11</a:t>
            </a:fld>
            <a:endParaRPr lang="zh-CN" altLang="en-US"/>
          </a:p>
        </p:txBody>
      </p:sp>
    </p:spTree>
    <p:extLst>
      <p:ext uri="{BB962C8B-B14F-4D97-AF65-F5344CB8AC3E}">
        <p14:creationId xmlns:p14="http://schemas.microsoft.com/office/powerpoint/2010/main" val="3547627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indent="-285750">
              <a:lnSpc>
                <a:spcPct val="150000"/>
              </a:lnSpc>
              <a:buFont typeface="Arial" pitchFamily="34" charset="0"/>
              <a:buChar char="•"/>
            </a:pPr>
            <a:r>
              <a:rPr lang="zh-CN" altLang="en-US" sz="1200" b="1" dirty="0">
                <a:solidFill>
                  <a:srgbClr val="FFCC66"/>
                </a:solidFill>
                <a:latin typeface="微软雅黑" pitchFamily="34" charset="-122"/>
                <a:ea typeface="微软雅黑" pitchFamily="34" charset="-122"/>
                <a:cs typeface="Arial" charset="0"/>
              </a:rPr>
              <a:t>汇中产品融合</a:t>
            </a:r>
            <a:r>
              <a:rPr lang="en-US" altLang="zh-CN" sz="1200" b="1" dirty="0">
                <a:solidFill>
                  <a:srgbClr val="FFCC66"/>
                </a:solidFill>
                <a:latin typeface="微软雅黑" pitchFamily="34" charset="-122"/>
                <a:ea typeface="微软雅黑" pitchFamily="34" charset="-122"/>
                <a:cs typeface="Arial" charset="0"/>
              </a:rPr>
              <a:t>NB-</a:t>
            </a:r>
            <a:r>
              <a:rPr lang="en-US" altLang="zh-CN" sz="1200" b="1" dirty="0" err="1">
                <a:solidFill>
                  <a:srgbClr val="FFCC66"/>
                </a:solidFill>
                <a:latin typeface="微软雅黑" pitchFamily="34" charset="-122"/>
                <a:ea typeface="微软雅黑" pitchFamily="34" charset="-122"/>
                <a:cs typeface="Arial" charset="0"/>
              </a:rPr>
              <a:t>IoT</a:t>
            </a:r>
            <a:r>
              <a:rPr lang="zh-CN" altLang="en-US" sz="1200" b="1" dirty="0">
                <a:solidFill>
                  <a:srgbClr val="FFCC66"/>
                </a:solidFill>
                <a:latin typeface="微软雅黑" pitchFamily="34" charset="-122"/>
                <a:ea typeface="微软雅黑" pitchFamily="34" charset="-122"/>
                <a:cs typeface="Arial" charset="0"/>
              </a:rPr>
              <a:t>技术</a:t>
            </a:r>
            <a:r>
              <a:rPr lang="zh-CN" altLang="en-US" sz="1200" b="0" dirty="0">
                <a:solidFill>
                  <a:schemeClr val="tx1"/>
                </a:solidFill>
                <a:latin typeface="+mn-lt"/>
                <a:ea typeface="+mn-ea"/>
                <a:cs typeface="+mn-cs"/>
              </a:rPr>
              <a:t>。</a:t>
            </a:r>
            <a:r>
              <a:rPr lang="en-US" altLang="zh-CN" sz="1200" dirty="0">
                <a:solidFill>
                  <a:srgbClr val="FFCC66"/>
                </a:solidFill>
                <a:latin typeface="微软雅黑" pitchFamily="34" charset="-122"/>
                <a:ea typeface="微软雅黑" pitchFamily="34" charset="-122"/>
              </a:rPr>
              <a:t>2015</a:t>
            </a:r>
            <a:r>
              <a:rPr lang="zh-CN" altLang="zh-CN" sz="1200" dirty="0">
                <a:solidFill>
                  <a:srgbClr val="FFCC66"/>
                </a:solidFill>
                <a:latin typeface="微软雅黑" pitchFamily="34" charset="-122"/>
                <a:ea typeface="微软雅黑" pitchFamily="34" charset="-122"/>
              </a:rPr>
              <a:t>年</a:t>
            </a:r>
            <a:r>
              <a:rPr lang="en-US" altLang="zh-CN" sz="1200" dirty="0">
                <a:solidFill>
                  <a:srgbClr val="FFCC66"/>
                </a:solidFill>
                <a:latin typeface="微软雅黑" pitchFamily="34" charset="-122"/>
                <a:ea typeface="微软雅黑" pitchFamily="34" charset="-122"/>
              </a:rPr>
              <a:t>---</a:t>
            </a:r>
            <a:r>
              <a:rPr lang="zh-CN" altLang="en-US" sz="1200" dirty="0">
                <a:solidFill>
                  <a:srgbClr val="FFCC66"/>
                </a:solidFill>
                <a:latin typeface="微软雅黑" pitchFamily="34" charset="-122"/>
                <a:ea typeface="微软雅黑" pitchFamily="34" charset="-122"/>
              </a:rPr>
              <a:t>汇中公司与华为合作。</a:t>
            </a:r>
            <a:r>
              <a:rPr lang="en-US" altLang="zh-CN" sz="1200" dirty="0">
                <a:solidFill>
                  <a:srgbClr val="FFCC66"/>
                </a:solidFill>
                <a:latin typeface="微软雅黑" pitchFamily="34" charset="-122"/>
                <a:ea typeface="微软雅黑" pitchFamily="34" charset="-122"/>
              </a:rPr>
              <a:t>2016</a:t>
            </a:r>
            <a:r>
              <a:rPr lang="zh-CN" altLang="en-US" sz="1200" dirty="0">
                <a:solidFill>
                  <a:srgbClr val="FFCC66"/>
                </a:solidFill>
                <a:latin typeface="微软雅黑" pitchFamily="34" charset="-122"/>
                <a:ea typeface="微软雅黑" pitchFamily="34" charset="-122"/>
              </a:rPr>
              <a:t>年</a:t>
            </a:r>
            <a:r>
              <a:rPr lang="en-US" altLang="zh-CN" sz="1200" dirty="0">
                <a:solidFill>
                  <a:srgbClr val="FFCC66"/>
                </a:solidFill>
                <a:latin typeface="微软雅黑" pitchFamily="34" charset="-122"/>
                <a:ea typeface="微软雅黑" pitchFamily="34" charset="-122"/>
              </a:rPr>
              <a:t>---</a:t>
            </a:r>
            <a:r>
              <a:rPr lang="zh-CN" altLang="en-US" sz="1200" dirty="0">
                <a:solidFill>
                  <a:srgbClr val="FFCC66"/>
                </a:solidFill>
                <a:latin typeface="微软雅黑" pitchFamily="34" charset="-122"/>
                <a:ea typeface="微软雅黑" pitchFamily="34" charset="-122"/>
              </a:rPr>
              <a:t>样机交付。</a:t>
            </a:r>
            <a:r>
              <a:rPr lang="en-US" altLang="zh-CN" sz="1200" dirty="0">
                <a:solidFill>
                  <a:srgbClr val="FFCC66"/>
                </a:solidFill>
                <a:latin typeface="微软雅黑" pitchFamily="34" charset="-122"/>
                <a:ea typeface="微软雅黑" pitchFamily="34" charset="-122"/>
              </a:rPr>
              <a:t>2016</a:t>
            </a:r>
            <a:r>
              <a:rPr lang="zh-CN" altLang="en-US" sz="1200" dirty="0">
                <a:solidFill>
                  <a:srgbClr val="FFCC66"/>
                </a:solidFill>
                <a:latin typeface="微软雅黑" pitchFamily="34" charset="-122"/>
                <a:ea typeface="微软雅黑" pitchFamily="34" charset="-122"/>
              </a:rPr>
              <a:t>年底</a:t>
            </a:r>
            <a:r>
              <a:rPr lang="en-US" altLang="zh-CN" sz="1200" dirty="0">
                <a:solidFill>
                  <a:srgbClr val="FFCC66"/>
                </a:solidFill>
                <a:latin typeface="微软雅黑" pitchFamily="34" charset="-122"/>
                <a:ea typeface="微软雅黑" pitchFamily="34" charset="-122"/>
              </a:rPr>
              <a:t>---</a:t>
            </a:r>
            <a:r>
              <a:rPr lang="zh-CN" altLang="en-US" sz="1200" dirty="0">
                <a:solidFill>
                  <a:srgbClr val="FFCC66"/>
                </a:solidFill>
                <a:latin typeface="微软雅黑" pitchFamily="34" charset="-122"/>
                <a:ea typeface="微软雅黑" pitchFamily="34" charset="-122"/>
              </a:rPr>
              <a:t>澳大利亚墨尔本中南水务集团试用。</a:t>
            </a:r>
            <a:r>
              <a:rPr lang="en-US" altLang="zh-CN" sz="1200" dirty="0">
                <a:solidFill>
                  <a:srgbClr val="FFCC66"/>
                </a:solidFill>
                <a:latin typeface="微软雅黑" pitchFamily="34" charset="-122"/>
                <a:ea typeface="微软雅黑" pitchFamily="34" charset="-122"/>
              </a:rPr>
              <a:t>2017</a:t>
            </a:r>
            <a:r>
              <a:rPr lang="zh-CN" altLang="en-US" sz="1200" dirty="0">
                <a:solidFill>
                  <a:srgbClr val="FFCC66"/>
                </a:solidFill>
                <a:latin typeface="微软雅黑" pitchFamily="34" charset="-122"/>
                <a:ea typeface="微软雅黑" pitchFamily="34" charset="-122"/>
              </a:rPr>
              <a:t>年 </a:t>
            </a:r>
            <a:r>
              <a:rPr lang="en-US" altLang="zh-CN" sz="1200" dirty="0">
                <a:solidFill>
                  <a:srgbClr val="FFCC66"/>
                </a:solidFill>
                <a:latin typeface="微软雅黑" pitchFamily="34" charset="-122"/>
                <a:ea typeface="微软雅黑" pitchFamily="34" charset="-122"/>
              </a:rPr>
              <a:t>---</a:t>
            </a:r>
            <a:r>
              <a:rPr lang="zh-CN" altLang="en-US" sz="1200" dirty="0">
                <a:solidFill>
                  <a:srgbClr val="FFCC66"/>
                </a:solidFill>
                <a:latin typeface="微软雅黑" pitchFamily="34" charset="-122"/>
                <a:ea typeface="微软雅黑" pitchFamily="34" charset="-122"/>
              </a:rPr>
              <a:t>广东顺德顺控发展交付使用。</a:t>
            </a:r>
            <a:endParaRPr lang="en-US" altLang="zh-CN" sz="1200" dirty="0">
              <a:solidFill>
                <a:srgbClr val="FFCC66"/>
              </a:solidFill>
              <a:latin typeface="微软雅黑" pitchFamily="34" charset="-122"/>
              <a:ea typeface="微软雅黑"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b="1" dirty="0">
              <a:solidFill>
                <a:srgbClr val="FFCC66"/>
              </a:solidFill>
              <a:latin typeface="微软雅黑" pitchFamily="34" charset="-122"/>
              <a:ea typeface="微软雅黑" pitchFamily="34" charset="-122"/>
              <a:cs typeface="Arial" charset="0"/>
            </a:endParaRPr>
          </a:p>
        </p:txBody>
      </p:sp>
      <p:sp>
        <p:nvSpPr>
          <p:cNvPr id="4" name="灯片编号占位符 3"/>
          <p:cNvSpPr>
            <a:spLocks noGrp="1"/>
          </p:cNvSpPr>
          <p:nvPr>
            <p:ph type="sldNum" sz="quarter" idx="10"/>
          </p:nvPr>
        </p:nvSpPr>
        <p:spPr/>
        <p:txBody>
          <a:bodyPr/>
          <a:lstStyle/>
          <a:p>
            <a:fld id="{8DE5AE97-1849-4206-AF16-B4DE7A139AE9}" type="slidenum">
              <a:rPr lang="zh-CN" altLang="en-US" smtClean="0"/>
              <a:t>12</a:t>
            </a:fld>
            <a:endParaRPr lang="zh-CN" altLang="en-US"/>
          </a:p>
        </p:txBody>
      </p:sp>
    </p:spTree>
    <p:extLst>
      <p:ext uri="{BB962C8B-B14F-4D97-AF65-F5344CB8AC3E}">
        <p14:creationId xmlns:p14="http://schemas.microsoft.com/office/powerpoint/2010/main" val="317827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大数据的四个特征；多样性、时效性、有效性、大容量</a:t>
            </a:r>
            <a:r>
              <a:rPr lang="zh-CN" altLang="en-US"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大数据的意义，大数据对企业的影响和意义到底体现在：</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、帮助企业了解客户。</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，帮助企业锁定资源。</a:t>
            </a:r>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，帮助企业规划生产。</a:t>
            </a:r>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，帮助企业开展服务</a:t>
            </a:r>
            <a:endParaRPr lang="en-US"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数据运营</a:t>
            </a:r>
          </a:p>
          <a:p>
            <a:r>
              <a:rPr lang="zh-CN" altLang="zh-CN" sz="1200" kern="1200" dirty="0">
                <a:solidFill>
                  <a:schemeClr val="tx1"/>
                </a:solidFill>
                <a:effectLst/>
                <a:latin typeface="+mn-lt"/>
                <a:ea typeface="+mn-ea"/>
                <a:cs typeface="+mn-cs"/>
              </a:rPr>
              <a:t>是</a:t>
            </a:r>
            <a:r>
              <a:rPr lang="zh-CN" altLang="en-US" sz="1200" kern="1200" dirty="0">
                <a:solidFill>
                  <a:schemeClr val="tx1"/>
                </a:solidFill>
                <a:effectLst/>
                <a:latin typeface="+mn-lt"/>
                <a:ea typeface="+mn-ea"/>
                <a:cs typeface="+mn-cs"/>
              </a:rPr>
              <a:t>物联网环境下</a:t>
            </a:r>
            <a:r>
              <a:rPr lang="zh-CN" altLang="zh-CN" sz="1200" kern="1200" dirty="0">
                <a:solidFill>
                  <a:schemeClr val="tx1"/>
                </a:solidFill>
                <a:effectLst/>
                <a:latin typeface="+mn-lt"/>
                <a:ea typeface="+mn-ea"/>
                <a:cs typeface="+mn-cs"/>
              </a:rPr>
              <a:t>计量仪表由单一的计量属性向智能终端多功能转变</a:t>
            </a:r>
          </a:p>
          <a:p>
            <a:r>
              <a:rPr lang="zh-CN" altLang="zh-CN" sz="1200" kern="1200" dirty="0">
                <a:solidFill>
                  <a:schemeClr val="tx1"/>
                </a:solidFill>
                <a:effectLst/>
                <a:latin typeface="+mn-lt"/>
                <a:ea typeface="+mn-ea"/>
                <a:cs typeface="+mn-cs"/>
              </a:rPr>
              <a:t>流量计（水表）：</a:t>
            </a:r>
          </a:p>
          <a:p>
            <a:r>
              <a:rPr lang="zh-CN" altLang="zh-CN" sz="1200" kern="1200" dirty="0">
                <a:solidFill>
                  <a:schemeClr val="tx1"/>
                </a:solidFill>
                <a:effectLst/>
                <a:latin typeface="+mn-lt"/>
                <a:ea typeface="+mn-ea"/>
                <a:cs typeface="+mn-cs"/>
              </a:rPr>
              <a:t>计量结算—仪表维护—降差检漏—管网安全—调度信息—水质安全</a:t>
            </a:r>
          </a:p>
          <a:p>
            <a:r>
              <a:rPr lang="zh-CN" altLang="zh-CN" sz="1200" kern="1200" dirty="0">
                <a:solidFill>
                  <a:schemeClr val="tx1"/>
                </a:solidFill>
                <a:effectLst/>
                <a:latin typeface="+mn-lt"/>
                <a:ea typeface="+mn-ea"/>
                <a:cs typeface="+mn-cs"/>
              </a:rPr>
              <a:t>户用水表信息：除以上信息外，还能够利用超声户表精准的瞬时流量描述出用户的用水行为，其中隐含大量的数据信息。这就是供水企业的数据资源，能不能生成生产力，我们拭目以待！</a:t>
            </a:r>
          </a:p>
          <a:p>
            <a:r>
              <a:rPr lang="zh-CN" altLang="zh-CN" sz="1200" kern="1200" dirty="0">
                <a:solidFill>
                  <a:schemeClr val="tx1"/>
                </a:solidFill>
                <a:effectLst/>
                <a:latin typeface="+mn-lt"/>
                <a:ea typeface="+mn-ea"/>
                <a:cs typeface="+mn-cs"/>
              </a:rPr>
              <a:t>其中汇中也做了一些研究，欢迎有感兴趣领导我们会下探讨，我们外面有个展台，位置：</a:t>
            </a:r>
          </a:p>
          <a:p>
            <a:r>
              <a:rPr lang="zh-CN" altLang="zh-CN" sz="1200" kern="1200" dirty="0">
                <a:solidFill>
                  <a:schemeClr val="tx1"/>
                </a:solidFill>
                <a:effectLst/>
                <a:latin typeface="+mn-lt"/>
                <a:ea typeface="+mn-ea"/>
                <a:cs typeface="+mn-cs"/>
              </a:rPr>
              <a:t>（引言）刚才我讲了大数据的技术是精准可靠传感器、稳定可靠的数据传输平台，汇中公司生产的超声流量计、超声水表可全面覆盖水源、供水、输水、售水全工艺。</a:t>
            </a:r>
          </a:p>
          <a:p>
            <a:r>
              <a:rPr lang="zh-CN" altLang="zh-CN" sz="1200" kern="1200" dirty="0">
                <a:solidFill>
                  <a:schemeClr val="tx1"/>
                </a:solidFill>
                <a:effectLst/>
                <a:latin typeface="+mn-lt"/>
                <a:ea typeface="+mn-ea"/>
                <a:cs typeface="+mn-cs"/>
              </a:rPr>
              <a:t>底下有个别嘉宾心里说，超声我们都用过，不好用！</a:t>
            </a:r>
          </a:p>
          <a:p>
            <a:r>
              <a:rPr lang="zh-CN" altLang="zh-CN" sz="1200" kern="1200" dirty="0">
                <a:solidFill>
                  <a:schemeClr val="tx1"/>
                </a:solidFill>
                <a:effectLst/>
                <a:latin typeface="+mn-lt"/>
                <a:ea typeface="+mn-ea"/>
                <a:cs typeface="+mn-cs"/>
              </a:rPr>
              <a:t>超声测流技术发展</a:t>
            </a:r>
            <a:r>
              <a:rPr lang="en-US" altLang="zh-CN" sz="1200" kern="1200" dirty="0">
                <a:solidFill>
                  <a:schemeClr val="tx1"/>
                </a:solidFill>
                <a:effectLst/>
                <a:latin typeface="+mn-lt"/>
                <a:ea typeface="+mn-ea"/>
                <a:cs typeface="+mn-cs"/>
              </a:rPr>
              <a:t>30</a:t>
            </a:r>
            <a:r>
              <a:rPr lang="zh-CN" altLang="zh-CN" sz="1200" kern="1200" dirty="0">
                <a:solidFill>
                  <a:schemeClr val="tx1"/>
                </a:solidFill>
                <a:effectLst/>
                <a:latin typeface="+mn-lt"/>
                <a:ea typeface="+mn-ea"/>
                <a:cs typeface="+mn-cs"/>
              </a:rPr>
              <a:t>多年，过程中，一些企业为这个行业付出了非常大的牺牲，坚持技术为先、服务公司企业，其中超声测流技术不断完善和提高。</a:t>
            </a:r>
          </a:p>
          <a:p>
            <a:r>
              <a:rPr lang="zh-CN" altLang="zh-CN" sz="1200" kern="1200" dirty="0">
                <a:solidFill>
                  <a:schemeClr val="tx1"/>
                </a:solidFill>
                <a:effectLst/>
                <a:latin typeface="+mn-lt"/>
                <a:ea typeface="+mn-ea"/>
                <a:cs typeface="+mn-cs"/>
              </a:rPr>
              <a:t>下面与大家分享汇中超声测流产品的技术优势和大数据环境下的应用。</a:t>
            </a:r>
          </a:p>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DE5AE97-1849-4206-AF16-B4DE7A139AE9}" type="slidenum">
              <a:rPr lang="zh-CN" altLang="en-US" smtClean="0"/>
              <a:t>13</a:t>
            </a:fld>
            <a:endParaRPr lang="zh-CN" altLang="en-US"/>
          </a:p>
        </p:txBody>
      </p:sp>
    </p:spTree>
    <p:extLst>
      <p:ext uri="{BB962C8B-B14F-4D97-AF65-F5344CB8AC3E}">
        <p14:creationId xmlns:p14="http://schemas.microsoft.com/office/powerpoint/2010/main" val="1741846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dirty="0">
                <a:solidFill>
                  <a:srgbClr val="FFCC66"/>
                </a:solidFill>
                <a:latin typeface="微软雅黑" panose="020B0503020204020204" pitchFamily="34" charset="-122"/>
                <a:ea typeface="微软雅黑" panose="020B0503020204020204" pitchFamily="34" charset="-122"/>
              </a:rPr>
              <a:t>三、汇中超声产品在供水企业应用优势</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14</a:t>
            </a:fld>
            <a:endParaRPr lang="zh-CN" altLang="en-US"/>
          </a:p>
        </p:txBody>
      </p:sp>
    </p:spTree>
    <p:extLst>
      <p:ext uri="{BB962C8B-B14F-4D97-AF65-F5344CB8AC3E}">
        <p14:creationId xmlns:p14="http://schemas.microsoft.com/office/powerpoint/2010/main" val="1985261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、引黄济青，高</a:t>
            </a:r>
            <a:r>
              <a:rPr lang="en-US" altLang="zh-CN" sz="1200" kern="1200" dirty="0">
                <a:solidFill>
                  <a:schemeClr val="tx1"/>
                </a:solidFill>
                <a:effectLst/>
                <a:latin typeface="+mn-lt"/>
                <a:ea typeface="+mn-ea"/>
                <a:cs typeface="+mn-cs"/>
              </a:rPr>
              <a:t>6.5m</a:t>
            </a:r>
            <a:r>
              <a:rPr lang="zh-CN" altLang="zh-CN" sz="1200" kern="1200" dirty="0">
                <a:solidFill>
                  <a:schemeClr val="tx1"/>
                </a:solidFill>
                <a:effectLst/>
                <a:latin typeface="+mn-lt"/>
                <a:ea typeface="+mn-ea"/>
                <a:cs typeface="+mn-cs"/>
              </a:rPr>
              <a:t>宽</a:t>
            </a:r>
            <a:r>
              <a:rPr lang="en-US" altLang="zh-CN" sz="1200" kern="1200" dirty="0">
                <a:solidFill>
                  <a:schemeClr val="tx1"/>
                </a:solidFill>
                <a:effectLst/>
                <a:latin typeface="+mn-lt"/>
                <a:ea typeface="+mn-ea"/>
                <a:cs typeface="+mn-cs"/>
              </a:rPr>
              <a:t>5m</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8</a:t>
            </a:r>
            <a:r>
              <a:rPr lang="zh-CN" altLang="zh-CN" sz="1200" kern="1200" dirty="0">
                <a:solidFill>
                  <a:schemeClr val="tx1"/>
                </a:solidFill>
                <a:effectLst/>
                <a:latin typeface="+mn-lt"/>
                <a:ea typeface="+mn-ea"/>
                <a:cs typeface="+mn-cs"/>
              </a:rPr>
              <a:t>声路一用一备内贴式传感器（</a:t>
            </a:r>
            <a:r>
              <a:rPr lang="en-US" altLang="zh-CN" sz="1200" kern="1200" dirty="0">
                <a:solidFill>
                  <a:schemeClr val="tx1"/>
                </a:solidFill>
                <a:effectLst/>
                <a:latin typeface="+mn-lt"/>
                <a:ea typeface="+mn-ea"/>
                <a:cs typeface="+mn-cs"/>
              </a:rPr>
              <a:t>32</a:t>
            </a:r>
            <a:r>
              <a:rPr lang="zh-CN" altLang="zh-CN" sz="1200" kern="1200" dirty="0">
                <a:solidFill>
                  <a:schemeClr val="tx1"/>
                </a:solidFill>
                <a:effectLst/>
                <a:latin typeface="+mn-lt"/>
                <a:ea typeface="+mn-ea"/>
                <a:cs typeface="+mn-cs"/>
              </a:rPr>
              <a:t>只传感器）</a:t>
            </a:r>
          </a:p>
          <a:p>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、南水北调（中线工程插入式</a:t>
            </a:r>
            <a:r>
              <a:rPr lang="en-US" altLang="zh-CN" sz="1200" kern="1200" dirty="0">
                <a:solidFill>
                  <a:schemeClr val="tx1"/>
                </a:solidFill>
                <a:effectLst/>
                <a:latin typeface="+mn-lt"/>
                <a:ea typeface="+mn-ea"/>
                <a:cs typeface="+mn-cs"/>
              </a:rPr>
              <a:t>8</a:t>
            </a:r>
            <a:r>
              <a:rPr lang="zh-CN" altLang="zh-CN" sz="1200" kern="1200" dirty="0">
                <a:solidFill>
                  <a:schemeClr val="tx1"/>
                </a:solidFill>
                <a:effectLst/>
                <a:latin typeface="+mn-lt"/>
                <a:ea typeface="+mn-ea"/>
                <a:cs typeface="+mn-cs"/>
              </a:rPr>
              <a:t>声路）</a:t>
            </a:r>
          </a:p>
          <a:p>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、福清核电站（</a:t>
            </a:r>
            <a:r>
              <a:rPr lang="en-US" altLang="zh-CN" sz="1200" kern="1200" dirty="0">
                <a:solidFill>
                  <a:schemeClr val="tx1"/>
                </a:solidFill>
                <a:effectLst/>
                <a:latin typeface="+mn-lt"/>
                <a:ea typeface="+mn-ea"/>
                <a:cs typeface="+mn-cs"/>
              </a:rPr>
              <a:t>2.5m</a:t>
            </a:r>
            <a:r>
              <a:rPr lang="zh-CN" altLang="zh-CN" sz="1200" kern="1200" dirty="0">
                <a:solidFill>
                  <a:schemeClr val="tx1"/>
                </a:solidFill>
                <a:effectLst/>
                <a:latin typeface="+mn-lt"/>
                <a:ea typeface="+mn-ea"/>
                <a:cs typeface="+mn-cs"/>
              </a:rPr>
              <a:t>六边形涵管）</a:t>
            </a:r>
          </a:p>
          <a:p>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、广州水司西江引水（最大管径</a:t>
            </a:r>
            <a:r>
              <a:rPr lang="en-US" altLang="zh-CN" sz="1200" kern="1200" dirty="0">
                <a:solidFill>
                  <a:schemeClr val="tx1"/>
                </a:solidFill>
                <a:effectLst/>
                <a:latin typeface="+mn-lt"/>
                <a:ea typeface="+mn-ea"/>
                <a:cs typeface="+mn-cs"/>
              </a:rPr>
              <a:t>3.6m</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15</a:t>
            </a:fld>
            <a:endParaRPr lang="zh-CN" altLang="en-US"/>
          </a:p>
        </p:txBody>
      </p:sp>
    </p:spTree>
    <p:extLst>
      <p:ext uri="{BB962C8B-B14F-4D97-AF65-F5344CB8AC3E}">
        <p14:creationId xmlns:p14="http://schemas.microsoft.com/office/powerpoint/2010/main" val="3522516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原理图示：八声路，</a:t>
            </a:r>
            <a:r>
              <a:rPr lang="en-US" altLang="zh-CN" sz="1200" kern="1200" dirty="0">
                <a:solidFill>
                  <a:schemeClr val="tx1"/>
                </a:solidFill>
                <a:effectLst/>
                <a:latin typeface="+mn-lt"/>
                <a:ea typeface="+mn-ea"/>
                <a:cs typeface="+mn-cs"/>
              </a:rPr>
              <a:t>0.5</a:t>
            </a:r>
            <a:r>
              <a:rPr lang="zh-CN" altLang="en-US" sz="1200" kern="1200" dirty="0">
                <a:solidFill>
                  <a:schemeClr val="tx1"/>
                </a:solidFill>
                <a:effectLst/>
                <a:latin typeface="+mn-lt"/>
                <a:ea typeface="+mn-ea"/>
                <a:cs typeface="+mn-cs"/>
              </a:rPr>
              <a:t>级，</a:t>
            </a:r>
            <a:r>
              <a:rPr lang="zh-CN" altLang="zh-CN" sz="1200" kern="1200" dirty="0">
                <a:solidFill>
                  <a:schemeClr val="tx1"/>
                </a:solidFill>
                <a:effectLst/>
                <a:latin typeface="+mn-lt"/>
                <a:ea typeface="+mn-ea"/>
                <a:cs typeface="+mn-cs"/>
              </a:rPr>
              <a:t>标准符合：美国电工委员会标准；</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dirty="0">
                <a:solidFill>
                  <a:srgbClr val="FFCC66"/>
                </a:solidFill>
                <a:latin typeface="微软雅黑" pitchFamily="34" charset="-122"/>
                <a:ea typeface="微软雅黑" pitchFamily="34" charset="-122"/>
              </a:rPr>
              <a:t>在圆形管道内测两个面（每个面</a:t>
            </a:r>
            <a:r>
              <a:rPr lang="en-US" altLang="zh-CN" sz="1200" b="0" dirty="0">
                <a:solidFill>
                  <a:srgbClr val="FFCC66"/>
                </a:solidFill>
                <a:latin typeface="微软雅黑" pitchFamily="34" charset="-122"/>
                <a:ea typeface="微软雅黑" pitchFamily="34" charset="-122"/>
              </a:rPr>
              <a:t>4</a:t>
            </a:r>
            <a:r>
              <a:rPr lang="zh-CN" altLang="en-US" sz="1200" b="0" dirty="0">
                <a:solidFill>
                  <a:srgbClr val="FFCC66"/>
                </a:solidFill>
                <a:latin typeface="微软雅黑" pitchFamily="34" charset="-122"/>
                <a:ea typeface="微软雅黑" pitchFamily="34" charset="-122"/>
              </a:rPr>
              <a:t>个声道）即可达到本规范规定的流量测量精度，但通道的布置方式和位置应适于采用公认的数值积分方法进行计算</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16</a:t>
            </a:fld>
            <a:endParaRPr lang="zh-CN" altLang="en-US"/>
          </a:p>
        </p:txBody>
      </p:sp>
    </p:spTree>
    <p:extLst>
      <p:ext uri="{BB962C8B-B14F-4D97-AF65-F5344CB8AC3E}">
        <p14:creationId xmlns:p14="http://schemas.microsoft.com/office/powerpoint/2010/main" val="3153003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非实流校验标准</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17</a:t>
            </a:fld>
            <a:endParaRPr lang="zh-CN" altLang="en-US"/>
          </a:p>
        </p:txBody>
      </p:sp>
    </p:spTree>
    <p:extLst>
      <p:ext uri="{BB962C8B-B14F-4D97-AF65-F5344CB8AC3E}">
        <p14:creationId xmlns:p14="http://schemas.microsoft.com/office/powerpoint/2010/main" val="8772119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激光定位，结垢检测，计算机仿真模型</a:t>
            </a:r>
            <a:r>
              <a:rPr lang="zh-CN" altLang="en-US" sz="1200" kern="1200" dirty="0">
                <a:solidFill>
                  <a:schemeClr val="tx1"/>
                </a:solidFill>
                <a:effectLst/>
                <a:latin typeface="+mn-lt"/>
                <a:ea typeface="+mn-ea"/>
                <a:cs typeface="+mn-cs"/>
              </a:rPr>
              <a:t>。</a:t>
            </a:r>
            <a:r>
              <a:rPr lang="zh-CN" altLang="en-US" sz="1200" b="0" dirty="0">
                <a:solidFill>
                  <a:srgbClr val="FFCC66"/>
                </a:solidFill>
                <a:latin typeface="微软雅黑" pitchFamily="34" charset="-122"/>
                <a:ea typeface="微软雅黑" pitchFamily="34" charset="-122"/>
              </a:rPr>
              <a:t>不停水安装 </a:t>
            </a:r>
            <a:r>
              <a:rPr lang="en-US" altLang="zh-CN" sz="1200" b="0" dirty="0">
                <a:solidFill>
                  <a:srgbClr val="FFCC66"/>
                </a:solidFill>
                <a:latin typeface="微软雅黑" pitchFamily="34" charset="-122"/>
                <a:ea typeface="微软雅黑" pitchFamily="34" charset="-122"/>
              </a:rPr>
              <a:t>· </a:t>
            </a:r>
            <a:r>
              <a:rPr lang="zh-CN" altLang="en-US" sz="1200" b="0" dirty="0">
                <a:solidFill>
                  <a:srgbClr val="FFCC66"/>
                </a:solidFill>
                <a:latin typeface="微软雅黑" pitchFamily="34" charset="-122"/>
                <a:ea typeface="微软雅黑" pitchFamily="34" charset="-122"/>
              </a:rPr>
              <a:t>不停水检修 </a:t>
            </a:r>
            <a:r>
              <a:rPr lang="en-US" altLang="zh-CN" sz="1200" b="0" dirty="0">
                <a:solidFill>
                  <a:srgbClr val="FFCC66"/>
                </a:solidFill>
                <a:latin typeface="微软雅黑" pitchFamily="34" charset="-122"/>
                <a:ea typeface="微软雅黑" pitchFamily="34" charset="-122"/>
              </a:rPr>
              <a:t>· </a:t>
            </a:r>
            <a:r>
              <a:rPr lang="zh-CN" altLang="en-US" sz="1200" b="0" dirty="0">
                <a:solidFill>
                  <a:srgbClr val="FFCC66"/>
                </a:solidFill>
                <a:latin typeface="微软雅黑" pitchFamily="34" charset="-122"/>
                <a:ea typeface="微软雅黑" pitchFamily="34" charset="-122"/>
              </a:rPr>
              <a:t>降低安装成本 </a:t>
            </a:r>
            <a:r>
              <a:rPr lang="en-US" altLang="zh-CN" sz="1200" b="0" dirty="0">
                <a:solidFill>
                  <a:srgbClr val="FFCC66"/>
                </a:solidFill>
                <a:latin typeface="微软雅黑" pitchFamily="34" charset="-122"/>
                <a:ea typeface="微软雅黑" pitchFamily="34" charset="-122"/>
              </a:rPr>
              <a:t>· </a:t>
            </a:r>
            <a:r>
              <a:rPr lang="zh-CN" altLang="en-US" sz="1200" b="0" dirty="0">
                <a:solidFill>
                  <a:srgbClr val="FFCC66"/>
                </a:solidFill>
                <a:latin typeface="微软雅黑" pitchFamily="34" charset="-122"/>
                <a:ea typeface="微软雅黑" pitchFamily="34" charset="-122"/>
              </a:rPr>
              <a:t>降低维护成本</a:t>
            </a:r>
            <a:endParaRPr lang="zh-CN" altLang="zh-CN" sz="1200" b="0" dirty="0">
              <a:solidFill>
                <a:schemeClr val="accent6">
                  <a:lumMod val="75000"/>
                </a:schemeClr>
              </a:solidFill>
              <a:latin typeface="微软雅黑" pitchFamily="34" charset="-122"/>
              <a:ea typeface="微软雅黑" pitchFamily="34" charset="-122"/>
            </a:endParaRPr>
          </a:p>
        </p:txBody>
      </p:sp>
      <p:sp>
        <p:nvSpPr>
          <p:cNvPr id="4" name="灯片编号占位符 3"/>
          <p:cNvSpPr>
            <a:spLocks noGrp="1"/>
          </p:cNvSpPr>
          <p:nvPr>
            <p:ph type="sldNum" sz="quarter" idx="10"/>
          </p:nvPr>
        </p:nvSpPr>
        <p:spPr/>
        <p:txBody>
          <a:bodyPr/>
          <a:lstStyle/>
          <a:p>
            <a:fld id="{8DE5AE97-1849-4206-AF16-B4DE7A139AE9}" type="slidenum">
              <a:rPr lang="zh-CN" altLang="en-US" smtClean="0"/>
              <a:t>18</a:t>
            </a:fld>
            <a:endParaRPr lang="zh-CN" altLang="en-US"/>
          </a:p>
        </p:txBody>
      </p:sp>
    </p:spTree>
    <p:extLst>
      <p:ext uri="{BB962C8B-B14F-4D97-AF65-F5344CB8AC3E}">
        <p14:creationId xmlns:p14="http://schemas.microsoft.com/office/powerpoint/2010/main" val="27905762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itchFamily="34" charset="-122"/>
                <a:ea typeface="微软雅黑" pitchFamily="34" charset="-122"/>
                <a:cs typeface="Arial" charset="0"/>
              </a:rPr>
              <a:t>用于分区计量的优势</a:t>
            </a:r>
          </a:p>
          <a:p>
            <a:r>
              <a:rPr lang="zh-CN" altLang="en-US" sz="1200" kern="1200" dirty="0">
                <a:solidFill>
                  <a:schemeClr val="tx1"/>
                </a:solidFill>
                <a:effectLst/>
                <a:latin typeface="+mn-lt"/>
                <a:ea typeface="+mn-ea"/>
                <a:cs typeface="+mn-cs"/>
              </a:rPr>
              <a:t>长沙分区，哈尔滨、海口分区。</a:t>
            </a:r>
            <a:r>
              <a:rPr lang="zh-CN" altLang="zh-CN" sz="1200" kern="1200" dirty="0">
                <a:solidFill>
                  <a:schemeClr val="tx1"/>
                </a:solidFill>
                <a:effectLst/>
                <a:latin typeface="+mn-lt"/>
                <a:ea typeface="+mn-ea"/>
                <a:cs typeface="+mn-cs"/>
              </a:rPr>
              <a:t>技术指标：电池供电、可水中浸泡、正反向计量，</a:t>
            </a:r>
            <a:r>
              <a:rPr lang="en-US" altLang="zh-CN" sz="1200" kern="1200" dirty="0">
                <a:solidFill>
                  <a:schemeClr val="tx1"/>
                </a:solidFill>
                <a:effectLst/>
                <a:latin typeface="+mn-lt"/>
                <a:ea typeface="+mn-ea"/>
                <a:cs typeface="+mn-cs"/>
              </a:rPr>
              <a:t>0.5</a:t>
            </a:r>
            <a:r>
              <a:rPr lang="zh-CN" altLang="zh-CN" sz="1200" kern="1200" dirty="0">
                <a:solidFill>
                  <a:schemeClr val="tx1"/>
                </a:solidFill>
                <a:effectLst/>
                <a:latin typeface="+mn-lt"/>
                <a:ea typeface="+mn-ea"/>
                <a:cs typeface="+mn-cs"/>
              </a:rPr>
              <a:t>级，最小</a:t>
            </a:r>
            <a:r>
              <a:rPr lang="en-US" altLang="zh-CN" sz="1200" kern="1200" dirty="0">
                <a:solidFill>
                  <a:schemeClr val="tx1"/>
                </a:solidFill>
                <a:effectLst/>
                <a:latin typeface="+mn-lt"/>
                <a:ea typeface="+mn-ea"/>
                <a:cs typeface="+mn-cs"/>
              </a:rPr>
              <a:t>0.005%</a:t>
            </a:r>
            <a:endParaRPr lang="zh-CN" altLang="en-US" dirty="0"/>
          </a:p>
        </p:txBody>
      </p:sp>
      <p:sp>
        <p:nvSpPr>
          <p:cNvPr id="4" name="灯片编号占位符 3"/>
          <p:cNvSpPr>
            <a:spLocks noGrp="1"/>
          </p:cNvSpPr>
          <p:nvPr>
            <p:ph type="sldNum" sz="quarter" idx="10"/>
          </p:nvPr>
        </p:nvSpPr>
        <p:spPr/>
        <p:txBody>
          <a:bodyPr/>
          <a:lstStyle/>
          <a:p>
            <a:fld id="{8DE5AE97-1849-4206-AF16-B4DE7A139AE9}" type="slidenum">
              <a:rPr lang="zh-CN" altLang="en-US" smtClean="0"/>
              <a:t>19</a:t>
            </a:fld>
            <a:endParaRPr lang="zh-CN" altLang="en-US"/>
          </a:p>
        </p:txBody>
      </p:sp>
    </p:spTree>
    <p:extLst>
      <p:ext uri="{BB962C8B-B14F-4D97-AF65-F5344CB8AC3E}">
        <p14:creationId xmlns:p14="http://schemas.microsoft.com/office/powerpoint/2010/main" val="1594307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因为时间的关系我主要讲</a:t>
            </a:r>
            <a:r>
              <a:rPr lang="zh-CN" altLang="en-US" sz="1200" kern="1200" dirty="0">
                <a:solidFill>
                  <a:schemeClr val="tx1"/>
                </a:solidFill>
                <a:effectLst/>
                <a:latin typeface="+mn-lt"/>
                <a:ea typeface="+mn-ea"/>
                <a:cs typeface="+mn-cs"/>
              </a:rPr>
              <a:t>四</a:t>
            </a:r>
            <a:r>
              <a:rPr lang="zh-CN" altLang="zh-CN" sz="1200" kern="1200" dirty="0">
                <a:solidFill>
                  <a:schemeClr val="tx1"/>
                </a:solidFill>
                <a:effectLst/>
                <a:latin typeface="+mn-lt"/>
                <a:ea typeface="+mn-ea"/>
                <a:cs typeface="+mn-cs"/>
              </a:rPr>
              <a:t>部分内容</a:t>
            </a:r>
          </a:p>
          <a:p>
            <a:pPr lvl="0"/>
            <a:r>
              <a:rPr lang="zh-CN" altLang="en-US" sz="1200" kern="1200" dirty="0">
                <a:solidFill>
                  <a:schemeClr val="tx1"/>
                </a:solidFill>
                <a:effectLst/>
                <a:latin typeface="+mn-lt"/>
                <a:ea typeface="+mn-ea"/>
                <a:cs typeface="+mn-cs"/>
              </a:rPr>
              <a:t>一、</a:t>
            </a:r>
            <a:r>
              <a:rPr lang="zh-CN" altLang="zh-CN" sz="1200" kern="1200" dirty="0">
                <a:solidFill>
                  <a:schemeClr val="tx1"/>
                </a:solidFill>
                <a:effectLst/>
                <a:latin typeface="+mn-lt"/>
                <a:ea typeface="+mn-ea"/>
                <a:cs typeface="+mn-cs"/>
              </a:rPr>
              <a:t>关于汇中</a:t>
            </a:r>
          </a:p>
          <a:p>
            <a:pPr lvl="0"/>
            <a:r>
              <a:rPr lang="zh-CN" altLang="en-US" sz="1200" kern="1200" dirty="0">
                <a:solidFill>
                  <a:schemeClr val="tx1"/>
                </a:solidFill>
                <a:effectLst/>
                <a:latin typeface="+mn-lt"/>
                <a:ea typeface="+mn-ea"/>
                <a:cs typeface="+mn-cs"/>
              </a:rPr>
              <a:t>二、</a:t>
            </a:r>
            <a:r>
              <a:rPr lang="zh-CN" altLang="zh-CN" sz="1200" kern="1200" dirty="0">
                <a:solidFill>
                  <a:schemeClr val="tx1"/>
                </a:solidFill>
                <a:effectLst/>
                <a:latin typeface="+mn-lt"/>
                <a:ea typeface="+mn-ea"/>
                <a:cs typeface="+mn-cs"/>
              </a:rPr>
              <a:t>窄带物联网（</a:t>
            </a:r>
            <a:r>
              <a:rPr lang="en-US" altLang="zh-CN" sz="1200" kern="1200" dirty="0">
                <a:solidFill>
                  <a:schemeClr val="tx1"/>
                </a:solidFill>
                <a:effectLst/>
                <a:latin typeface="+mn-lt"/>
                <a:ea typeface="+mn-ea"/>
                <a:cs typeface="+mn-cs"/>
              </a:rPr>
              <a:t>NB-LOT</a:t>
            </a:r>
            <a:r>
              <a:rPr lang="zh-CN" altLang="zh-CN" sz="1200" kern="1200" dirty="0">
                <a:solidFill>
                  <a:schemeClr val="tx1"/>
                </a:solidFill>
                <a:effectLst/>
                <a:latin typeface="+mn-lt"/>
                <a:ea typeface="+mn-ea"/>
                <a:cs typeface="+mn-cs"/>
              </a:rPr>
              <a:t>）与供水计量</a:t>
            </a:r>
          </a:p>
          <a:p>
            <a:pPr lvl="0"/>
            <a:r>
              <a:rPr lang="zh-CN" altLang="en-US" sz="1200" kern="1200" dirty="0">
                <a:solidFill>
                  <a:schemeClr val="tx1"/>
                </a:solidFill>
                <a:effectLst/>
                <a:latin typeface="+mn-lt"/>
                <a:ea typeface="+mn-ea"/>
                <a:cs typeface="+mn-cs"/>
              </a:rPr>
              <a:t>三、</a:t>
            </a:r>
            <a:r>
              <a:rPr lang="zh-CN" altLang="zh-CN" sz="1200" kern="1200" dirty="0">
                <a:solidFill>
                  <a:schemeClr val="tx1"/>
                </a:solidFill>
                <a:effectLst/>
                <a:latin typeface="+mn-lt"/>
                <a:ea typeface="+mn-ea"/>
                <a:cs typeface="+mn-cs"/>
              </a:rPr>
              <a:t>汇中超声产品在供水企业应用优势</a:t>
            </a:r>
          </a:p>
          <a:p>
            <a:pPr lvl="0"/>
            <a:r>
              <a:rPr lang="zh-CN" altLang="en-US" sz="1200" kern="1200" dirty="0">
                <a:solidFill>
                  <a:schemeClr val="tx1"/>
                </a:solidFill>
                <a:effectLst/>
                <a:latin typeface="+mn-lt"/>
                <a:ea typeface="+mn-ea"/>
                <a:cs typeface="+mn-cs"/>
              </a:rPr>
              <a:t>四、</a:t>
            </a:r>
            <a:r>
              <a:rPr lang="zh-CN" altLang="zh-CN" sz="1200" kern="1200" dirty="0">
                <a:solidFill>
                  <a:schemeClr val="tx1"/>
                </a:solidFill>
                <a:effectLst/>
                <a:latin typeface="+mn-lt"/>
                <a:ea typeface="+mn-ea"/>
                <a:cs typeface="+mn-cs"/>
              </a:rPr>
              <a:t>如何做好大数据下的产品服务</a:t>
            </a:r>
          </a:p>
          <a:p>
            <a:endParaRPr lang="zh-CN" altLang="en-US" dirty="0"/>
          </a:p>
        </p:txBody>
      </p:sp>
      <p:sp>
        <p:nvSpPr>
          <p:cNvPr id="4" name="灯片编号占位符 3"/>
          <p:cNvSpPr>
            <a:spLocks noGrp="1"/>
          </p:cNvSpPr>
          <p:nvPr>
            <p:ph type="sldNum" sz="quarter" idx="10"/>
          </p:nvPr>
        </p:nvSpPr>
        <p:spPr/>
        <p:txBody>
          <a:bodyPr/>
          <a:lstStyle/>
          <a:p>
            <a:fld id="{8DE5AE97-1849-4206-AF16-B4DE7A139AE9}" type="slidenum">
              <a:rPr lang="zh-CN" altLang="en-US" smtClean="0"/>
              <a:t>2</a:t>
            </a:fld>
            <a:endParaRPr lang="zh-CN" altLang="en-US"/>
          </a:p>
        </p:txBody>
      </p:sp>
    </p:spTree>
    <p:extLst>
      <p:ext uri="{BB962C8B-B14F-4D97-AF65-F5344CB8AC3E}">
        <p14:creationId xmlns:p14="http://schemas.microsoft.com/office/powerpoint/2010/main" val="3107369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itchFamily="34" charset="-122"/>
                <a:ea typeface="微软雅黑" pitchFamily="34" charset="-122"/>
                <a:cs typeface="Arial" charset="0"/>
              </a:rPr>
              <a:t>用于大用户结算超声水表优势</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宽量程（</a:t>
            </a:r>
            <a:r>
              <a:rPr lang="en-US" altLang="zh-CN" sz="1200" b="1" dirty="0">
                <a:solidFill>
                  <a:srgbClr val="FFCC66"/>
                </a:solidFill>
                <a:latin typeface="微软雅黑" panose="020B0503020204020204" pitchFamily="34" charset="-122"/>
                <a:ea typeface="微软雅黑" panose="020B0503020204020204" pitchFamily="34" charset="-122"/>
              </a:rPr>
              <a:t>400:1</a:t>
            </a:r>
            <a:r>
              <a:rPr lang="zh-CN" altLang="en-US" sz="1200" b="1" dirty="0">
                <a:solidFill>
                  <a:srgbClr val="FFCC66"/>
                </a:solidFill>
                <a:latin typeface="微软雅黑" panose="020B0503020204020204" pitchFamily="34" charset="-122"/>
                <a:ea typeface="微软雅黑" panose="020B0503020204020204" pitchFamily="34" charset="-122"/>
              </a:rPr>
              <a:t>）</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高防护（</a:t>
            </a:r>
            <a:r>
              <a:rPr lang="en-US" altLang="zh-CN" sz="1200" b="1" dirty="0">
                <a:solidFill>
                  <a:srgbClr val="FFCC66"/>
                </a:solidFill>
                <a:latin typeface="微软雅黑" panose="020B0503020204020204" pitchFamily="34" charset="-122"/>
                <a:ea typeface="微软雅黑" panose="020B0503020204020204" pitchFamily="34" charset="-122"/>
              </a:rPr>
              <a:t>IP68</a:t>
            </a:r>
            <a:r>
              <a:rPr lang="zh-CN" altLang="en-US" sz="1200" b="1" dirty="0">
                <a:solidFill>
                  <a:srgbClr val="FFCC66"/>
                </a:solidFill>
                <a:latin typeface="微软雅黑" panose="020B0503020204020204" pitchFamily="34" charset="-122"/>
                <a:ea typeface="微软雅黑" panose="020B0503020204020204" pitchFamily="34" charset="-122"/>
              </a:rPr>
              <a:t>防护设计，可长期浸水工作）</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低始动（最小流速</a:t>
            </a:r>
            <a:r>
              <a:rPr lang="en-US" altLang="zh-CN" sz="1200" b="1" dirty="0">
                <a:solidFill>
                  <a:srgbClr val="FFCC66"/>
                </a:solidFill>
                <a:latin typeface="微软雅黑" panose="020B0503020204020204" pitchFamily="34" charset="-122"/>
                <a:ea typeface="微软雅黑" panose="020B0503020204020204" pitchFamily="34" charset="-122"/>
              </a:rPr>
              <a:t>0.002m/s</a:t>
            </a:r>
            <a:r>
              <a:rPr lang="zh-CN" altLang="en-US" sz="1200" b="1" dirty="0">
                <a:solidFill>
                  <a:srgbClr val="FFCC66"/>
                </a:solidFill>
                <a:latin typeface="微软雅黑" panose="020B0503020204020204" pitchFamily="34" charset="-122"/>
                <a:ea typeface="微软雅黑" panose="020B0503020204020204" pitchFamily="34" charset="-122"/>
              </a:rPr>
              <a:t>）</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微功耗（一节电池工作</a:t>
            </a:r>
            <a:r>
              <a:rPr lang="en-US" altLang="zh-CN" sz="1200" b="1" dirty="0">
                <a:solidFill>
                  <a:srgbClr val="FFCC66"/>
                </a:solidFill>
                <a:latin typeface="微软雅黑" panose="020B0503020204020204" pitchFamily="34" charset="-122"/>
                <a:ea typeface="微软雅黑" panose="020B0503020204020204" pitchFamily="34" charset="-122"/>
              </a:rPr>
              <a:t>10</a:t>
            </a:r>
            <a:r>
              <a:rPr lang="zh-CN" altLang="en-US" sz="1200" b="1" dirty="0">
                <a:solidFill>
                  <a:srgbClr val="FFCC66"/>
                </a:solidFill>
                <a:latin typeface="微软雅黑" panose="020B0503020204020204" pitchFamily="34" charset="-122"/>
                <a:ea typeface="微软雅黑" panose="020B0503020204020204" pitchFamily="34" charset="-122"/>
              </a:rPr>
              <a:t>年以上）</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无压损（通径设计）</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rgbClr val="FFCC66"/>
                </a:solidFill>
                <a:latin typeface="微软雅黑" panose="020B0503020204020204" pitchFamily="34" charset="-122"/>
                <a:ea typeface="微软雅黑" panose="020B0503020204020204" pitchFamily="34" charset="-122"/>
              </a:rPr>
              <a:t>大链接（有线、无线</a:t>
            </a:r>
            <a:r>
              <a:rPr lang="en-US" altLang="zh-CN" sz="1200" dirty="0">
                <a:solidFill>
                  <a:srgbClr val="FFCC66"/>
                </a:solidFill>
                <a:latin typeface="微软雅黑" panose="020B0503020204020204" pitchFamily="34" charset="-122"/>
                <a:ea typeface="微软雅黑" panose="020B0503020204020204" pitchFamily="34" charset="-122"/>
              </a:rPr>
              <a:t>- NB-</a:t>
            </a:r>
            <a:r>
              <a:rPr lang="en-US" altLang="zh-CN" sz="1200" dirty="0" err="1">
                <a:solidFill>
                  <a:srgbClr val="FFCC66"/>
                </a:solidFill>
                <a:latin typeface="微软雅黑" panose="020B0503020204020204" pitchFamily="34" charset="-122"/>
                <a:ea typeface="微软雅黑" panose="020B0503020204020204" pitchFamily="34" charset="-122"/>
              </a:rPr>
              <a:t>IoT</a:t>
            </a:r>
            <a:r>
              <a:rPr lang="en-US" altLang="zh-CN" sz="1200" dirty="0">
                <a:solidFill>
                  <a:srgbClr val="FFCC66"/>
                </a:solidFill>
                <a:latin typeface="微软雅黑" panose="020B0503020204020204" pitchFamily="34" charset="-122"/>
                <a:ea typeface="微软雅黑" panose="020B0503020204020204" pitchFamily="34" charset="-122"/>
              </a:rPr>
              <a:t> </a:t>
            </a:r>
            <a:r>
              <a:rPr lang="zh-CN" altLang="en-US" sz="1200" dirty="0">
                <a:solidFill>
                  <a:srgbClr val="FFCC66"/>
                </a:solidFill>
                <a:latin typeface="微软雅黑" panose="020B0503020204020204" pitchFamily="34" charset="-122"/>
                <a:ea typeface="微软雅黑" panose="020B0503020204020204" pitchFamily="34" charset="-122"/>
              </a:rPr>
              <a:t>）</a:t>
            </a:r>
            <a:endParaRPr lang="en-US" altLang="zh-CN" sz="1200"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a:solidFill>
                <a:srgbClr val="FFCC66"/>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8DE5AE97-1849-4206-AF16-B4DE7A139AE9}" type="slidenum">
              <a:rPr lang="zh-CN" altLang="en-US" smtClean="0"/>
              <a:t>20</a:t>
            </a:fld>
            <a:endParaRPr lang="zh-CN" altLang="en-US"/>
          </a:p>
        </p:txBody>
      </p:sp>
    </p:spTree>
    <p:extLst>
      <p:ext uri="{BB962C8B-B14F-4D97-AF65-F5344CB8AC3E}">
        <p14:creationId xmlns:p14="http://schemas.microsoft.com/office/powerpoint/2010/main" val="2064692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itchFamily="34" charset="-122"/>
                <a:ea typeface="微软雅黑" pitchFamily="34" charset="-122"/>
                <a:cs typeface="Arial" charset="0"/>
              </a:rPr>
              <a:t>用于大用户结算超声水表优势</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宽量程（</a:t>
            </a:r>
            <a:r>
              <a:rPr lang="en-US" altLang="zh-CN" sz="1200" b="1" dirty="0">
                <a:solidFill>
                  <a:srgbClr val="FFCC66"/>
                </a:solidFill>
                <a:latin typeface="微软雅黑" panose="020B0503020204020204" pitchFamily="34" charset="-122"/>
                <a:ea typeface="微软雅黑" panose="020B0503020204020204" pitchFamily="34" charset="-122"/>
              </a:rPr>
              <a:t>400:1</a:t>
            </a:r>
            <a:r>
              <a:rPr lang="zh-CN" altLang="en-US" sz="1200" b="1" dirty="0">
                <a:solidFill>
                  <a:srgbClr val="FFCC66"/>
                </a:solidFill>
                <a:latin typeface="微软雅黑" panose="020B0503020204020204" pitchFamily="34" charset="-122"/>
                <a:ea typeface="微软雅黑" panose="020B0503020204020204" pitchFamily="34" charset="-122"/>
              </a:rPr>
              <a:t>）</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高防护（</a:t>
            </a:r>
            <a:r>
              <a:rPr lang="en-US" altLang="zh-CN" sz="1200" b="1" dirty="0">
                <a:solidFill>
                  <a:srgbClr val="FFCC66"/>
                </a:solidFill>
                <a:latin typeface="微软雅黑" panose="020B0503020204020204" pitchFamily="34" charset="-122"/>
                <a:ea typeface="微软雅黑" panose="020B0503020204020204" pitchFamily="34" charset="-122"/>
              </a:rPr>
              <a:t>IP68</a:t>
            </a:r>
            <a:r>
              <a:rPr lang="zh-CN" altLang="en-US" sz="1200" b="1" dirty="0">
                <a:solidFill>
                  <a:srgbClr val="FFCC66"/>
                </a:solidFill>
                <a:latin typeface="微软雅黑" panose="020B0503020204020204" pitchFamily="34" charset="-122"/>
                <a:ea typeface="微软雅黑" panose="020B0503020204020204" pitchFamily="34" charset="-122"/>
              </a:rPr>
              <a:t>防护设计，可长期浸水工作）</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低始动（最小流速</a:t>
            </a:r>
            <a:r>
              <a:rPr lang="en-US" altLang="zh-CN" sz="1200" b="1" dirty="0">
                <a:solidFill>
                  <a:srgbClr val="FFCC66"/>
                </a:solidFill>
                <a:latin typeface="微软雅黑" panose="020B0503020204020204" pitchFamily="34" charset="-122"/>
                <a:ea typeface="微软雅黑" panose="020B0503020204020204" pitchFamily="34" charset="-122"/>
              </a:rPr>
              <a:t>0.002m/s</a:t>
            </a:r>
            <a:r>
              <a:rPr lang="zh-CN" altLang="en-US" sz="1200" b="1" dirty="0">
                <a:solidFill>
                  <a:srgbClr val="FFCC66"/>
                </a:solidFill>
                <a:latin typeface="微软雅黑" panose="020B0503020204020204" pitchFamily="34" charset="-122"/>
                <a:ea typeface="微软雅黑" panose="020B0503020204020204" pitchFamily="34" charset="-122"/>
              </a:rPr>
              <a:t>）</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微功耗（一节电池工作</a:t>
            </a:r>
            <a:r>
              <a:rPr lang="en-US" altLang="zh-CN" sz="1200" b="1" dirty="0">
                <a:solidFill>
                  <a:srgbClr val="FFCC66"/>
                </a:solidFill>
                <a:latin typeface="微软雅黑" panose="020B0503020204020204" pitchFamily="34" charset="-122"/>
                <a:ea typeface="微软雅黑" panose="020B0503020204020204" pitchFamily="34" charset="-122"/>
              </a:rPr>
              <a:t>10</a:t>
            </a:r>
            <a:r>
              <a:rPr lang="zh-CN" altLang="en-US" sz="1200" b="1" dirty="0">
                <a:solidFill>
                  <a:srgbClr val="FFCC66"/>
                </a:solidFill>
                <a:latin typeface="微软雅黑" panose="020B0503020204020204" pitchFamily="34" charset="-122"/>
                <a:ea typeface="微软雅黑" panose="020B0503020204020204" pitchFamily="34" charset="-122"/>
              </a:rPr>
              <a:t>年以上）</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无压损（通径设计）</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rgbClr val="FFCC66"/>
                </a:solidFill>
                <a:latin typeface="微软雅黑" panose="020B0503020204020204" pitchFamily="34" charset="-122"/>
                <a:ea typeface="微软雅黑" panose="020B0503020204020204" pitchFamily="34" charset="-122"/>
              </a:rPr>
              <a:t>大链接（有线、无线</a:t>
            </a:r>
            <a:r>
              <a:rPr lang="en-US" altLang="zh-CN" sz="1200" dirty="0">
                <a:solidFill>
                  <a:srgbClr val="FFCC66"/>
                </a:solidFill>
                <a:latin typeface="微软雅黑" panose="020B0503020204020204" pitchFamily="34" charset="-122"/>
                <a:ea typeface="微软雅黑" panose="020B0503020204020204" pitchFamily="34" charset="-122"/>
              </a:rPr>
              <a:t>- NB-</a:t>
            </a:r>
            <a:r>
              <a:rPr lang="en-US" altLang="zh-CN" sz="1200" dirty="0" err="1">
                <a:solidFill>
                  <a:srgbClr val="FFCC66"/>
                </a:solidFill>
                <a:latin typeface="微软雅黑" panose="020B0503020204020204" pitchFamily="34" charset="-122"/>
                <a:ea typeface="微软雅黑" panose="020B0503020204020204" pitchFamily="34" charset="-122"/>
              </a:rPr>
              <a:t>IoT</a:t>
            </a:r>
            <a:r>
              <a:rPr lang="en-US" altLang="zh-CN" sz="1200" dirty="0">
                <a:solidFill>
                  <a:srgbClr val="FFCC66"/>
                </a:solidFill>
                <a:latin typeface="微软雅黑" panose="020B0503020204020204" pitchFamily="34" charset="-122"/>
                <a:ea typeface="微软雅黑" panose="020B0503020204020204" pitchFamily="34" charset="-122"/>
              </a:rPr>
              <a:t> </a:t>
            </a:r>
            <a:r>
              <a:rPr lang="zh-CN" altLang="en-US" sz="1200" dirty="0">
                <a:solidFill>
                  <a:srgbClr val="FFCC66"/>
                </a:solidFill>
                <a:latin typeface="微软雅黑" panose="020B0503020204020204" pitchFamily="34" charset="-122"/>
                <a:ea typeface="微软雅黑" panose="020B0503020204020204" pitchFamily="34" charset="-122"/>
              </a:rPr>
              <a:t>）</a:t>
            </a:r>
            <a:endParaRPr lang="en-US" altLang="zh-CN" sz="1200"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a:solidFill>
                <a:srgbClr val="FFCC66"/>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8DE5AE97-1849-4206-AF16-B4DE7A139AE9}" type="slidenum">
              <a:rPr lang="zh-CN" altLang="en-US" smtClean="0"/>
              <a:t>21</a:t>
            </a:fld>
            <a:endParaRPr lang="zh-CN" altLang="en-US"/>
          </a:p>
        </p:txBody>
      </p:sp>
    </p:spTree>
    <p:extLst>
      <p:ext uri="{BB962C8B-B14F-4D97-AF65-F5344CB8AC3E}">
        <p14:creationId xmlns:p14="http://schemas.microsoft.com/office/powerpoint/2010/main" val="20646921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itchFamily="34" charset="-122"/>
                <a:ea typeface="微软雅黑" pitchFamily="34" charset="-122"/>
                <a:cs typeface="Arial" charset="0"/>
              </a:rPr>
              <a:t>用于户用水表优势</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FFCC66"/>
                </a:solidFill>
                <a:latin typeface="微软雅黑" pitchFamily="34" charset="-122"/>
                <a:ea typeface="微软雅黑" pitchFamily="34" charset="-122"/>
              </a:rPr>
              <a:t>NB-</a:t>
            </a:r>
            <a:r>
              <a:rPr lang="en-US" altLang="zh-CN" sz="1200" kern="1200" dirty="0" err="1">
                <a:solidFill>
                  <a:srgbClr val="FFCC66"/>
                </a:solidFill>
                <a:latin typeface="微软雅黑" pitchFamily="34" charset="-122"/>
                <a:ea typeface="微软雅黑" pitchFamily="34" charset="-122"/>
              </a:rPr>
              <a:t>IoT</a:t>
            </a:r>
            <a:r>
              <a:rPr lang="zh-CN" altLang="en-US" sz="1200" kern="1200" dirty="0">
                <a:solidFill>
                  <a:schemeClr val="tx1"/>
                </a:solidFill>
                <a:latin typeface="+mn-lt"/>
                <a:ea typeface="+mn-ea"/>
              </a:rPr>
              <a:t>、</a:t>
            </a:r>
            <a:r>
              <a:rPr lang="zh-CN" altLang="en-US" sz="1200" dirty="0">
                <a:solidFill>
                  <a:srgbClr val="FFCC66"/>
                </a:solidFill>
                <a:latin typeface="微软雅黑" pitchFamily="34" charset="-122"/>
                <a:ea typeface="微软雅黑" pitchFamily="34" charset="-122"/>
              </a:rPr>
              <a:t>无磨损</a:t>
            </a:r>
            <a:r>
              <a:rPr lang="zh-CN" altLang="en-US" sz="1200" kern="1200" dirty="0">
                <a:solidFill>
                  <a:srgbClr val="FFCC66"/>
                </a:solidFill>
                <a:latin typeface="微软雅黑" pitchFamily="34" charset="-122"/>
                <a:ea typeface="微软雅黑" pitchFamily="34" charset="-122"/>
              </a:rPr>
              <a:t>、抗干扰、</a:t>
            </a:r>
            <a:r>
              <a:rPr lang="zh-CN" altLang="en-US" sz="1200" dirty="0">
                <a:solidFill>
                  <a:srgbClr val="FFCC66"/>
                </a:solidFill>
                <a:latin typeface="微软雅黑" pitchFamily="34" charset="-122"/>
                <a:ea typeface="微软雅黑" pitchFamily="34" charset="-122"/>
              </a:rPr>
              <a:t>低</a:t>
            </a:r>
            <a:r>
              <a:rPr lang="zh-CN" altLang="en-US" sz="1200" kern="1200" dirty="0">
                <a:solidFill>
                  <a:srgbClr val="FFCC66"/>
                </a:solidFill>
                <a:latin typeface="微软雅黑" pitchFamily="34" charset="-122"/>
                <a:ea typeface="微软雅黑" pitchFamily="34" charset="-122"/>
              </a:rPr>
              <a:t>压损、长寿命、</a:t>
            </a:r>
            <a:r>
              <a:rPr lang="en-US" altLang="zh-CN" sz="1200" kern="1200" dirty="0">
                <a:solidFill>
                  <a:srgbClr val="FFCC66"/>
                </a:solidFill>
                <a:latin typeface="微软雅黑" pitchFamily="34" charset="-122"/>
                <a:ea typeface="微软雅黑" pitchFamily="34" charset="-122"/>
              </a:rPr>
              <a:t>IP68</a:t>
            </a:r>
            <a:r>
              <a:rPr lang="zh-CN" altLang="en-US" sz="1200" kern="1200" dirty="0">
                <a:solidFill>
                  <a:srgbClr val="FFCC66"/>
                </a:solidFill>
                <a:latin typeface="微软雅黑" pitchFamily="34" charset="-122"/>
                <a:ea typeface="微软雅黑" pitchFamily="34" charset="-122"/>
              </a:rPr>
              <a:t>、高</a:t>
            </a:r>
            <a:r>
              <a:rPr lang="en-US" altLang="zh-CN" sz="1200" kern="1200" dirty="0">
                <a:solidFill>
                  <a:srgbClr val="FFCC66"/>
                </a:solidFill>
                <a:latin typeface="微软雅黑" pitchFamily="34" charset="-122"/>
                <a:ea typeface="微软雅黑" pitchFamily="34" charset="-122"/>
              </a:rPr>
              <a:t>/</a:t>
            </a:r>
            <a:r>
              <a:rPr lang="zh-CN" altLang="en-US" sz="1200" kern="1200" dirty="0">
                <a:solidFill>
                  <a:srgbClr val="FFCC66"/>
                </a:solidFill>
                <a:latin typeface="微软雅黑" pitchFamily="34" charset="-122"/>
                <a:ea typeface="微软雅黑" pitchFamily="34" charset="-122"/>
              </a:rPr>
              <a:t>低压、宽量程、自组网、低始动</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22</a:t>
            </a:fld>
            <a:endParaRPr lang="zh-CN" altLang="en-US"/>
          </a:p>
        </p:txBody>
      </p:sp>
    </p:spTree>
    <p:extLst>
      <p:ext uri="{BB962C8B-B14F-4D97-AF65-F5344CB8AC3E}">
        <p14:creationId xmlns:p14="http://schemas.microsoft.com/office/powerpoint/2010/main" val="62856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itchFamily="34" charset="-122"/>
                <a:ea typeface="微软雅黑" pitchFamily="34" charset="-122"/>
                <a:cs typeface="Arial" charset="0"/>
              </a:rPr>
              <a:t>用于大用户结算超声水表优势</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宽量程（</a:t>
            </a:r>
            <a:r>
              <a:rPr lang="en-US" altLang="zh-CN" sz="1200" b="1" dirty="0">
                <a:solidFill>
                  <a:srgbClr val="FFCC66"/>
                </a:solidFill>
                <a:latin typeface="微软雅黑" panose="020B0503020204020204" pitchFamily="34" charset="-122"/>
                <a:ea typeface="微软雅黑" panose="020B0503020204020204" pitchFamily="34" charset="-122"/>
              </a:rPr>
              <a:t>400:1</a:t>
            </a:r>
            <a:r>
              <a:rPr lang="zh-CN" altLang="en-US" sz="1200" b="1" dirty="0">
                <a:solidFill>
                  <a:srgbClr val="FFCC66"/>
                </a:solidFill>
                <a:latin typeface="微软雅黑" panose="020B0503020204020204" pitchFamily="34" charset="-122"/>
                <a:ea typeface="微软雅黑" panose="020B0503020204020204" pitchFamily="34" charset="-122"/>
              </a:rPr>
              <a:t>）</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高防护（</a:t>
            </a:r>
            <a:r>
              <a:rPr lang="en-US" altLang="zh-CN" sz="1200" b="1" dirty="0">
                <a:solidFill>
                  <a:srgbClr val="FFCC66"/>
                </a:solidFill>
                <a:latin typeface="微软雅黑" panose="020B0503020204020204" pitchFamily="34" charset="-122"/>
                <a:ea typeface="微软雅黑" panose="020B0503020204020204" pitchFamily="34" charset="-122"/>
              </a:rPr>
              <a:t>IP68</a:t>
            </a:r>
            <a:r>
              <a:rPr lang="zh-CN" altLang="en-US" sz="1200" b="1" dirty="0">
                <a:solidFill>
                  <a:srgbClr val="FFCC66"/>
                </a:solidFill>
                <a:latin typeface="微软雅黑" panose="020B0503020204020204" pitchFamily="34" charset="-122"/>
                <a:ea typeface="微软雅黑" panose="020B0503020204020204" pitchFamily="34" charset="-122"/>
              </a:rPr>
              <a:t>防护设计，可长期浸水工作）</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低始动（最小流速</a:t>
            </a:r>
            <a:r>
              <a:rPr lang="en-US" altLang="zh-CN" sz="1200" b="1" dirty="0">
                <a:solidFill>
                  <a:srgbClr val="FFCC66"/>
                </a:solidFill>
                <a:latin typeface="微软雅黑" panose="020B0503020204020204" pitchFamily="34" charset="-122"/>
                <a:ea typeface="微软雅黑" panose="020B0503020204020204" pitchFamily="34" charset="-122"/>
              </a:rPr>
              <a:t>0.002m/s</a:t>
            </a:r>
            <a:r>
              <a:rPr lang="zh-CN" altLang="en-US" sz="1200" b="1" dirty="0">
                <a:solidFill>
                  <a:srgbClr val="FFCC66"/>
                </a:solidFill>
                <a:latin typeface="微软雅黑" panose="020B0503020204020204" pitchFamily="34" charset="-122"/>
                <a:ea typeface="微软雅黑" panose="020B0503020204020204" pitchFamily="34" charset="-122"/>
              </a:rPr>
              <a:t>）</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微功耗（一节电池工作</a:t>
            </a:r>
            <a:r>
              <a:rPr lang="en-US" altLang="zh-CN" sz="1200" b="1" dirty="0">
                <a:solidFill>
                  <a:srgbClr val="FFCC66"/>
                </a:solidFill>
                <a:latin typeface="微软雅黑" panose="020B0503020204020204" pitchFamily="34" charset="-122"/>
                <a:ea typeface="微软雅黑" panose="020B0503020204020204" pitchFamily="34" charset="-122"/>
              </a:rPr>
              <a:t>10</a:t>
            </a:r>
            <a:r>
              <a:rPr lang="zh-CN" altLang="en-US" sz="1200" b="1" dirty="0">
                <a:solidFill>
                  <a:srgbClr val="FFCC66"/>
                </a:solidFill>
                <a:latin typeface="微软雅黑" panose="020B0503020204020204" pitchFamily="34" charset="-122"/>
                <a:ea typeface="微软雅黑" panose="020B0503020204020204" pitchFamily="34" charset="-122"/>
              </a:rPr>
              <a:t>年以上）</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无压损（通径设计）</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rgbClr val="FFCC66"/>
                </a:solidFill>
                <a:latin typeface="微软雅黑" panose="020B0503020204020204" pitchFamily="34" charset="-122"/>
                <a:ea typeface="微软雅黑" panose="020B0503020204020204" pitchFamily="34" charset="-122"/>
              </a:rPr>
              <a:t>大链接（有线、无线</a:t>
            </a:r>
            <a:r>
              <a:rPr lang="en-US" altLang="zh-CN" sz="1200" dirty="0">
                <a:solidFill>
                  <a:srgbClr val="FFCC66"/>
                </a:solidFill>
                <a:latin typeface="微软雅黑" panose="020B0503020204020204" pitchFamily="34" charset="-122"/>
                <a:ea typeface="微软雅黑" panose="020B0503020204020204" pitchFamily="34" charset="-122"/>
              </a:rPr>
              <a:t>- NB-</a:t>
            </a:r>
            <a:r>
              <a:rPr lang="en-US" altLang="zh-CN" sz="1200" dirty="0" err="1">
                <a:solidFill>
                  <a:srgbClr val="FFCC66"/>
                </a:solidFill>
                <a:latin typeface="微软雅黑" panose="020B0503020204020204" pitchFamily="34" charset="-122"/>
                <a:ea typeface="微软雅黑" panose="020B0503020204020204" pitchFamily="34" charset="-122"/>
              </a:rPr>
              <a:t>IoT</a:t>
            </a:r>
            <a:r>
              <a:rPr lang="en-US" altLang="zh-CN" sz="1200" dirty="0">
                <a:solidFill>
                  <a:srgbClr val="FFCC66"/>
                </a:solidFill>
                <a:latin typeface="微软雅黑" panose="020B0503020204020204" pitchFamily="34" charset="-122"/>
                <a:ea typeface="微软雅黑" panose="020B0503020204020204" pitchFamily="34" charset="-122"/>
              </a:rPr>
              <a:t> </a:t>
            </a:r>
            <a:r>
              <a:rPr lang="zh-CN" altLang="en-US" sz="1200" dirty="0">
                <a:solidFill>
                  <a:srgbClr val="FFCC66"/>
                </a:solidFill>
                <a:latin typeface="微软雅黑" panose="020B0503020204020204" pitchFamily="34" charset="-122"/>
                <a:ea typeface="微软雅黑" panose="020B0503020204020204" pitchFamily="34" charset="-122"/>
              </a:rPr>
              <a:t>）</a:t>
            </a:r>
            <a:endParaRPr lang="en-US" altLang="zh-CN" sz="1200"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a:solidFill>
                <a:srgbClr val="FFCC66"/>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8DE5AE97-1849-4206-AF16-B4DE7A139AE9}" type="slidenum">
              <a:rPr lang="zh-CN" altLang="en-US" smtClean="0"/>
              <a:t>23</a:t>
            </a:fld>
            <a:endParaRPr lang="zh-CN" altLang="en-US"/>
          </a:p>
        </p:txBody>
      </p:sp>
    </p:spTree>
    <p:extLst>
      <p:ext uri="{BB962C8B-B14F-4D97-AF65-F5344CB8AC3E}">
        <p14:creationId xmlns:p14="http://schemas.microsoft.com/office/powerpoint/2010/main" val="20646921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itchFamily="34" charset="-122"/>
                <a:ea typeface="微软雅黑" pitchFamily="34" charset="-122"/>
                <a:cs typeface="Arial" charset="0"/>
              </a:rPr>
              <a:t>用于大用户结算超声水表优势</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宽量程（</a:t>
            </a:r>
            <a:r>
              <a:rPr lang="en-US" altLang="zh-CN" sz="1200" b="1" dirty="0">
                <a:solidFill>
                  <a:srgbClr val="FFCC66"/>
                </a:solidFill>
                <a:latin typeface="微软雅黑" panose="020B0503020204020204" pitchFamily="34" charset="-122"/>
                <a:ea typeface="微软雅黑" panose="020B0503020204020204" pitchFamily="34" charset="-122"/>
              </a:rPr>
              <a:t>400:1</a:t>
            </a:r>
            <a:r>
              <a:rPr lang="zh-CN" altLang="en-US" sz="1200" b="1" dirty="0">
                <a:solidFill>
                  <a:srgbClr val="FFCC66"/>
                </a:solidFill>
                <a:latin typeface="微软雅黑" panose="020B0503020204020204" pitchFamily="34" charset="-122"/>
                <a:ea typeface="微软雅黑" panose="020B0503020204020204" pitchFamily="34" charset="-122"/>
              </a:rPr>
              <a:t>）</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高防护（</a:t>
            </a:r>
            <a:r>
              <a:rPr lang="en-US" altLang="zh-CN" sz="1200" b="1" dirty="0">
                <a:solidFill>
                  <a:srgbClr val="FFCC66"/>
                </a:solidFill>
                <a:latin typeface="微软雅黑" panose="020B0503020204020204" pitchFamily="34" charset="-122"/>
                <a:ea typeface="微软雅黑" panose="020B0503020204020204" pitchFamily="34" charset="-122"/>
              </a:rPr>
              <a:t>IP68</a:t>
            </a:r>
            <a:r>
              <a:rPr lang="zh-CN" altLang="en-US" sz="1200" b="1" dirty="0">
                <a:solidFill>
                  <a:srgbClr val="FFCC66"/>
                </a:solidFill>
                <a:latin typeface="微软雅黑" panose="020B0503020204020204" pitchFamily="34" charset="-122"/>
                <a:ea typeface="微软雅黑" panose="020B0503020204020204" pitchFamily="34" charset="-122"/>
              </a:rPr>
              <a:t>防护设计，可长期浸水工作）</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低始动（最小流速</a:t>
            </a:r>
            <a:r>
              <a:rPr lang="en-US" altLang="zh-CN" sz="1200" b="1" dirty="0">
                <a:solidFill>
                  <a:srgbClr val="FFCC66"/>
                </a:solidFill>
                <a:latin typeface="微软雅黑" panose="020B0503020204020204" pitchFamily="34" charset="-122"/>
                <a:ea typeface="微软雅黑" panose="020B0503020204020204" pitchFamily="34" charset="-122"/>
              </a:rPr>
              <a:t>0.002m/s</a:t>
            </a:r>
            <a:r>
              <a:rPr lang="zh-CN" altLang="en-US" sz="1200" b="1" dirty="0">
                <a:solidFill>
                  <a:srgbClr val="FFCC66"/>
                </a:solidFill>
                <a:latin typeface="微软雅黑" panose="020B0503020204020204" pitchFamily="34" charset="-122"/>
                <a:ea typeface="微软雅黑" panose="020B0503020204020204" pitchFamily="34" charset="-122"/>
              </a:rPr>
              <a:t>）</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微功耗（一节电池工作</a:t>
            </a:r>
            <a:r>
              <a:rPr lang="en-US" altLang="zh-CN" sz="1200" b="1" dirty="0">
                <a:solidFill>
                  <a:srgbClr val="FFCC66"/>
                </a:solidFill>
                <a:latin typeface="微软雅黑" panose="020B0503020204020204" pitchFamily="34" charset="-122"/>
                <a:ea typeface="微软雅黑" panose="020B0503020204020204" pitchFamily="34" charset="-122"/>
              </a:rPr>
              <a:t>10</a:t>
            </a:r>
            <a:r>
              <a:rPr lang="zh-CN" altLang="en-US" sz="1200" b="1" dirty="0">
                <a:solidFill>
                  <a:srgbClr val="FFCC66"/>
                </a:solidFill>
                <a:latin typeface="微软雅黑" panose="020B0503020204020204" pitchFamily="34" charset="-122"/>
                <a:ea typeface="微软雅黑" panose="020B0503020204020204" pitchFamily="34" charset="-122"/>
              </a:rPr>
              <a:t>年以上）</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FFCC66"/>
                </a:solidFill>
                <a:latin typeface="微软雅黑" panose="020B0503020204020204" pitchFamily="34" charset="-122"/>
                <a:ea typeface="微软雅黑" panose="020B0503020204020204" pitchFamily="34" charset="-122"/>
              </a:rPr>
              <a:t>无压损（通径设计）</a:t>
            </a:r>
            <a:endParaRPr lang="en-US" altLang="zh-CN" sz="1200" b="1"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rgbClr val="FFCC66"/>
                </a:solidFill>
                <a:latin typeface="微软雅黑" panose="020B0503020204020204" pitchFamily="34" charset="-122"/>
                <a:ea typeface="微软雅黑" panose="020B0503020204020204" pitchFamily="34" charset="-122"/>
              </a:rPr>
              <a:t>大链接（有线、无线</a:t>
            </a:r>
            <a:r>
              <a:rPr lang="en-US" altLang="zh-CN" sz="1200" dirty="0">
                <a:solidFill>
                  <a:srgbClr val="FFCC66"/>
                </a:solidFill>
                <a:latin typeface="微软雅黑" panose="020B0503020204020204" pitchFamily="34" charset="-122"/>
                <a:ea typeface="微软雅黑" panose="020B0503020204020204" pitchFamily="34" charset="-122"/>
              </a:rPr>
              <a:t>- NB-</a:t>
            </a:r>
            <a:r>
              <a:rPr lang="en-US" altLang="zh-CN" sz="1200" dirty="0" err="1">
                <a:solidFill>
                  <a:srgbClr val="FFCC66"/>
                </a:solidFill>
                <a:latin typeface="微软雅黑" panose="020B0503020204020204" pitchFamily="34" charset="-122"/>
                <a:ea typeface="微软雅黑" panose="020B0503020204020204" pitchFamily="34" charset="-122"/>
              </a:rPr>
              <a:t>IoT</a:t>
            </a:r>
            <a:r>
              <a:rPr lang="en-US" altLang="zh-CN" sz="1200" dirty="0">
                <a:solidFill>
                  <a:srgbClr val="FFCC66"/>
                </a:solidFill>
                <a:latin typeface="微软雅黑" panose="020B0503020204020204" pitchFamily="34" charset="-122"/>
                <a:ea typeface="微软雅黑" panose="020B0503020204020204" pitchFamily="34" charset="-122"/>
              </a:rPr>
              <a:t> </a:t>
            </a:r>
            <a:r>
              <a:rPr lang="zh-CN" altLang="en-US" sz="1200" dirty="0">
                <a:solidFill>
                  <a:srgbClr val="FFCC66"/>
                </a:solidFill>
                <a:latin typeface="微软雅黑" panose="020B0503020204020204" pitchFamily="34" charset="-122"/>
                <a:ea typeface="微软雅黑" panose="020B0503020204020204" pitchFamily="34" charset="-122"/>
              </a:rPr>
              <a:t>）</a:t>
            </a:r>
            <a:endParaRPr lang="en-US" altLang="zh-CN" sz="1200" dirty="0">
              <a:solidFill>
                <a:srgbClr val="FFCC66"/>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a:solidFill>
                <a:srgbClr val="FFCC66"/>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8DE5AE97-1849-4206-AF16-B4DE7A139AE9}" type="slidenum">
              <a:rPr lang="zh-CN" altLang="en-US" smtClean="0"/>
              <a:t>24</a:t>
            </a:fld>
            <a:endParaRPr lang="zh-CN" altLang="en-US"/>
          </a:p>
        </p:txBody>
      </p:sp>
    </p:spTree>
    <p:extLst>
      <p:ext uri="{BB962C8B-B14F-4D97-AF65-F5344CB8AC3E}">
        <p14:creationId xmlns:p14="http://schemas.microsoft.com/office/powerpoint/2010/main" val="20646921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effectLst/>
                <a:latin typeface="+mn-lt"/>
                <a:ea typeface="+mn-ea"/>
                <a:cs typeface="+mn-cs"/>
              </a:rPr>
              <a:t>四、</a:t>
            </a:r>
            <a:r>
              <a:rPr lang="zh-CN" altLang="en-US" sz="1200" b="1" dirty="0">
                <a:solidFill>
                  <a:srgbClr val="FFCC66"/>
                </a:solidFill>
                <a:latin typeface="微软雅黑" panose="020B0503020204020204" pitchFamily="34" charset="-122"/>
                <a:ea typeface="微软雅黑" panose="020B0503020204020204" pitchFamily="34" charset="-122"/>
              </a:rPr>
              <a:t>做好大数据下的产品服务</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25</a:t>
            </a:fld>
            <a:endParaRPr lang="zh-CN" altLang="en-US"/>
          </a:p>
        </p:txBody>
      </p:sp>
    </p:spTree>
    <p:extLst>
      <p:ext uri="{BB962C8B-B14F-4D97-AF65-F5344CB8AC3E}">
        <p14:creationId xmlns:p14="http://schemas.microsoft.com/office/powerpoint/2010/main" val="1985261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综上所述大数据下的超声流量计（水表），其属性已发生功能改变</a:t>
            </a:r>
          </a:p>
          <a:p>
            <a:r>
              <a:rPr lang="zh-CN" altLang="zh-CN" sz="1200" kern="1200" dirty="0">
                <a:solidFill>
                  <a:schemeClr val="tx1"/>
                </a:solidFill>
                <a:effectLst/>
                <a:latin typeface="+mn-lt"/>
                <a:ea typeface="+mn-ea"/>
                <a:cs typeface="+mn-cs"/>
              </a:rPr>
              <a:t>计量结算—仪表维护—降差检漏—管网安全—调度信息—水质安全</a:t>
            </a:r>
          </a:p>
          <a:p>
            <a:r>
              <a:rPr lang="zh-CN" altLang="zh-CN" sz="1200" kern="1200" dirty="0">
                <a:solidFill>
                  <a:schemeClr val="tx1"/>
                </a:solidFill>
                <a:effectLst/>
                <a:latin typeface="+mn-lt"/>
                <a:ea typeface="+mn-ea"/>
                <a:cs typeface="+mn-cs"/>
              </a:rPr>
              <a:t>产品稳定可靠的运行至关重要，供水企业较多关注采购价格，较少关注运行服务成本，致使一些企业一味降低成本，在运维服务不及时造成供水企业损失。</a:t>
            </a:r>
          </a:p>
          <a:p>
            <a:r>
              <a:rPr lang="zh-CN" altLang="zh-CN" sz="1200" kern="1200" dirty="0">
                <a:solidFill>
                  <a:schemeClr val="tx1"/>
                </a:solidFill>
                <a:effectLst/>
                <a:latin typeface="+mn-lt"/>
                <a:ea typeface="+mn-ea"/>
                <a:cs typeface="+mn-cs"/>
              </a:rPr>
              <a:t>在大数据下智能终端产品关系到运营、安全、管理服务等基础数据，做好产品维护服务关系重大，（以前抄个数早点晚点无所谓，出现故障晚点检修影响不大），增加企业维护检修人员成本较高。</a:t>
            </a:r>
          </a:p>
          <a:p>
            <a:r>
              <a:rPr lang="zh-CN" altLang="zh-CN" sz="1200" kern="1200" dirty="0">
                <a:solidFill>
                  <a:schemeClr val="tx1"/>
                </a:solidFill>
                <a:effectLst/>
                <a:latin typeface="+mn-lt"/>
                <a:ea typeface="+mn-ea"/>
                <a:cs typeface="+mn-cs"/>
              </a:rPr>
              <a:t>由供应商转为数据服务商</a:t>
            </a:r>
          </a:p>
          <a:p>
            <a:r>
              <a:rPr lang="zh-CN" altLang="zh-CN" sz="1200" kern="1200" dirty="0">
                <a:solidFill>
                  <a:schemeClr val="tx1"/>
                </a:solidFill>
                <a:effectLst/>
                <a:latin typeface="+mn-lt"/>
                <a:ea typeface="+mn-ea"/>
                <a:cs typeface="+mn-cs"/>
              </a:rPr>
              <a:t>本月初去长沙，长沙供水公司金董事长对提出了购买数据服务理念，我非常赞成，应当成为破解困局的一个选项，</a:t>
            </a:r>
          </a:p>
          <a:p>
            <a:r>
              <a:rPr lang="zh-CN" altLang="zh-CN" sz="1200" kern="1200" dirty="0">
                <a:solidFill>
                  <a:schemeClr val="tx1"/>
                </a:solidFill>
                <a:effectLst/>
                <a:latin typeface="+mn-lt"/>
                <a:ea typeface="+mn-ea"/>
                <a:cs typeface="+mn-cs"/>
              </a:rPr>
              <a:t>服务质量是保证大数据时效性、有效性的关键，关于以理念愿与水司领导进行交流和探讨</a:t>
            </a:r>
          </a:p>
          <a:p>
            <a:r>
              <a:rPr lang="zh-CN" altLang="zh-CN" sz="1200" kern="1200" dirty="0">
                <a:solidFill>
                  <a:schemeClr val="tx1"/>
                </a:solidFill>
                <a:effectLst/>
                <a:latin typeface="+mn-lt"/>
                <a:ea typeface="+mn-ea"/>
                <a:cs typeface="+mn-cs"/>
              </a:rPr>
              <a:t>汇中承诺愿意为此承担自己的责任，继续更好的服务供水企业</a:t>
            </a:r>
          </a:p>
          <a:p>
            <a:r>
              <a:rPr lang="zh-CN" altLang="zh-CN" sz="1200" kern="1200" dirty="0">
                <a:solidFill>
                  <a:schemeClr val="tx1"/>
                </a:solidFill>
                <a:effectLst/>
                <a:latin typeface="+mn-lt"/>
                <a:ea typeface="+mn-ea"/>
                <a:cs typeface="+mn-cs"/>
              </a:rPr>
              <a:t>（结束，引言）</a:t>
            </a:r>
          </a:p>
          <a:p>
            <a:r>
              <a:rPr lang="zh-CN" altLang="zh-CN" sz="1200" kern="1200" dirty="0">
                <a:solidFill>
                  <a:schemeClr val="tx1"/>
                </a:solidFill>
                <a:effectLst/>
                <a:latin typeface="+mn-lt"/>
                <a:ea typeface="+mn-ea"/>
                <a:cs typeface="+mn-cs"/>
              </a:rPr>
              <a:t>各位领导各位嘉宾；</a:t>
            </a:r>
            <a:endParaRPr lang="zh-CN" altLang="en-US" dirty="0"/>
          </a:p>
        </p:txBody>
      </p:sp>
      <p:sp>
        <p:nvSpPr>
          <p:cNvPr id="4" name="灯片编号占位符 3"/>
          <p:cNvSpPr>
            <a:spLocks noGrp="1"/>
          </p:cNvSpPr>
          <p:nvPr>
            <p:ph type="sldNum" sz="quarter" idx="10"/>
          </p:nvPr>
        </p:nvSpPr>
        <p:spPr/>
        <p:txBody>
          <a:bodyPr/>
          <a:lstStyle/>
          <a:p>
            <a:fld id="{8DE5AE97-1849-4206-AF16-B4DE7A139AE9}" type="slidenum">
              <a:rPr lang="zh-CN" altLang="en-US" smtClean="0"/>
              <a:t>26</a:t>
            </a:fld>
            <a:endParaRPr lang="zh-CN" altLang="en-US"/>
          </a:p>
        </p:txBody>
      </p:sp>
    </p:spTree>
    <p:extLst>
      <p:ext uri="{BB962C8B-B14F-4D97-AF65-F5344CB8AC3E}">
        <p14:creationId xmlns:p14="http://schemas.microsoft.com/office/powerpoint/2010/main" val="35476275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综上所述大数据下的超声流量计（水表），其属性已发生功能改变</a:t>
            </a:r>
          </a:p>
          <a:p>
            <a:r>
              <a:rPr lang="zh-CN" altLang="zh-CN" sz="1200" kern="1200" dirty="0">
                <a:solidFill>
                  <a:schemeClr val="tx1"/>
                </a:solidFill>
                <a:effectLst/>
                <a:latin typeface="+mn-lt"/>
                <a:ea typeface="+mn-ea"/>
                <a:cs typeface="+mn-cs"/>
              </a:rPr>
              <a:t>计量结算—仪表维护—降差检漏—管网安全—调度信息—水质安全</a:t>
            </a:r>
          </a:p>
          <a:p>
            <a:r>
              <a:rPr lang="zh-CN" altLang="zh-CN" sz="1200" kern="1200" dirty="0">
                <a:solidFill>
                  <a:schemeClr val="tx1"/>
                </a:solidFill>
                <a:effectLst/>
                <a:latin typeface="+mn-lt"/>
                <a:ea typeface="+mn-ea"/>
                <a:cs typeface="+mn-cs"/>
              </a:rPr>
              <a:t>产品稳定可靠的运行至关重要，供水企业较多关注采购价格，较少关注运行服务成本，致使一些企业一味降低成本，在运维服务不及时造成供水企业损失。</a:t>
            </a:r>
          </a:p>
          <a:p>
            <a:r>
              <a:rPr lang="zh-CN" altLang="zh-CN" sz="1200" kern="1200" dirty="0">
                <a:solidFill>
                  <a:schemeClr val="tx1"/>
                </a:solidFill>
                <a:effectLst/>
                <a:latin typeface="+mn-lt"/>
                <a:ea typeface="+mn-ea"/>
                <a:cs typeface="+mn-cs"/>
              </a:rPr>
              <a:t>在大数据下智能终端产品关系到运营、安全、管理服务等基础数据，做好产品维护服务关系重大，（以前抄个数早点晚点无所谓，出现故障晚点检修影响不大），增加企业维护检修人员成本较高。</a:t>
            </a:r>
          </a:p>
          <a:p>
            <a:r>
              <a:rPr lang="zh-CN" altLang="zh-CN" sz="1200" kern="1200" dirty="0">
                <a:solidFill>
                  <a:schemeClr val="tx1"/>
                </a:solidFill>
                <a:effectLst/>
                <a:latin typeface="+mn-lt"/>
                <a:ea typeface="+mn-ea"/>
                <a:cs typeface="+mn-cs"/>
              </a:rPr>
              <a:t>由供应商转为数据服务商</a:t>
            </a:r>
          </a:p>
          <a:p>
            <a:r>
              <a:rPr lang="zh-CN" altLang="zh-CN" sz="1200" kern="1200" dirty="0">
                <a:solidFill>
                  <a:schemeClr val="tx1"/>
                </a:solidFill>
                <a:effectLst/>
                <a:latin typeface="+mn-lt"/>
                <a:ea typeface="+mn-ea"/>
                <a:cs typeface="+mn-cs"/>
              </a:rPr>
              <a:t>本月初去长沙，长沙供水公司金董事长对提出了购买数据服务理念，我非常赞成，应当成为破解困局的一个选项，</a:t>
            </a:r>
          </a:p>
          <a:p>
            <a:r>
              <a:rPr lang="zh-CN" altLang="zh-CN" sz="1200" kern="1200" dirty="0">
                <a:solidFill>
                  <a:schemeClr val="tx1"/>
                </a:solidFill>
                <a:effectLst/>
                <a:latin typeface="+mn-lt"/>
                <a:ea typeface="+mn-ea"/>
                <a:cs typeface="+mn-cs"/>
              </a:rPr>
              <a:t>服务质量是保证大数据时效性、有效性的关键，关于以理念愿与水司领导进行交流和探讨</a:t>
            </a:r>
          </a:p>
          <a:p>
            <a:r>
              <a:rPr lang="zh-CN" altLang="zh-CN" sz="1200" kern="1200" dirty="0">
                <a:solidFill>
                  <a:schemeClr val="tx1"/>
                </a:solidFill>
                <a:effectLst/>
                <a:latin typeface="+mn-lt"/>
                <a:ea typeface="+mn-ea"/>
                <a:cs typeface="+mn-cs"/>
              </a:rPr>
              <a:t>汇中承诺愿意为此承担自己的责任，继续更好的服务供水企业</a:t>
            </a:r>
          </a:p>
          <a:p>
            <a:r>
              <a:rPr lang="zh-CN" altLang="zh-CN" sz="1200" kern="1200" dirty="0">
                <a:solidFill>
                  <a:schemeClr val="tx1"/>
                </a:solidFill>
                <a:effectLst/>
                <a:latin typeface="+mn-lt"/>
                <a:ea typeface="+mn-ea"/>
                <a:cs typeface="+mn-cs"/>
              </a:rPr>
              <a:t>（结束，引言）</a:t>
            </a:r>
          </a:p>
          <a:p>
            <a:r>
              <a:rPr lang="zh-CN" altLang="zh-CN" sz="1200" kern="1200" dirty="0">
                <a:solidFill>
                  <a:schemeClr val="tx1"/>
                </a:solidFill>
                <a:effectLst/>
                <a:latin typeface="+mn-lt"/>
                <a:ea typeface="+mn-ea"/>
                <a:cs typeface="+mn-cs"/>
              </a:rPr>
              <a:t>各位领导各位嘉宾；</a:t>
            </a:r>
            <a:endParaRPr lang="zh-CN" altLang="en-US" dirty="0"/>
          </a:p>
        </p:txBody>
      </p:sp>
      <p:sp>
        <p:nvSpPr>
          <p:cNvPr id="4" name="灯片编号占位符 3"/>
          <p:cNvSpPr>
            <a:spLocks noGrp="1"/>
          </p:cNvSpPr>
          <p:nvPr>
            <p:ph type="sldNum" sz="quarter" idx="10"/>
          </p:nvPr>
        </p:nvSpPr>
        <p:spPr/>
        <p:txBody>
          <a:bodyPr/>
          <a:lstStyle/>
          <a:p>
            <a:fld id="{8DE5AE97-1849-4206-AF16-B4DE7A139AE9}" type="slidenum">
              <a:rPr lang="zh-CN" altLang="en-US" smtClean="0"/>
              <a:t>27</a:t>
            </a:fld>
            <a:endParaRPr lang="zh-CN" altLang="en-US"/>
          </a:p>
        </p:txBody>
      </p:sp>
    </p:spTree>
    <p:extLst>
      <p:ext uri="{BB962C8B-B14F-4D97-AF65-F5344CB8AC3E}">
        <p14:creationId xmlns:p14="http://schemas.microsoft.com/office/powerpoint/2010/main" val="3547627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我以上向大家</a:t>
            </a:r>
          </a:p>
          <a:p>
            <a:r>
              <a:rPr lang="zh-CN" altLang="zh-CN" sz="1200" kern="1200" dirty="0">
                <a:solidFill>
                  <a:schemeClr val="tx1"/>
                </a:solidFill>
                <a:effectLst/>
                <a:latin typeface="+mn-lt"/>
                <a:ea typeface="+mn-ea"/>
                <a:cs typeface="+mn-cs"/>
              </a:rPr>
              <a:t>两个观点，</a:t>
            </a:r>
          </a:p>
          <a:p>
            <a:r>
              <a:rPr lang="zh-CN" altLang="zh-CN" sz="1200" kern="1200" dirty="0">
                <a:solidFill>
                  <a:schemeClr val="tx1"/>
                </a:solidFill>
                <a:effectLst/>
                <a:latin typeface="+mn-lt"/>
                <a:ea typeface="+mn-ea"/>
                <a:cs typeface="+mn-cs"/>
              </a:rPr>
              <a:t>一是大数据下计量仪表由单一的计量属性向智能终端多功能转变，</a:t>
            </a:r>
          </a:p>
          <a:p>
            <a:r>
              <a:rPr lang="zh-CN" altLang="zh-CN" sz="1200" kern="1200" dirty="0">
                <a:solidFill>
                  <a:schemeClr val="tx1"/>
                </a:solidFill>
                <a:effectLst/>
                <a:latin typeface="+mn-lt"/>
                <a:ea typeface="+mn-ea"/>
                <a:cs typeface="+mn-cs"/>
              </a:rPr>
              <a:t>二是用户大数据是供水企业资源</a:t>
            </a:r>
          </a:p>
          <a:p>
            <a:endParaRPr lang="zh-CN" altLang="en-US" dirty="0"/>
          </a:p>
        </p:txBody>
      </p:sp>
      <p:sp>
        <p:nvSpPr>
          <p:cNvPr id="4" name="灯片编号占位符 3"/>
          <p:cNvSpPr>
            <a:spLocks noGrp="1"/>
          </p:cNvSpPr>
          <p:nvPr>
            <p:ph type="sldNum" sz="quarter" idx="10"/>
          </p:nvPr>
        </p:nvSpPr>
        <p:spPr/>
        <p:txBody>
          <a:bodyPr/>
          <a:lstStyle/>
          <a:p>
            <a:fld id="{8DE5AE97-1849-4206-AF16-B4DE7A139AE9}" type="slidenum">
              <a:rPr lang="zh-CN" altLang="en-US" smtClean="0"/>
              <a:t>28</a:t>
            </a:fld>
            <a:endParaRPr lang="zh-CN" altLang="en-US"/>
          </a:p>
        </p:txBody>
      </p:sp>
    </p:spTree>
    <p:extLst>
      <p:ext uri="{BB962C8B-B14F-4D97-AF65-F5344CB8AC3E}">
        <p14:creationId xmlns:p14="http://schemas.microsoft.com/office/powerpoint/2010/main" val="36933664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为了方便与各位领导和嘉宾交流</a:t>
            </a:r>
          </a:p>
          <a:p>
            <a:r>
              <a:rPr lang="zh-CN" altLang="zh-CN" sz="1200" kern="1200" dirty="0">
                <a:solidFill>
                  <a:schemeClr val="tx1"/>
                </a:solidFill>
                <a:effectLst/>
                <a:latin typeface="+mn-lt"/>
                <a:ea typeface="+mn-ea"/>
                <a:cs typeface="+mn-cs"/>
              </a:rPr>
              <a:t>董建国</a:t>
            </a:r>
          </a:p>
          <a:p>
            <a:r>
              <a:rPr lang="zh-CN" altLang="zh-CN" sz="1200" kern="1200" dirty="0">
                <a:solidFill>
                  <a:schemeClr val="tx1"/>
                </a:solidFill>
                <a:effectLst/>
                <a:latin typeface="+mn-lt"/>
                <a:ea typeface="+mn-ea"/>
                <a:cs typeface="+mn-cs"/>
              </a:rPr>
              <a:t>手机号</a:t>
            </a:r>
          </a:p>
          <a:p>
            <a:r>
              <a:rPr lang="zh-CN" altLang="zh-CN" sz="1200" kern="1200" dirty="0">
                <a:solidFill>
                  <a:schemeClr val="tx1"/>
                </a:solidFill>
                <a:effectLst/>
                <a:latin typeface="+mn-lt"/>
                <a:ea typeface="+mn-ea"/>
                <a:cs typeface="+mn-cs"/>
              </a:rPr>
              <a:t>微信号</a:t>
            </a:r>
          </a:p>
          <a:p>
            <a:r>
              <a:rPr lang="zh-CN" altLang="zh-CN" sz="1200" kern="1200" dirty="0">
                <a:solidFill>
                  <a:schemeClr val="tx1"/>
                </a:solidFill>
                <a:effectLst/>
                <a:latin typeface="+mn-lt"/>
                <a:ea typeface="+mn-ea"/>
                <a:cs typeface="+mn-cs"/>
              </a:rPr>
              <a:t>谢谢大家</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29</a:t>
            </a:fld>
            <a:endParaRPr lang="zh-CN" altLang="en-US"/>
          </a:p>
        </p:txBody>
      </p:sp>
    </p:spTree>
    <p:extLst>
      <p:ext uri="{BB962C8B-B14F-4D97-AF65-F5344CB8AC3E}">
        <p14:creationId xmlns:p14="http://schemas.microsoft.com/office/powerpoint/2010/main" val="406957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一、</a:t>
            </a:r>
            <a:r>
              <a:rPr lang="zh-CN" altLang="zh-CN" sz="1200" kern="1200" dirty="0">
                <a:solidFill>
                  <a:schemeClr val="tx1"/>
                </a:solidFill>
                <a:effectLst/>
                <a:latin typeface="+mn-lt"/>
                <a:ea typeface="+mn-ea"/>
                <a:cs typeface="+mn-cs"/>
              </a:rPr>
              <a:t>关于汇中</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3</a:t>
            </a:fld>
            <a:endParaRPr lang="zh-CN" altLang="en-US"/>
          </a:p>
        </p:txBody>
      </p:sp>
    </p:spTree>
    <p:extLst>
      <p:ext uri="{BB962C8B-B14F-4D97-AF65-F5344CB8AC3E}">
        <p14:creationId xmlns:p14="http://schemas.microsoft.com/office/powerpoint/2010/main" val="1985261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目前有</a:t>
            </a:r>
            <a:r>
              <a:rPr lang="en-US" altLang="zh-CN" sz="1200" kern="1200" dirty="0">
                <a:solidFill>
                  <a:schemeClr val="tx1"/>
                </a:solidFill>
                <a:effectLst/>
                <a:latin typeface="+mn-lt"/>
                <a:ea typeface="+mn-ea"/>
                <a:cs typeface="+mn-cs"/>
              </a:rPr>
              <a:t>300</a:t>
            </a:r>
            <a:r>
              <a:rPr lang="zh-CN" altLang="zh-CN" sz="1200" kern="1200" dirty="0">
                <a:solidFill>
                  <a:schemeClr val="tx1"/>
                </a:solidFill>
                <a:effectLst/>
                <a:latin typeface="+mn-lt"/>
                <a:ea typeface="+mn-ea"/>
                <a:cs typeface="+mn-cs"/>
              </a:rPr>
              <a:t>多家供水企业使用汇中产品，对于汇中有些领导和嘉宾并不陌生，汇中</a:t>
            </a:r>
            <a:r>
              <a:rPr lang="en-US" altLang="zh-CN" sz="1200" kern="1200" dirty="0">
                <a:solidFill>
                  <a:schemeClr val="tx1"/>
                </a:solidFill>
                <a:effectLst/>
                <a:latin typeface="+mn-lt"/>
                <a:ea typeface="+mn-ea"/>
                <a:cs typeface="+mn-cs"/>
              </a:rPr>
              <a:t>94</a:t>
            </a:r>
            <a:r>
              <a:rPr lang="zh-CN" altLang="zh-CN" sz="1200" kern="1200" dirty="0">
                <a:solidFill>
                  <a:schemeClr val="tx1"/>
                </a:solidFill>
                <a:effectLst/>
                <a:latin typeface="+mn-lt"/>
                <a:ea typeface="+mn-ea"/>
                <a:cs typeface="+mn-cs"/>
              </a:rPr>
              <a:t>年成立已经走过</a:t>
            </a:r>
            <a:r>
              <a:rPr lang="en-US" altLang="zh-CN" sz="1200" kern="1200" dirty="0">
                <a:solidFill>
                  <a:schemeClr val="tx1"/>
                </a:solidFill>
                <a:effectLst/>
                <a:latin typeface="+mn-lt"/>
                <a:ea typeface="+mn-ea"/>
                <a:cs typeface="+mn-cs"/>
              </a:rPr>
              <a:t>23</a:t>
            </a:r>
            <a:r>
              <a:rPr lang="zh-CN" altLang="zh-CN"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23</a:t>
            </a:r>
            <a:r>
              <a:rPr lang="zh-CN" altLang="zh-CN" sz="1200" kern="1200" dirty="0">
                <a:solidFill>
                  <a:schemeClr val="tx1"/>
                </a:solidFill>
                <a:effectLst/>
                <a:latin typeface="+mn-lt"/>
                <a:ea typeface="+mn-ea"/>
                <a:cs typeface="+mn-cs"/>
              </a:rPr>
              <a:t>年间汇中只干了一件事，坚持超声测流技术的开发与产品推广不偏移。</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4</a:t>
            </a:fld>
            <a:endParaRPr lang="zh-CN" altLang="en-US"/>
          </a:p>
        </p:txBody>
      </p:sp>
    </p:spTree>
    <p:extLst>
      <p:ext uri="{BB962C8B-B14F-4D97-AF65-F5344CB8AC3E}">
        <p14:creationId xmlns:p14="http://schemas.microsoft.com/office/powerpoint/2010/main" val="2699174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持续坚持这一件事创造了多个行业第一</a:t>
            </a:r>
            <a:r>
              <a:rPr lang="en-US" altLang="zh-CN" sz="1200" kern="1200" dirty="0">
                <a:solidFill>
                  <a:schemeClr val="tx1"/>
                </a:solidFill>
                <a:effectLst/>
                <a:latin typeface="+mn-lt"/>
                <a:ea typeface="+mn-ea"/>
                <a:cs typeface="+mn-cs"/>
              </a:rPr>
              <a:t>......</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DE5AE97-1849-4206-AF16-B4DE7A139AE9}" type="slidenum">
              <a:rPr lang="zh-CN" altLang="en-US" smtClean="0"/>
              <a:t>5</a:t>
            </a:fld>
            <a:endParaRPr lang="zh-CN" altLang="en-US"/>
          </a:p>
        </p:txBody>
      </p:sp>
    </p:spTree>
    <p:extLst>
      <p:ext uri="{BB962C8B-B14F-4D97-AF65-F5344CB8AC3E}">
        <p14:creationId xmlns:p14="http://schemas.microsoft.com/office/powerpoint/2010/main" val="2906248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2008</a:t>
            </a:r>
            <a:r>
              <a:rPr lang="zh-CN" altLang="zh-CN" sz="1200" kern="1200" dirty="0">
                <a:solidFill>
                  <a:schemeClr val="tx1"/>
                </a:solidFill>
                <a:effectLst/>
                <a:latin typeface="+mn-lt"/>
                <a:ea typeface="+mn-ea"/>
                <a:cs typeface="+mn-cs"/>
              </a:rPr>
              <a:t>年</a:t>
            </a:r>
            <a:r>
              <a:rPr lang="zh-CN" altLang="en-US" sz="1200" kern="1200" dirty="0">
                <a:solidFill>
                  <a:schemeClr val="tx1"/>
                </a:solidFill>
                <a:effectLst/>
                <a:latin typeface="+mn-lt"/>
                <a:ea typeface="+mn-ea"/>
                <a:cs typeface="+mn-cs"/>
              </a:rPr>
              <a:t>参与</a:t>
            </a:r>
            <a:r>
              <a:rPr lang="zh-CN" altLang="zh-CN" sz="1200" kern="1200" dirty="0">
                <a:solidFill>
                  <a:schemeClr val="tx1"/>
                </a:solidFill>
                <a:effectLst/>
                <a:latin typeface="+mn-lt"/>
                <a:ea typeface="+mn-ea"/>
                <a:cs typeface="+mn-cs"/>
              </a:rPr>
              <a:t>了科技部</a:t>
            </a:r>
            <a:r>
              <a:rPr lang="en-US" altLang="zh-CN" sz="1200" kern="1200" dirty="0">
                <a:solidFill>
                  <a:schemeClr val="tx1"/>
                </a:solidFill>
                <a:effectLst/>
                <a:latin typeface="+mn-lt"/>
                <a:ea typeface="+mn-ea"/>
                <a:cs typeface="+mn-cs"/>
              </a:rPr>
              <a:t>863</a:t>
            </a:r>
            <a:r>
              <a:rPr lang="en-US" altLang="zh-CN" sz="1200" dirty="0">
                <a:solidFill>
                  <a:srgbClr val="FFCC66"/>
                </a:solidFill>
                <a:latin typeface="微软雅黑" pitchFamily="34" charset="-122"/>
                <a:ea typeface="微软雅黑" pitchFamily="34" charset="-122"/>
              </a:rPr>
              <a:t>《</a:t>
            </a:r>
            <a:r>
              <a:rPr lang="zh-CN" altLang="en-US" sz="1200" dirty="0">
                <a:solidFill>
                  <a:srgbClr val="FFCC66"/>
                </a:solidFill>
                <a:latin typeface="微软雅黑" pitchFamily="34" charset="-122"/>
                <a:ea typeface="微软雅黑" pitchFamily="34" charset="-122"/>
              </a:rPr>
              <a:t>过程控制流量传感器及系统</a:t>
            </a:r>
            <a:r>
              <a:rPr lang="en-US" altLang="zh-CN" sz="1200" dirty="0">
                <a:solidFill>
                  <a:srgbClr val="FFCC66"/>
                </a:solidFill>
                <a:latin typeface="微软雅黑" pitchFamily="34" charset="-122"/>
                <a:ea typeface="微软雅黑" pitchFamily="34" charset="-122"/>
              </a:rPr>
              <a:t>》</a:t>
            </a:r>
            <a:r>
              <a:rPr lang="zh-CN" altLang="zh-CN" sz="1200" kern="1200" dirty="0">
                <a:solidFill>
                  <a:schemeClr val="tx1"/>
                </a:solidFill>
                <a:effectLst/>
                <a:latin typeface="+mn-lt"/>
                <a:ea typeface="+mn-ea"/>
                <a:cs typeface="+mn-cs"/>
              </a:rPr>
              <a:t>项目课题</a:t>
            </a:r>
            <a:r>
              <a:rPr lang="zh-CN" altLang="en-US" sz="1200" kern="1200" dirty="0">
                <a:solidFill>
                  <a:schemeClr val="tx1"/>
                </a:solidFill>
                <a:effectLst/>
                <a:latin typeface="+mn-lt"/>
                <a:ea typeface="+mn-ea"/>
                <a:cs typeface="+mn-cs"/>
              </a:rPr>
              <a:t>，并于</a:t>
            </a:r>
            <a:r>
              <a:rPr lang="en-US" altLang="zh-CN" sz="1200" dirty="0">
                <a:solidFill>
                  <a:srgbClr val="FFCC66"/>
                </a:solidFill>
                <a:latin typeface="微软雅黑" pitchFamily="34" charset="-122"/>
                <a:ea typeface="微软雅黑" pitchFamily="34" charset="-122"/>
              </a:rPr>
              <a:t>2012</a:t>
            </a:r>
            <a:r>
              <a:rPr lang="zh-CN" altLang="en-US" sz="1200" dirty="0">
                <a:solidFill>
                  <a:srgbClr val="FFCC66"/>
                </a:solidFill>
                <a:latin typeface="微软雅黑" pitchFamily="34" charset="-122"/>
                <a:ea typeface="微软雅黑" pitchFamily="34" charset="-122"/>
              </a:rPr>
              <a:t>年，完成课题验收。</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0" dirty="0">
                <a:solidFill>
                  <a:srgbClr val="FFCC66"/>
                </a:solidFill>
                <a:latin typeface="微软雅黑" pitchFamily="34" charset="-122"/>
                <a:ea typeface="微软雅黑" pitchFamily="34" charset="-122"/>
              </a:rPr>
              <a:t>汇中即</a:t>
            </a:r>
            <a:r>
              <a:rPr lang="zh-CN" altLang="en-US" sz="1200" b="0" dirty="0">
                <a:solidFill>
                  <a:srgbClr val="FFCC66"/>
                </a:solidFill>
                <a:latin typeface="微软雅黑" pitchFamily="34" charset="-122"/>
                <a:ea typeface="微软雅黑" pitchFamily="34" charset="-122"/>
              </a:rPr>
              <a:t>是</a:t>
            </a:r>
            <a:r>
              <a:rPr lang="zh-CN" altLang="zh-CN" sz="1200" b="0" dirty="0">
                <a:solidFill>
                  <a:srgbClr val="FFCC66"/>
                </a:solidFill>
                <a:latin typeface="微软雅黑" pitchFamily="34" charset="-122"/>
                <a:ea typeface="微软雅黑" pitchFamily="34" charset="-122"/>
              </a:rPr>
              <a:t>国家和行业标准规程的制定者</a:t>
            </a:r>
            <a:r>
              <a:rPr lang="en-US" altLang="zh-CN" sz="1200" b="0" dirty="0">
                <a:solidFill>
                  <a:srgbClr val="FFCC66"/>
                </a:solidFill>
                <a:latin typeface="微软雅黑" pitchFamily="34" charset="-122"/>
                <a:ea typeface="微软雅黑" pitchFamily="34" charset="-122"/>
              </a:rPr>
              <a:t>,</a:t>
            </a:r>
            <a:r>
              <a:rPr lang="zh-CN" altLang="zh-CN" sz="1200" b="0" dirty="0">
                <a:solidFill>
                  <a:srgbClr val="FFCC66"/>
                </a:solidFill>
                <a:latin typeface="微软雅黑" pitchFamily="34" charset="-122"/>
                <a:ea typeface="微软雅黑" pitchFamily="34" charset="-122"/>
              </a:rPr>
              <a:t>也是行业发展的引领者</a:t>
            </a:r>
            <a:r>
              <a:rPr lang="zh-CN" altLang="en-US" sz="1200" b="0" dirty="0">
                <a:solidFill>
                  <a:srgbClr val="FFCC66"/>
                </a:solidFill>
                <a:latin typeface="微软雅黑" pitchFamily="34" charset="-122"/>
                <a:ea typeface="微软雅黑" pitchFamily="34" charset="-122"/>
              </a:rPr>
              <a:t>。</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6</a:t>
            </a:fld>
            <a:endParaRPr lang="zh-CN" altLang="en-US"/>
          </a:p>
        </p:txBody>
      </p:sp>
    </p:spTree>
    <p:extLst>
      <p:ext uri="{BB962C8B-B14F-4D97-AF65-F5344CB8AC3E}">
        <p14:creationId xmlns:p14="http://schemas.microsoft.com/office/powerpoint/2010/main" val="3134524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2014</a:t>
            </a:r>
            <a:r>
              <a:rPr lang="zh-CN" altLang="zh-CN" sz="1200" kern="1200" dirty="0">
                <a:solidFill>
                  <a:schemeClr val="tx1"/>
                </a:solidFill>
                <a:effectLst/>
                <a:latin typeface="+mn-lt"/>
                <a:ea typeface="+mn-ea"/>
                <a:cs typeface="+mn-cs"/>
              </a:rPr>
              <a:t>年在深圳证交所创业板完成上市（股票代码</a:t>
            </a:r>
            <a:r>
              <a:rPr lang="en-US" altLang="zh-CN" sz="1200" kern="1200" dirty="0">
                <a:solidFill>
                  <a:schemeClr val="tx1"/>
                </a:solidFill>
                <a:effectLst/>
                <a:latin typeface="+mn-lt"/>
                <a:ea typeface="+mn-ea"/>
                <a:cs typeface="+mn-cs"/>
              </a:rPr>
              <a:t>300371</a:t>
            </a:r>
            <a:r>
              <a:rPr lang="zh-CN" altLang="zh-CN" sz="120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是目前国内</a:t>
            </a:r>
            <a:r>
              <a:rPr lang="zh-CN" altLang="en-US" sz="1200" kern="1200" dirty="0">
                <a:solidFill>
                  <a:schemeClr val="tx1"/>
                </a:solidFill>
                <a:effectLst/>
                <a:latin typeface="+mn-lt"/>
                <a:ea typeface="+mn-ea"/>
                <a:cs typeface="+mn-cs"/>
              </a:rPr>
              <a:t>最大的</a:t>
            </a:r>
            <a:r>
              <a:rPr lang="zh-CN" altLang="zh-CN" sz="1200" kern="1200" dirty="0">
                <a:solidFill>
                  <a:schemeClr val="tx1"/>
                </a:solidFill>
                <a:effectLst/>
                <a:latin typeface="+mn-lt"/>
                <a:ea typeface="+mn-ea"/>
                <a:cs typeface="+mn-cs"/>
              </a:rPr>
              <a:t>汇中超声流量计超声水表超声热量表</a:t>
            </a:r>
            <a:r>
              <a:rPr lang="zh-CN" altLang="en-US" sz="1200" kern="1200" dirty="0">
                <a:solidFill>
                  <a:schemeClr val="tx1"/>
                </a:solidFill>
                <a:effectLst/>
                <a:latin typeface="+mn-lt"/>
                <a:ea typeface="+mn-ea"/>
                <a:cs typeface="+mn-cs"/>
              </a:rPr>
              <a:t>研发</a:t>
            </a:r>
            <a:r>
              <a:rPr lang="zh-CN" altLang="zh-CN" sz="1200" kern="1200" dirty="0">
                <a:solidFill>
                  <a:schemeClr val="tx1"/>
                </a:solidFill>
                <a:effectLst/>
                <a:latin typeface="+mn-lt"/>
                <a:ea typeface="+mn-ea"/>
                <a:cs typeface="+mn-cs"/>
              </a:rPr>
              <a:t>生产基地</a:t>
            </a:r>
            <a:endParaRPr lang="en-US"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年产值</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多个亿，当初创业时想都没敢想的</a:t>
            </a:r>
          </a:p>
          <a:p>
            <a:r>
              <a:rPr lang="zh-CN" altLang="zh-CN" sz="1200" kern="1200" dirty="0">
                <a:solidFill>
                  <a:schemeClr val="tx1"/>
                </a:solidFill>
                <a:effectLst/>
                <a:latin typeface="+mn-lt"/>
                <a:ea typeface="+mn-ea"/>
                <a:cs typeface="+mn-cs"/>
              </a:rPr>
              <a:t>感谢二十多年来关心支持我们的供水企业，感谢各位领导的厚爱，</a:t>
            </a:r>
          </a:p>
          <a:p>
            <a:r>
              <a:rPr lang="zh-CN" altLang="zh-CN" sz="1200" kern="1200" dirty="0">
                <a:solidFill>
                  <a:schemeClr val="tx1"/>
                </a:solidFill>
                <a:effectLst/>
                <a:latin typeface="+mn-lt"/>
                <a:ea typeface="+mn-ea"/>
                <a:cs typeface="+mn-cs"/>
              </a:rPr>
              <a:t>汇中的发展再次证明只要真心对接供水企业需求，真心服务供水企业是有前途的！是有发展空间的！</a:t>
            </a:r>
          </a:p>
          <a:p>
            <a:r>
              <a:rPr lang="zh-CN" altLang="zh-CN" sz="1200" kern="1200" dirty="0">
                <a:solidFill>
                  <a:schemeClr val="tx1"/>
                </a:solidFill>
                <a:effectLst/>
                <a:latin typeface="+mn-lt"/>
                <a:ea typeface="+mn-ea"/>
                <a:cs typeface="+mn-cs"/>
              </a:rPr>
              <a:t>（引言）目前国家大力推进智慧城市、互联网</a:t>
            </a: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、物联网、大数据，汇中公司也在积极探索物联网大数据在供水企业应用。</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8DE5AE97-1849-4206-AF16-B4DE7A139AE9}" type="slidenum">
              <a:rPr lang="zh-CN" altLang="en-US" smtClean="0"/>
              <a:t>7</a:t>
            </a:fld>
            <a:endParaRPr lang="zh-CN" altLang="en-US"/>
          </a:p>
        </p:txBody>
      </p:sp>
    </p:spTree>
    <p:extLst>
      <p:ext uri="{BB962C8B-B14F-4D97-AF65-F5344CB8AC3E}">
        <p14:creationId xmlns:p14="http://schemas.microsoft.com/office/powerpoint/2010/main" val="2827811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二、窄带物联网（</a:t>
            </a:r>
            <a:r>
              <a:rPr lang="en-US" altLang="zh-CN" sz="1200" kern="1200" dirty="0">
                <a:solidFill>
                  <a:schemeClr val="tx1"/>
                </a:solidFill>
                <a:effectLst/>
                <a:latin typeface="+mn-lt"/>
                <a:ea typeface="+mn-ea"/>
                <a:cs typeface="+mn-cs"/>
              </a:rPr>
              <a:t>NB-LOT</a:t>
            </a:r>
            <a:r>
              <a:rPr lang="zh-CN" altLang="zh-CN" sz="1200" kern="1200" dirty="0">
                <a:solidFill>
                  <a:schemeClr val="tx1"/>
                </a:solidFill>
                <a:effectLst/>
                <a:latin typeface="+mn-lt"/>
                <a:ea typeface="+mn-ea"/>
                <a:cs typeface="+mn-cs"/>
              </a:rPr>
              <a:t>）在供水企业大数据中的应用</a:t>
            </a:r>
          </a:p>
        </p:txBody>
      </p:sp>
      <p:sp>
        <p:nvSpPr>
          <p:cNvPr id="4" name="灯片编号占位符 3"/>
          <p:cNvSpPr>
            <a:spLocks noGrp="1"/>
          </p:cNvSpPr>
          <p:nvPr>
            <p:ph type="sldNum" sz="quarter" idx="10"/>
          </p:nvPr>
        </p:nvSpPr>
        <p:spPr/>
        <p:txBody>
          <a:bodyPr/>
          <a:lstStyle/>
          <a:p>
            <a:fld id="{8DE5AE97-1849-4206-AF16-B4DE7A139AE9}" type="slidenum">
              <a:rPr lang="zh-CN" altLang="en-US" smtClean="0"/>
              <a:t>8</a:t>
            </a:fld>
            <a:endParaRPr lang="zh-CN" altLang="en-US"/>
          </a:p>
        </p:txBody>
      </p:sp>
    </p:spTree>
    <p:extLst>
      <p:ext uri="{BB962C8B-B14F-4D97-AF65-F5344CB8AC3E}">
        <p14:creationId xmlns:p14="http://schemas.microsoft.com/office/powerpoint/2010/main" val="1985261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综上所述大数据下的超声流量计（水表），其属性已发生功能改变</a:t>
            </a:r>
          </a:p>
          <a:p>
            <a:r>
              <a:rPr lang="zh-CN" altLang="zh-CN" sz="1200" kern="1200" dirty="0">
                <a:solidFill>
                  <a:schemeClr val="tx1"/>
                </a:solidFill>
                <a:effectLst/>
                <a:latin typeface="+mn-lt"/>
                <a:ea typeface="+mn-ea"/>
                <a:cs typeface="+mn-cs"/>
              </a:rPr>
              <a:t>计量结算—仪表维护—降差检漏—管网安全—调度信息—水质安全</a:t>
            </a:r>
          </a:p>
          <a:p>
            <a:r>
              <a:rPr lang="zh-CN" altLang="zh-CN" sz="1200" kern="1200" dirty="0">
                <a:solidFill>
                  <a:schemeClr val="tx1"/>
                </a:solidFill>
                <a:effectLst/>
                <a:latin typeface="+mn-lt"/>
                <a:ea typeface="+mn-ea"/>
                <a:cs typeface="+mn-cs"/>
              </a:rPr>
              <a:t>产品稳定可靠的运行至关重要，供水企业较多关注采购价格，较少关注运行服务成本，致使一些企业一味降低成本，在运维服务不及时造成供水企业损失。</a:t>
            </a:r>
          </a:p>
          <a:p>
            <a:r>
              <a:rPr lang="zh-CN" altLang="zh-CN" sz="1200" kern="1200" dirty="0">
                <a:solidFill>
                  <a:schemeClr val="tx1"/>
                </a:solidFill>
                <a:effectLst/>
                <a:latin typeface="+mn-lt"/>
                <a:ea typeface="+mn-ea"/>
                <a:cs typeface="+mn-cs"/>
              </a:rPr>
              <a:t>在大数据下智能终端产品关系到运营、安全、管理服务等基础数据，做好产品维护服务关系重大，（以前抄个数早点晚点无所谓，出现故障晚点检修影响不大），增加企业维护检修人员成本较高。</a:t>
            </a:r>
          </a:p>
          <a:p>
            <a:r>
              <a:rPr lang="zh-CN" altLang="zh-CN" sz="1200" kern="1200" dirty="0">
                <a:solidFill>
                  <a:schemeClr val="tx1"/>
                </a:solidFill>
                <a:effectLst/>
                <a:latin typeface="+mn-lt"/>
                <a:ea typeface="+mn-ea"/>
                <a:cs typeface="+mn-cs"/>
              </a:rPr>
              <a:t>由供应商转为数据服务商</a:t>
            </a:r>
          </a:p>
          <a:p>
            <a:r>
              <a:rPr lang="zh-CN" altLang="zh-CN" sz="1200" kern="1200" dirty="0">
                <a:solidFill>
                  <a:schemeClr val="tx1"/>
                </a:solidFill>
                <a:effectLst/>
                <a:latin typeface="+mn-lt"/>
                <a:ea typeface="+mn-ea"/>
                <a:cs typeface="+mn-cs"/>
              </a:rPr>
              <a:t>本月初去长沙，长沙供水公司金董事长对提出了购买数据服务理念，我非常赞成，应当成为破解困局的一个选项，</a:t>
            </a:r>
          </a:p>
          <a:p>
            <a:r>
              <a:rPr lang="zh-CN" altLang="zh-CN" sz="1200" kern="1200" dirty="0">
                <a:solidFill>
                  <a:schemeClr val="tx1"/>
                </a:solidFill>
                <a:effectLst/>
                <a:latin typeface="+mn-lt"/>
                <a:ea typeface="+mn-ea"/>
                <a:cs typeface="+mn-cs"/>
              </a:rPr>
              <a:t>服务质量是保证大数据时效性、有效性的关键，关于以理念愿与水司领导进行交流和探讨</a:t>
            </a:r>
          </a:p>
          <a:p>
            <a:r>
              <a:rPr lang="zh-CN" altLang="zh-CN" sz="1200" kern="1200" dirty="0">
                <a:solidFill>
                  <a:schemeClr val="tx1"/>
                </a:solidFill>
                <a:effectLst/>
                <a:latin typeface="+mn-lt"/>
                <a:ea typeface="+mn-ea"/>
                <a:cs typeface="+mn-cs"/>
              </a:rPr>
              <a:t>汇中承诺愿意为此承担自己的责任，继续更好的服务供水企业</a:t>
            </a:r>
          </a:p>
          <a:p>
            <a:r>
              <a:rPr lang="zh-CN" altLang="zh-CN" sz="1200" kern="1200" dirty="0">
                <a:solidFill>
                  <a:schemeClr val="tx1"/>
                </a:solidFill>
                <a:effectLst/>
                <a:latin typeface="+mn-lt"/>
                <a:ea typeface="+mn-ea"/>
                <a:cs typeface="+mn-cs"/>
              </a:rPr>
              <a:t>（结束，引言）</a:t>
            </a:r>
          </a:p>
          <a:p>
            <a:r>
              <a:rPr lang="zh-CN" altLang="zh-CN" sz="1200" kern="1200" dirty="0">
                <a:solidFill>
                  <a:schemeClr val="tx1"/>
                </a:solidFill>
                <a:effectLst/>
                <a:latin typeface="+mn-lt"/>
                <a:ea typeface="+mn-ea"/>
                <a:cs typeface="+mn-cs"/>
              </a:rPr>
              <a:t>各位领导各位嘉宾；</a:t>
            </a:r>
            <a:endParaRPr lang="zh-CN" altLang="en-US" dirty="0"/>
          </a:p>
        </p:txBody>
      </p:sp>
      <p:sp>
        <p:nvSpPr>
          <p:cNvPr id="4" name="灯片编号占位符 3"/>
          <p:cNvSpPr>
            <a:spLocks noGrp="1"/>
          </p:cNvSpPr>
          <p:nvPr>
            <p:ph type="sldNum" sz="quarter" idx="10"/>
          </p:nvPr>
        </p:nvSpPr>
        <p:spPr/>
        <p:txBody>
          <a:bodyPr/>
          <a:lstStyle/>
          <a:p>
            <a:fld id="{8DE5AE97-1849-4206-AF16-B4DE7A139AE9}" type="slidenum">
              <a:rPr lang="zh-CN" altLang="en-US" smtClean="0"/>
              <a:t>9</a:t>
            </a:fld>
            <a:endParaRPr lang="zh-CN" altLang="en-US"/>
          </a:p>
        </p:txBody>
      </p:sp>
    </p:spTree>
    <p:extLst>
      <p:ext uri="{BB962C8B-B14F-4D97-AF65-F5344CB8AC3E}">
        <p14:creationId xmlns:p14="http://schemas.microsoft.com/office/powerpoint/2010/main" val="35476275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794992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423918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2163825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3426385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1067857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1150619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1106019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831612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994469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3077141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A101851-C576-4F24-8E06-CC0BC56EEE87}" type="datetimeFigureOut">
              <a:rPr lang="zh-CN" altLang="en-US" smtClean="0"/>
              <a:t>2018/9/10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4112985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A101851-C576-4F24-8E06-CC0BC56EEE87}" type="datetimeFigureOut">
              <a:rPr lang="zh-CN" altLang="en-US" smtClean="0"/>
              <a:t>2018/9/10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AFD87F0-90F8-460A-81E5-36A1A44D6F03}" type="slidenum">
              <a:rPr lang="zh-CN" altLang="en-US" smtClean="0"/>
              <a:t>‹#›</a:t>
            </a:fld>
            <a:endParaRPr lang="zh-CN" altLang="en-US"/>
          </a:p>
        </p:txBody>
      </p:sp>
    </p:spTree>
    <p:extLst>
      <p:ext uri="{BB962C8B-B14F-4D97-AF65-F5344CB8AC3E}">
        <p14:creationId xmlns:p14="http://schemas.microsoft.com/office/powerpoint/2010/main" val="4209367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6.jpeg"/><Relationship Id="rId7"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6.jpeg"/><Relationship Id="rId7" Type="http://schemas.openxmlformats.org/officeDocument/2006/relationships/image" Target="../media/image26.png"/><Relationship Id="rId12"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30.jpeg"/><Relationship Id="rId5" Type="http://schemas.openxmlformats.org/officeDocument/2006/relationships/image" Target="../media/image24.png"/><Relationship Id="rId10" Type="http://schemas.openxmlformats.org/officeDocument/2006/relationships/image" Target="../media/image29.jpeg"/><Relationship Id="rId4" Type="http://schemas.openxmlformats.org/officeDocument/2006/relationships/image" Target="../media/image3.png"/><Relationship Id="rId9"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6.jpeg"/><Relationship Id="rId7"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3.png"/><Relationship Id="rId9"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50.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55.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png"/><Relationship Id="rId5" Type="http://schemas.openxmlformats.org/officeDocument/2006/relationships/tags" Target="../tags/tag5.xml"/><Relationship Id="rId10" Type="http://schemas.openxmlformats.org/officeDocument/2006/relationships/image" Target="../media/image10.jpeg"/><Relationship Id="rId4" Type="http://schemas.openxmlformats.org/officeDocument/2006/relationships/tags" Target="../tags/tag4.xml"/><Relationship Id="rId9"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0.jpeg"/><Relationship Id="rId7" Type="http://schemas.microsoft.com/office/2007/relationships/hdphoto" Target="../media/hdphoto2.wdp"/><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jpeg"/><Relationship Id="rId11" Type="http://schemas.microsoft.com/office/2007/relationships/hdphoto" Target="../media/hdphoto4.wdp"/><Relationship Id="rId5" Type="http://schemas.openxmlformats.org/officeDocument/2006/relationships/image" Target="../media/image11.jpeg"/><Relationship Id="rId10" Type="http://schemas.openxmlformats.org/officeDocument/2006/relationships/image" Target="../media/image14.jpeg"/><Relationship Id="rId4" Type="http://schemas.openxmlformats.org/officeDocument/2006/relationships/image" Target="../media/image3.png"/><Relationship Id="rId9"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董总广州会议20170612\PPT背景\背景001-01.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0"/>
            <a:ext cx="9144713"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510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30"/>
          <p:cNvSpPr txBox="1"/>
          <p:nvPr/>
        </p:nvSpPr>
        <p:spPr>
          <a:xfrm>
            <a:off x="827584" y="2212448"/>
            <a:ext cx="7992888" cy="541174"/>
          </a:xfrm>
          <a:prstGeom prst="rect">
            <a:avLst/>
          </a:prstGeom>
          <a:noFill/>
        </p:spPr>
        <p:txBody>
          <a:bodyPr wrap="square" rtlCol="0">
            <a:spAutoFit/>
          </a:bodyPr>
          <a:lstStyle/>
          <a:p>
            <a:pPr>
              <a:lnSpc>
                <a:spcPts val="3500"/>
              </a:lnSpc>
            </a:pPr>
            <a:r>
              <a:rPr lang="zh-CN" altLang="en-US" sz="2400" b="1" dirty="0">
                <a:solidFill>
                  <a:srgbClr val="FFCC66"/>
                </a:solidFill>
                <a:latin typeface="微软雅黑" pitchFamily="34" charset="-122"/>
                <a:ea typeface="微软雅黑" pitchFamily="34" charset="-122"/>
              </a:rPr>
              <a:t>多样性、时效性、有效性、大容量</a:t>
            </a:r>
            <a:endParaRPr lang="zh-CN" altLang="zh-CN" sz="2400" b="1" dirty="0">
              <a:solidFill>
                <a:srgbClr val="FFCC66"/>
              </a:solidFill>
              <a:latin typeface="微软雅黑" pitchFamily="34" charset="-122"/>
              <a:ea typeface="微软雅黑" pitchFamily="34" charset="-122"/>
            </a:endParaRPr>
          </a:p>
        </p:txBody>
      </p:sp>
      <p:sp>
        <p:nvSpPr>
          <p:cNvPr id="11" name="TextBox 26"/>
          <p:cNvSpPr txBox="1"/>
          <p:nvPr/>
        </p:nvSpPr>
        <p:spPr>
          <a:xfrm>
            <a:off x="827584" y="1851670"/>
            <a:ext cx="4074879" cy="399792"/>
          </a:xfrm>
          <a:prstGeom prst="rect">
            <a:avLst/>
          </a:prstGeom>
          <a:noFill/>
        </p:spPr>
        <p:txBody>
          <a:bodyPr wrap="square" lIns="91127" tIns="45563" rIns="91127" bIns="45563" rtlCol="0">
            <a:spAutoFit/>
          </a:bodyPr>
          <a:lstStyle/>
          <a:p>
            <a:r>
              <a:rPr lang="zh-CN" altLang="en-US" sz="2000" b="1" dirty="0">
                <a:solidFill>
                  <a:srgbClr val="FFCC66"/>
                </a:solidFill>
                <a:latin typeface="微软雅黑" pitchFamily="34" charset="-122"/>
                <a:ea typeface="微软雅黑" pitchFamily="34" charset="-122"/>
                <a:cs typeface="Arial" charset="0"/>
              </a:rPr>
              <a:t>供水大数据的四个特征：</a:t>
            </a:r>
          </a:p>
        </p:txBody>
      </p:sp>
      <p:sp>
        <p:nvSpPr>
          <p:cNvPr id="14" name="文本框 30"/>
          <p:cNvSpPr txBox="1"/>
          <p:nvPr/>
        </p:nvSpPr>
        <p:spPr>
          <a:xfrm>
            <a:off x="851818" y="1131590"/>
            <a:ext cx="7992888" cy="523220"/>
          </a:xfrm>
          <a:prstGeom prst="rect">
            <a:avLst/>
          </a:prstGeom>
          <a:noFill/>
        </p:spPr>
        <p:txBody>
          <a:bodyPr wrap="square" rtlCol="0">
            <a:spAutoFit/>
          </a:bodyPr>
          <a:lstStyle/>
          <a:p>
            <a:r>
              <a:rPr lang="zh-CN" altLang="en-US" sz="2800" b="1" dirty="0">
                <a:solidFill>
                  <a:srgbClr val="FFCC66"/>
                </a:solidFill>
                <a:latin typeface="微软雅黑" pitchFamily="34" charset="-122"/>
                <a:ea typeface="微软雅黑" pitchFamily="34" charset="-122"/>
              </a:rPr>
              <a:t>流量仪表</a:t>
            </a:r>
            <a:r>
              <a:rPr lang="zh-CN" altLang="zh-CN" sz="2800" b="1" dirty="0">
                <a:solidFill>
                  <a:srgbClr val="FFCC66"/>
                </a:solidFill>
                <a:latin typeface="微软雅黑" pitchFamily="34" charset="-122"/>
                <a:ea typeface="微软雅黑" pitchFamily="34" charset="-122"/>
              </a:rPr>
              <a:t>能够反映最基础</a:t>
            </a:r>
            <a:r>
              <a:rPr lang="zh-CN" altLang="en-US" sz="2800" b="1" dirty="0">
                <a:solidFill>
                  <a:srgbClr val="FFCC66"/>
                </a:solidFill>
                <a:latin typeface="微软雅黑" pitchFamily="34" charset="-122"/>
                <a:ea typeface="微软雅黑" pitchFamily="34" charset="-122"/>
              </a:rPr>
              <a:t>、全面</a:t>
            </a:r>
            <a:r>
              <a:rPr lang="zh-CN" altLang="zh-CN" sz="2800" b="1" dirty="0">
                <a:solidFill>
                  <a:srgbClr val="FFCC66"/>
                </a:solidFill>
                <a:latin typeface="微软雅黑" pitchFamily="34" charset="-122"/>
                <a:ea typeface="微软雅黑" pitchFamily="34" charset="-122"/>
              </a:rPr>
              <a:t>的</a:t>
            </a:r>
            <a:r>
              <a:rPr lang="zh-CN" altLang="en-US" sz="2800" b="1" dirty="0">
                <a:solidFill>
                  <a:srgbClr val="FFCC66"/>
                </a:solidFill>
                <a:latin typeface="微软雅黑" pitchFamily="34" charset="-122"/>
                <a:ea typeface="微软雅黑" pitchFamily="34" charset="-122"/>
              </a:rPr>
              <a:t>供水</a:t>
            </a:r>
            <a:r>
              <a:rPr lang="zh-CN" altLang="zh-CN" sz="2800" b="1" dirty="0">
                <a:solidFill>
                  <a:srgbClr val="FFCC66"/>
                </a:solidFill>
                <a:latin typeface="微软雅黑" pitchFamily="34" charset="-122"/>
                <a:ea typeface="微软雅黑" pitchFamily="34" charset="-122"/>
              </a:rPr>
              <a:t>数据</a:t>
            </a:r>
          </a:p>
        </p:txBody>
      </p:sp>
      <p:sp>
        <p:nvSpPr>
          <p:cNvPr id="15" name="文本框 30"/>
          <p:cNvSpPr txBox="1"/>
          <p:nvPr/>
        </p:nvSpPr>
        <p:spPr>
          <a:xfrm>
            <a:off x="827584" y="3075806"/>
            <a:ext cx="7298430" cy="830997"/>
          </a:xfrm>
          <a:prstGeom prst="rect">
            <a:avLst/>
          </a:prstGeom>
          <a:noFill/>
        </p:spPr>
        <p:txBody>
          <a:bodyPr wrap="square" rtlCol="0">
            <a:spAutoFit/>
          </a:bodyPr>
          <a:lstStyle/>
          <a:p>
            <a:r>
              <a:rPr lang="zh-CN" altLang="zh-CN" sz="2400" b="1" dirty="0">
                <a:solidFill>
                  <a:srgbClr val="FFCC66"/>
                </a:solidFill>
                <a:latin typeface="微软雅黑" pitchFamily="34" charset="-122"/>
                <a:ea typeface="微软雅黑" pitchFamily="34" charset="-122"/>
              </a:rPr>
              <a:t>在物联网大数据环境下计量仪表由单一的计量属性已转换为智能终端仪表</a:t>
            </a:r>
          </a:p>
        </p:txBody>
      </p:sp>
    </p:spTree>
    <p:extLst>
      <p:ext uri="{BB962C8B-B14F-4D97-AF65-F5344CB8AC3E}">
        <p14:creationId xmlns:p14="http://schemas.microsoft.com/office/powerpoint/2010/main" val="3652842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30"/>
          <p:cNvSpPr txBox="1"/>
          <p:nvPr/>
        </p:nvSpPr>
        <p:spPr>
          <a:xfrm>
            <a:off x="5076056" y="1758554"/>
            <a:ext cx="1472216" cy="541174"/>
          </a:xfrm>
          <a:prstGeom prst="rect">
            <a:avLst/>
          </a:prstGeom>
          <a:noFill/>
          <a:ln>
            <a:solidFill>
              <a:srgbClr val="FFCC66"/>
            </a:solidFill>
          </a:ln>
        </p:spPr>
        <p:txBody>
          <a:bodyPr wrap="square" rtlCol="0" anchor="ctr" anchorCtr="0">
            <a:spAutoFit/>
          </a:bodyPr>
          <a:lstStyle/>
          <a:p>
            <a:pPr algn="ctr">
              <a:lnSpc>
                <a:spcPts val="3500"/>
              </a:lnSpc>
            </a:pPr>
            <a:r>
              <a:rPr lang="zh-CN" altLang="en-US" sz="2000" dirty="0">
                <a:solidFill>
                  <a:srgbClr val="FFCC66"/>
                </a:solidFill>
                <a:latin typeface="微软雅黑" pitchFamily="34" charset="-122"/>
                <a:ea typeface="微软雅黑" pitchFamily="34" charset="-122"/>
              </a:rPr>
              <a:t>计量结算</a:t>
            </a:r>
            <a:endParaRPr lang="zh-CN" altLang="zh-CN" sz="2000" dirty="0">
              <a:solidFill>
                <a:srgbClr val="FFCC66"/>
              </a:solidFill>
              <a:latin typeface="微软雅黑" pitchFamily="34" charset="-122"/>
              <a:ea typeface="微软雅黑" pitchFamily="34" charset="-122"/>
            </a:endParaRPr>
          </a:p>
        </p:txBody>
      </p:sp>
      <p:sp>
        <p:nvSpPr>
          <p:cNvPr id="40" name="文本框 30"/>
          <p:cNvSpPr txBox="1"/>
          <p:nvPr/>
        </p:nvSpPr>
        <p:spPr>
          <a:xfrm>
            <a:off x="6628176" y="1758554"/>
            <a:ext cx="1472216" cy="541174"/>
          </a:xfrm>
          <a:prstGeom prst="rect">
            <a:avLst/>
          </a:prstGeom>
          <a:noFill/>
          <a:ln>
            <a:solidFill>
              <a:srgbClr val="FFCC66"/>
            </a:solidFill>
          </a:ln>
        </p:spPr>
        <p:txBody>
          <a:bodyPr wrap="square" rtlCol="0" anchor="ctr" anchorCtr="0">
            <a:spAutoFit/>
          </a:bodyPr>
          <a:lstStyle/>
          <a:p>
            <a:pPr algn="ctr">
              <a:lnSpc>
                <a:spcPts val="3500"/>
              </a:lnSpc>
            </a:pPr>
            <a:r>
              <a:rPr lang="zh-CN" altLang="en-US" sz="2000" dirty="0">
                <a:solidFill>
                  <a:srgbClr val="FFCC66"/>
                </a:solidFill>
                <a:latin typeface="微软雅黑" pitchFamily="34" charset="-122"/>
                <a:ea typeface="微软雅黑" pitchFamily="34" charset="-122"/>
              </a:rPr>
              <a:t>仪表维护</a:t>
            </a:r>
            <a:endParaRPr lang="zh-CN" altLang="zh-CN" sz="2000" dirty="0">
              <a:solidFill>
                <a:srgbClr val="FFCC66"/>
              </a:solidFill>
              <a:latin typeface="微软雅黑" pitchFamily="34" charset="-122"/>
              <a:ea typeface="微软雅黑" pitchFamily="34" charset="-122"/>
            </a:endParaRPr>
          </a:p>
        </p:txBody>
      </p:sp>
      <p:sp>
        <p:nvSpPr>
          <p:cNvPr id="41" name="文本框 30"/>
          <p:cNvSpPr txBox="1"/>
          <p:nvPr/>
        </p:nvSpPr>
        <p:spPr>
          <a:xfrm>
            <a:off x="6628176" y="2401817"/>
            <a:ext cx="1472216" cy="541174"/>
          </a:xfrm>
          <a:prstGeom prst="rect">
            <a:avLst/>
          </a:prstGeom>
          <a:noFill/>
          <a:ln>
            <a:solidFill>
              <a:srgbClr val="FFCC66"/>
            </a:solidFill>
          </a:ln>
        </p:spPr>
        <p:txBody>
          <a:bodyPr wrap="square" rtlCol="0" anchor="ctr" anchorCtr="0">
            <a:spAutoFit/>
          </a:bodyPr>
          <a:lstStyle/>
          <a:p>
            <a:pPr algn="ctr">
              <a:lnSpc>
                <a:spcPts val="3500"/>
              </a:lnSpc>
            </a:pPr>
            <a:r>
              <a:rPr lang="zh-CN" altLang="en-US" sz="2000" dirty="0">
                <a:solidFill>
                  <a:srgbClr val="FFCC66"/>
                </a:solidFill>
                <a:latin typeface="微软雅黑" pitchFamily="34" charset="-122"/>
                <a:ea typeface="微软雅黑" pitchFamily="34" charset="-122"/>
              </a:rPr>
              <a:t>降差检漏</a:t>
            </a:r>
            <a:endParaRPr lang="zh-CN" altLang="zh-CN" sz="2000" dirty="0">
              <a:solidFill>
                <a:srgbClr val="FFCC66"/>
              </a:solidFill>
              <a:latin typeface="微软雅黑" pitchFamily="34" charset="-122"/>
              <a:ea typeface="微软雅黑" pitchFamily="34" charset="-122"/>
            </a:endParaRPr>
          </a:p>
        </p:txBody>
      </p:sp>
      <p:sp>
        <p:nvSpPr>
          <p:cNvPr id="45" name="文本框 30"/>
          <p:cNvSpPr txBox="1"/>
          <p:nvPr/>
        </p:nvSpPr>
        <p:spPr>
          <a:xfrm>
            <a:off x="6628176" y="3047504"/>
            <a:ext cx="1472216" cy="541174"/>
          </a:xfrm>
          <a:prstGeom prst="rect">
            <a:avLst/>
          </a:prstGeom>
          <a:noFill/>
          <a:ln>
            <a:solidFill>
              <a:srgbClr val="FFCC66"/>
            </a:solidFill>
          </a:ln>
        </p:spPr>
        <p:txBody>
          <a:bodyPr wrap="square" rtlCol="0" anchor="ctr" anchorCtr="0">
            <a:spAutoFit/>
          </a:bodyPr>
          <a:lstStyle/>
          <a:p>
            <a:pPr algn="ctr">
              <a:lnSpc>
                <a:spcPts val="3500"/>
              </a:lnSpc>
            </a:pPr>
            <a:r>
              <a:rPr lang="zh-CN" altLang="en-US" sz="2000" dirty="0">
                <a:solidFill>
                  <a:srgbClr val="FFCC66"/>
                </a:solidFill>
                <a:latin typeface="微软雅黑" pitchFamily="34" charset="-122"/>
                <a:ea typeface="微软雅黑" pitchFamily="34" charset="-122"/>
              </a:rPr>
              <a:t>管网安全</a:t>
            </a:r>
            <a:endParaRPr lang="zh-CN" altLang="zh-CN" sz="2000" dirty="0">
              <a:solidFill>
                <a:srgbClr val="FFCC66"/>
              </a:solidFill>
              <a:latin typeface="微软雅黑" pitchFamily="34" charset="-122"/>
              <a:ea typeface="微软雅黑" pitchFamily="34" charset="-122"/>
            </a:endParaRPr>
          </a:p>
        </p:txBody>
      </p:sp>
      <p:sp>
        <p:nvSpPr>
          <p:cNvPr id="46" name="文本框 30"/>
          <p:cNvSpPr txBox="1"/>
          <p:nvPr/>
        </p:nvSpPr>
        <p:spPr>
          <a:xfrm>
            <a:off x="5076056" y="2401817"/>
            <a:ext cx="1472216" cy="541174"/>
          </a:xfrm>
          <a:prstGeom prst="rect">
            <a:avLst/>
          </a:prstGeom>
          <a:noFill/>
          <a:ln>
            <a:solidFill>
              <a:srgbClr val="FFCC66"/>
            </a:solidFill>
          </a:ln>
        </p:spPr>
        <p:txBody>
          <a:bodyPr wrap="square" rtlCol="0" anchor="ctr" anchorCtr="0">
            <a:spAutoFit/>
          </a:bodyPr>
          <a:lstStyle/>
          <a:p>
            <a:pPr algn="ctr">
              <a:lnSpc>
                <a:spcPts val="3500"/>
              </a:lnSpc>
            </a:pPr>
            <a:r>
              <a:rPr lang="zh-CN" altLang="en-US" sz="2000" dirty="0">
                <a:solidFill>
                  <a:srgbClr val="FFCC66"/>
                </a:solidFill>
                <a:latin typeface="微软雅黑" pitchFamily="34" charset="-122"/>
                <a:ea typeface="微软雅黑" pitchFamily="34" charset="-122"/>
              </a:rPr>
              <a:t>调度信息</a:t>
            </a:r>
            <a:endParaRPr lang="zh-CN" altLang="zh-CN" sz="2000" dirty="0">
              <a:solidFill>
                <a:srgbClr val="FFCC66"/>
              </a:solidFill>
              <a:latin typeface="微软雅黑" pitchFamily="34" charset="-122"/>
              <a:ea typeface="微软雅黑" pitchFamily="34" charset="-122"/>
            </a:endParaRPr>
          </a:p>
        </p:txBody>
      </p:sp>
      <p:sp>
        <p:nvSpPr>
          <p:cNvPr id="47" name="文本框 30"/>
          <p:cNvSpPr txBox="1"/>
          <p:nvPr/>
        </p:nvSpPr>
        <p:spPr>
          <a:xfrm>
            <a:off x="5076056" y="3047504"/>
            <a:ext cx="1472216" cy="541174"/>
          </a:xfrm>
          <a:prstGeom prst="rect">
            <a:avLst/>
          </a:prstGeom>
          <a:noFill/>
          <a:ln>
            <a:solidFill>
              <a:srgbClr val="FFCC66"/>
            </a:solidFill>
          </a:ln>
        </p:spPr>
        <p:txBody>
          <a:bodyPr wrap="square" rtlCol="0" anchor="ctr" anchorCtr="0">
            <a:spAutoFit/>
          </a:bodyPr>
          <a:lstStyle/>
          <a:p>
            <a:pPr algn="ctr">
              <a:lnSpc>
                <a:spcPts val="3500"/>
              </a:lnSpc>
            </a:pPr>
            <a:r>
              <a:rPr lang="zh-CN" altLang="en-US" sz="2000" dirty="0">
                <a:solidFill>
                  <a:srgbClr val="FFCC66"/>
                </a:solidFill>
                <a:latin typeface="微软雅黑" pitchFamily="34" charset="-122"/>
                <a:ea typeface="微软雅黑" pitchFamily="34" charset="-122"/>
              </a:rPr>
              <a:t>水质安全</a:t>
            </a:r>
            <a:endParaRPr lang="zh-CN" altLang="zh-CN" sz="2000" dirty="0">
              <a:solidFill>
                <a:srgbClr val="FFCC66"/>
              </a:solidFill>
              <a:latin typeface="微软雅黑" pitchFamily="34" charset="-122"/>
              <a:ea typeface="微软雅黑" pitchFamily="34" charset="-122"/>
            </a:endParaRPr>
          </a:p>
        </p:txBody>
      </p:sp>
      <p:sp>
        <p:nvSpPr>
          <p:cNvPr id="25" name="文本框 30"/>
          <p:cNvSpPr txBox="1"/>
          <p:nvPr/>
        </p:nvSpPr>
        <p:spPr>
          <a:xfrm>
            <a:off x="870714" y="555526"/>
            <a:ext cx="7204797" cy="461665"/>
          </a:xfrm>
          <a:prstGeom prst="rect">
            <a:avLst/>
          </a:prstGeom>
          <a:noFill/>
        </p:spPr>
        <p:txBody>
          <a:bodyPr wrap="square" rtlCol="0">
            <a:spAutoFit/>
          </a:bodyPr>
          <a:lstStyle/>
          <a:p>
            <a:r>
              <a:rPr lang="zh-CN" altLang="zh-CN" sz="2400" b="1" dirty="0">
                <a:solidFill>
                  <a:srgbClr val="FFCC66"/>
                </a:solidFill>
                <a:latin typeface="微软雅黑" pitchFamily="34" charset="-122"/>
                <a:ea typeface="微软雅黑" pitchFamily="34" charset="-122"/>
              </a:rPr>
              <a:t>汇中超声</a:t>
            </a:r>
            <a:r>
              <a:rPr lang="zh-CN" altLang="en-US" sz="2400" b="1" dirty="0">
                <a:solidFill>
                  <a:srgbClr val="FFCC66"/>
                </a:solidFill>
                <a:latin typeface="微软雅黑" pitchFamily="34" charset="-122"/>
                <a:ea typeface="微软雅黑" pitchFamily="34" charset="-122"/>
              </a:rPr>
              <a:t>流量仪表</a:t>
            </a:r>
            <a:r>
              <a:rPr lang="zh-CN" altLang="zh-CN" sz="2400" b="1" dirty="0">
                <a:solidFill>
                  <a:srgbClr val="FFCC66"/>
                </a:solidFill>
                <a:latin typeface="微软雅黑" pitchFamily="34" charset="-122"/>
                <a:ea typeface="微软雅黑" pitchFamily="34" charset="-122"/>
              </a:rPr>
              <a:t>可覆盖供水企业所有计量环境</a:t>
            </a:r>
            <a:r>
              <a:rPr lang="zh-CN" altLang="en-US" sz="2400" b="1" dirty="0">
                <a:solidFill>
                  <a:srgbClr val="FFCC66"/>
                </a:solidFill>
                <a:latin typeface="微软雅黑" pitchFamily="34" charset="-122"/>
                <a:ea typeface="微软雅黑" pitchFamily="34" charset="-122"/>
              </a:rPr>
              <a:t>。</a:t>
            </a:r>
            <a:endParaRPr lang="zh-CN" altLang="zh-CN" sz="2400" b="1" dirty="0">
              <a:solidFill>
                <a:srgbClr val="FFCC66"/>
              </a:solidFill>
              <a:latin typeface="微软雅黑" pitchFamily="34" charset="-122"/>
              <a:ea typeface="微软雅黑" pitchFamily="34" charset="-122"/>
            </a:endParaRPr>
          </a:p>
        </p:txBody>
      </p:sp>
      <p:pic>
        <p:nvPicPr>
          <p:cNvPr id="2050" name="Picture 2" descr="C:\Users\Administrator\Desktop\董总广州会议20170612\表.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59632" y="1552767"/>
            <a:ext cx="680073" cy="222937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G:\样本\产品 png\_DDS2405.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915816" y="1708507"/>
            <a:ext cx="1035359" cy="68911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样本\产品 png\_DDS2357.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rot="1053157">
            <a:off x="2951950" y="2410481"/>
            <a:ext cx="1043054" cy="694234"/>
          </a:xfrm>
          <a:prstGeom prst="rect">
            <a:avLst/>
          </a:prstGeom>
          <a:noFill/>
          <a:extLst>
            <a:ext uri="{909E8E84-426E-40DD-AFC4-6F175D3DCCD1}">
              <a14:hiddenFill xmlns:a14="http://schemas.microsoft.com/office/drawing/2010/main">
                <a:solidFill>
                  <a:srgbClr val="FFFFFF"/>
                </a:solidFill>
              </a14:hiddenFill>
            </a:ext>
          </a:extLst>
        </p:spPr>
      </p:pic>
      <p:sp>
        <p:nvSpPr>
          <p:cNvPr id="4" name="右大括号 3"/>
          <p:cNvSpPr/>
          <p:nvPr/>
        </p:nvSpPr>
        <p:spPr>
          <a:xfrm>
            <a:off x="2123728" y="1832506"/>
            <a:ext cx="360040" cy="1756172"/>
          </a:xfrm>
          <a:prstGeom prst="rightBrace">
            <a:avLst/>
          </a:prstGeom>
          <a:ln>
            <a:solidFill>
              <a:srgbClr val="FFCC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右大括号 36"/>
          <p:cNvSpPr/>
          <p:nvPr/>
        </p:nvSpPr>
        <p:spPr>
          <a:xfrm>
            <a:off x="4144604" y="1832506"/>
            <a:ext cx="360040" cy="1728192"/>
          </a:xfrm>
          <a:prstGeom prst="rightBrace">
            <a:avLst/>
          </a:prstGeom>
          <a:ln>
            <a:solidFill>
              <a:srgbClr val="FFCC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矩形 20"/>
          <p:cNvSpPr/>
          <p:nvPr/>
        </p:nvSpPr>
        <p:spPr>
          <a:xfrm>
            <a:off x="1023604" y="3776722"/>
            <a:ext cx="1008112" cy="307777"/>
          </a:xfrm>
          <a:prstGeom prst="rect">
            <a:avLst/>
          </a:prstGeom>
          <a:noFill/>
          <a:ln w="9525">
            <a:noFill/>
          </a:ln>
        </p:spPr>
        <p:txBody>
          <a:bodyPr wrap="square">
            <a:spAutoFit/>
          </a:bodyPr>
          <a:lstStyle/>
          <a:p>
            <a:pPr lvl="0" algn="ctr" eaLnBrk="1" hangingPunct="1"/>
            <a:r>
              <a:rPr lang="zh-CN" altLang="en-US" sz="1400" dirty="0">
                <a:solidFill>
                  <a:srgbClr val="FFCC66"/>
                </a:solidFill>
                <a:latin typeface="微软雅黑" pitchFamily="34" charset="-122"/>
                <a:ea typeface="微软雅黑" pitchFamily="34" charset="-122"/>
              </a:rPr>
              <a:t>计量仪表</a:t>
            </a:r>
          </a:p>
        </p:txBody>
      </p:sp>
      <p:sp>
        <p:nvSpPr>
          <p:cNvPr id="42" name="矩形 20"/>
          <p:cNvSpPr/>
          <p:nvPr/>
        </p:nvSpPr>
        <p:spPr>
          <a:xfrm>
            <a:off x="2411760" y="3776722"/>
            <a:ext cx="1945745" cy="523220"/>
          </a:xfrm>
          <a:prstGeom prst="rect">
            <a:avLst/>
          </a:prstGeom>
          <a:noFill/>
          <a:ln w="9525">
            <a:noFill/>
          </a:ln>
        </p:spPr>
        <p:txBody>
          <a:bodyPr wrap="square">
            <a:spAutoFit/>
          </a:bodyPr>
          <a:lstStyle/>
          <a:p>
            <a:pPr lvl="0" algn="ctr" eaLnBrk="1" hangingPunct="1"/>
            <a:r>
              <a:rPr lang="zh-CN" altLang="en-US" sz="1400" dirty="0">
                <a:solidFill>
                  <a:srgbClr val="FFCC66"/>
                </a:solidFill>
                <a:latin typeface="微软雅黑" pitchFamily="34" charset="-122"/>
                <a:ea typeface="微软雅黑" pitchFamily="34" charset="-122"/>
              </a:rPr>
              <a:t>数据采集传感器</a:t>
            </a:r>
            <a:endParaRPr lang="en-US" altLang="zh-CN" sz="1400" dirty="0">
              <a:solidFill>
                <a:srgbClr val="FFCC66"/>
              </a:solidFill>
              <a:latin typeface="微软雅黑" pitchFamily="34" charset="-122"/>
              <a:ea typeface="微软雅黑" pitchFamily="34" charset="-122"/>
            </a:endParaRPr>
          </a:p>
          <a:p>
            <a:pPr lvl="0" algn="ctr"/>
            <a:r>
              <a:rPr lang="zh-CN" altLang="en-US" sz="1400" dirty="0">
                <a:solidFill>
                  <a:srgbClr val="FFCC66"/>
                </a:solidFill>
                <a:latin typeface="微软雅黑" pitchFamily="34" charset="-122"/>
                <a:ea typeface="微软雅黑" pitchFamily="34" charset="-122"/>
              </a:rPr>
              <a:t>温度、流量、压力等</a:t>
            </a:r>
          </a:p>
        </p:txBody>
      </p:sp>
      <p:sp>
        <p:nvSpPr>
          <p:cNvPr id="43" name="矩形 20"/>
          <p:cNvSpPr/>
          <p:nvPr/>
        </p:nvSpPr>
        <p:spPr>
          <a:xfrm>
            <a:off x="5610592" y="3776722"/>
            <a:ext cx="1945745" cy="307777"/>
          </a:xfrm>
          <a:prstGeom prst="rect">
            <a:avLst/>
          </a:prstGeom>
          <a:noFill/>
          <a:ln w="9525">
            <a:noFill/>
          </a:ln>
        </p:spPr>
        <p:txBody>
          <a:bodyPr wrap="square">
            <a:spAutoFit/>
          </a:bodyPr>
          <a:lstStyle/>
          <a:p>
            <a:pPr lvl="0" algn="ctr" eaLnBrk="1" hangingPunct="1"/>
            <a:r>
              <a:rPr lang="zh-CN" altLang="en-US" sz="1400" dirty="0">
                <a:solidFill>
                  <a:srgbClr val="FFCC66"/>
                </a:solidFill>
                <a:latin typeface="微软雅黑" pitchFamily="34" charset="-122"/>
                <a:ea typeface="微软雅黑" pitchFamily="34" charset="-122"/>
              </a:rPr>
              <a:t>大数据智能分析</a:t>
            </a:r>
          </a:p>
        </p:txBody>
      </p:sp>
      <p:pic>
        <p:nvPicPr>
          <p:cNvPr id="1027" name="Picture 3" descr="C:\Users\Administrator\Desktop\压力.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90677" y="2968591"/>
            <a:ext cx="550795" cy="664115"/>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30"/>
          <p:cNvSpPr txBox="1"/>
          <p:nvPr/>
        </p:nvSpPr>
        <p:spPr>
          <a:xfrm>
            <a:off x="870714" y="955636"/>
            <a:ext cx="7204797" cy="461665"/>
          </a:xfrm>
          <a:prstGeom prst="rect">
            <a:avLst/>
          </a:prstGeom>
          <a:noFill/>
        </p:spPr>
        <p:txBody>
          <a:bodyPr wrap="square" rtlCol="0">
            <a:spAutoFit/>
          </a:bodyPr>
          <a:lstStyle/>
          <a:p>
            <a:r>
              <a:rPr lang="zh-CN" altLang="zh-CN" sz="2400" b="1" dirty="0">
                <a:solidFill>
                  <a:srgbClr val="FFCC66"/>
                </a:solidFill>
                <a:latin typeface="微软雅黑" pitchFamily="34" charset="-122"/>
                <a:ea typeface="微软雅黑" pitchFamily="34" charset="-122"/>
              </a:rPr>
              <a:t>汇中</a:t>
            </a:r>
            <a:r>
              <a:rPr lang="zh-CN" altLang="en-US" sz="2400" b="1" dirty="0">
                <a:solidFill>
                  <a:srgbClr val="FFCC66"/>
                </a:solidFill>
                <a:latin typeface="微软雅黑" pitchFamily="34" charset="-122"/>
                <a:ea typeface="微软雅黑" pitchFamily="34" charset="-122"/>
              </a:rPr>
              <a:t>产品</a:t>
            </a:r>
            <a:r>
              <a:rPr lang="zh-CN" altLang="zh-CN" sz="2400" b="1" dirty="0">
                <a:solidFill>
                  <a:srgbClr val="FFCC66"/>
                </a:solidFill>
                <a:latin typeface="微软雅黑" pitchFamily="34" charset="-122"/>
                <a:ea typeface="微软雅黑" pitchFamily="34" charset="-122"/>
              </a:rPr>
              <a:t>根据用户需求在不断在</a:t>
            </a:r>
            <a:r>
              <a:rPr lang="zh-CN" altLang="en-US" sz="2400" b="1" dirty="0">
                <a:solidFill>
                  <a:srgbClr val="FFCC66"/>
                </a:solidFill>
                <a:latin typeface="微软雅黑" pitchFamily="34" charset="-122"/>
                <a:ea typeface="微软雅黑" pitchFamily="34" charset="-122"/>
              </a:rPr>
              <a:t>完善大数据功能</a:t>
            </a:r>
            <a:r>
              <a:rPr lang="zh-CN" altLang="zh-CN" sz="2400" b="1" dirty="0">
                <a:solidFill>
                  <a:srgbClr val="FFCC66"/>
                </a:solidFill>
                <a:latin typeface="微软雅黑" pitchFamily="34" charset="-122"/>
                <a:ea typeface="微软雅黑" pitchFamily="34" charset="-122"/>
              </a:rPr>
              <a:t>。</a:t>
            </a:r>
          </a:p>
        </p:txBody>
      </p:sp>
    </p:spTree>
    <p:extLst>
      <p:ext uri="{BB962C8B-B14F-4D97-AF65-F5344CB8AC3E}">
        <p14:creationId xmlns:p14="http://schemas.microsoft.com/office/powerpoint/2010/main" val="42152210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1500"/>
                            </p:stCondLst>
                            <p:childTnLst>
                              <p:par>
                                <p:cTn id="9" presetID="22" presetClass="entr" presetSubtype="8" fill="hold" grpId="0" nodeType="afterEffect">
                                  <p:stCondLst>
                                    <p:cond delay="100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3000"/>
                            </p:stCondLst>
                            <p:childTnLst>
                              <p:par>
                                <p:cTn id="13" presetID="10" presetClass="entr" presetSubtype="0" fill="hold" nodeType="afterEffect">
                                  <p:stCondLst>
                                    <p:cond delay="50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500"/>
                                        <p:tgtEl>
                                          <p:spTgt spid="2050"/>
                                        </p:tgtEl>
                                      </p:cBhvr>
                                    </p:animEffect>
                                  </p:childTnLst>
                                </p:cTn>
                              </p:par>
                            </p:childTnLst>
                          </p:cTn>
                        </p:par>
                        <p:par>
                          <p:cTn id="16" fill="hold">
                            <p:stCondLst>
                              <p:cond delay="4000"/>
                            </p:stCondLst>
                            <p:childTnLst>
                              <p:par>
                                <p:cTn id="17" presetID="12" presetClass="entr" presetSubtype="1"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p:tgtEl>
                                          <p:spTgt spid="39"/>
                                        </p:tgtEl>
                                        <p:attrNameLst>
                                          <p:attrName>ppt_y</p:attrName>
                                        </p:attrNameLst>
                                      </p:cBhvr>
                                      <p:tavLst>
                                        <p:tav tm="0">
                                          <p:val>
                                            <p:strVal val="#ppt_y-#ppt_h*1.125000"/>
                                          </p:val>
                                        </p:tav>
                                        <p:tav tm="100000">
                                          <p:val>
                                            <p:strVal val="#ppt_y"/>
                                          </p:val>
                                        </p:tav>
                                      </p:tavLst>
                                    </p:anim>
                                    <p:animEffect transition="in" filter="wipe(down)">
                                      <p:cBhvr>
                                        <p:cTn id="20" dur="500"/>
                                        <p:tgtEl>
                                          <p:spTgt spid="39"/>
                                        </p:tgtEl>
                                      </p:cBhvr>
                                    </p:animEffect>
                                  </p:childTnLst>
                                </p:cTn>
                              </p:par>
                            </p:childTnLst>
                          </p:cTn>
                        </p:par>
                        <p:par>
                          <p:cTn id="21" fill="hold">
                            <p:stCondLst>
                              <p:cond delay="4500"/>
                            </p:stCondLst>
                            <p:childTnLst>
                              <p:par>
                                <p:cTn id="22" presetID="22" presetClass="entr" presetSubtype="8" fill="hold" grpId="0" nodeType="afterEffect">
                                  <p:stCondLst>
                                    <p:cond delay="100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6000"/>
                            </p:stCondLst>
                            <p:childTnLst>
                              <p:par>
                                <p:cTn id="26" presetID="10" presetClass="entr" presetSubtype="0" fill="hold" nodeType="afterEffect">
                                  <p:stCondLst>
                                    <p:cond delay="500"/>
                                  </p:stCondLst>
                                  <p:childTnLst>
                                    <p:set>
                                      <p:cBhvr>
                                        <p:cTn id="27" dur="1" fill="hold">
                                          <p:stCondLst>
                                            <p:cond delay="0"/>
                                          </p:stCondLst>
                                        </p:cTn>
                                        <p:tgtEl>
                                          <p:spTgt spid="2051"/>
                                        </p:tgtEl>
                                        <p:attrNameLst>
                                          <p:attrName>style.visibility</p:attrName>
                                        </p:attrNameLst>
                                      </p:cBhvr>
                                      <p:to>
                                        <p:strVal val="visible"/>
                                      </p:to>
                                    </p:set>
                                    <p:animEffect transition="in" filter="fade">
                                      <p:cBhvr>
                                        <p:cTn id="28" dur="500"/>
                                        <p:tgtEl>
                                          <p:spTgt spid="2051"/>
                                        </p:tgtEl>
                                      </p:cBhvr>
                                    </p:animEffect>
                                  </p:childTnLst>
                                </p:cTn>
                              </p:par>
                            </p:childTnLst>
                          </p:cTn>
                        </p:par>
                        <p:par>
                          <p:cTn id="29" fill="hold">
                            <p:stCondLst>
                              <p:cond delay="7000"/>
                            </p:stCondLst>
                            <p:childTnLst>
                              <p:par>
                                <p:cTn id="30" presetID="10" presetClass="entr" presetSubtype="0" fill="hold" nodeType="afterEffect">
                                  <p:stCondLst>
                                    <p:cond delay="0"/>
                                  </p:stCondLst>
                                  <p:childTnLst>
                                    <p:set>
                                      <p:cBhvr>
                                        <p:cTn id="31" dur="1" fill="hold">
                                          <p:stCondLst>
                                            <p:cond delay="0"/>
                                          </p:stCondLst>
                                        </p:cTn>
                                        <p:tgtEl>
                                          <p:spTgt spid="2052"/>
                                        </p:tgtEl>
                                        <p:attrNameLst>
                                          <p:attrName>style.visibility</p:attrName>
                                        </p:attrNameLst>
                                      </p:cBhvr>
                                      <p:to>
                                        <p:strVal val="visible"/>
                                      </p:to>
                                    </p:set>
                                    <p:animEffect transition="in" filter="fade">
                                      <p:cBhvr>
                                        <p:cTn id="32" dur="500"/>
                                        <p:tgtEl>
                                          <p:spTgt spid="2052"/>
                                        </p:tgtEl>
                                      </p:cBhvr>
                                    </p:animEffect>
                                  </p:childTnLst>
                                </p:cTn>
                              </p:par>
                            </p:childTnLst>
                          </p:cTn>
                        </p:par>
                        <p:par>
                          <p:cTn id="33" fill="hold">
                            <p:stCondLst>
                              <p:cond delay="7500"/>
                            </p:stCondLst>
                            <p:childTnLst>
                              <p:par>
                                <p:cTn id="34" presetID="10" presetClass="entr" presetSubtype="0" fill="hold" nodeType="afterEffect">
                                  <p:stCondLst>
                                    <p:cond delay="0"/>
                                  </p:stCondLst>
                                  <p:childTnLst>
                                    <p:set>
                                      <p:cBhvr>
                                        <p:cTn id="35" dur="1" fill="hold">
                                          <p:stCondLst>
                                            <p:cond delay="0"/>
                                          </p:stCondLst>
                                        </p:cTn>
                                        <p:tgtEl>
                                          <p:spTgt spid="1027"/>
                                        </p:tgtEl>
                                        <p:attrNameLst>
                                          <p:attrName>style.visibility</p:attrName>
                                        </p:attrNameLst>
                                      </p:cBhvr>
                                      <p:to>
                                        <p:strVal val="visible"/>
                                      </p:to>
                                    </p:set>
                                    <p:animEffect transition="in" filter="fade">
                                      <p:cBhvr>
                                        <p:cTn id="36" dur="500"/>
                                        <p:tgtEl>
                                          <p:spTgt spid="1027"/>
                                        </p:tgtEl>
                                      </p:cBhvr>
                                    </p:animEffect>
                                  </p:childTnLst>
                                </p:cTn>
                              </p:par>
                            </p:childTnLst>
                          </p:cTn>
                        </p:par>
                        <p:par>
                          <p:cTn id="37" fill="hold">
                            <p:stCondLst>
                              <p:cond delay="8000"/>
                            </p:stCondLst>
                            <p:childTnLst>
                              <p:par>
                                <p:cTn id="38" presetID="12" presetClass="entr" presetSubtype="1"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p:tgtEl>
                                          <p:spTgt spid="42"/>
                                        </p:tgtEl>
                                        <p:attrNameLst>
                                          <p:attrName>ppt_y</p:attrName>
                                        </p:attrNameLst>
                                      </p:cBhvr>
                                      <p:tavLst>
                                        <p:tav tm="0">
                                          <p:val>
                                            <p:strVal val="#ppt_y-#ppt_h*1.125000"/>
                                          </p:val>
                                        </p:tav>
                                        <p:tav tm="100000">
                                          <p:val>
                                            <p:strVal val="#ppt_y"/>
                                          </p:val>
                                        </p:tav>
                                      </p:tavLst>
                                    </p:anim>
                                    <p:animEffect transition="in" filter="wipe(down)">
                                      <p:cBhvr>
                                        <p:cTn id="41" dur="500"/>
                                        <p:tgtEl>
                                          <p:spTgt spid="42"/>
                                        </p:tgtEl>
                                      </p:cBhvr>
                                    </p:animEffect>
                                  </p:childTnLst>
                                </p:cTn>
                              </p:par>
                            </p:childTnLst>
                          </p:cTn>
                        </p:par>
                        <p:par>
                          <p:cTn id="42" fill="hold">
                            <p:stCondLst>
                              <p:cond delay="8500"/>
                            </p:stCondLst>
                            <p:childTnLst>
                              <p:par>
                                <p:cTn id="43" presetID="22" presetClass="entr" presetSubtype="8" fill="hold" grpId="0" nodeType="afterEffect">
                                  <p:stCondLst>
                                    <p:cond delay="100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500"/>
                                        <p:tgtEl>
                                          <p:spTgt spid="37"/>
                                        </p:tgtEl>
                                      </p:cBhvr>
                                    </p:animEffect>
                                  </p:childTnLst>
                                </p:cTn>
                              </p:par>
                            </p:childTnLst>
                          </p:cTn>
                        </p:par>
                        <p:par>
                          <p:cTn id="46" fill="hold">
                            <p:stCondLst>
                              <p:cond delay="10000"/>
                            </p:stCondLst>
                            <p:childTnLst>
                              <p:par>
                                <p:cTn id="47" presetID="10" presetClass="entr" presetSubtype="0" fill="hold" grpId="0" nodeType="afterEffect">
                                  <p:stCondLst>
                                    <p:cond delay="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par>
                          <p:cTn id="50" fill="hold">
                            <p:stCondLst>
                              <p:cond delay="11000"/>
                            </p:stCondLst>
                            <p:childTnLst>
                              <p:par>
                                <p:cTn id="51" presetID="10" presetClass="entr" presetSubtype="0"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11500"/>
                            </p:stCondLst>
                            <p:childTnLst>
                              <p:par>
                                <p:cTn id="55" presetID="10"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childTnLst>
                          </p:cTn>
                        </p:par>
                        <p:par>
                          <p:cTn id="58" fill="hold">
                            <p:stCondLst>
                              <p:cond delay="12000"/>
                            </p:stCondLst>
                            <p:childTnLst>
                              <p:par>
                                <p:cTn id="59" presetID="10" presetClass="entr" presetSubtype="0"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par>
                          <p:cTn id="62" fill="hold">
                            <p:stCondLst>
                              <p:cond delay="12500"/>
                            </p:stCondLst>
                            <p:childTnLst>
                              <p:par>
                                <p:cTn id="63" presetID="10"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13000"/>
                            </p:stCondLst>
                            <p:childTnLst>
                              <p:par>
                                <p:cTn id="67" presetID="10" presetClass="entr" presetSubtype="0"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childTnLst>
                          </p:cTn>
                        </p:par>
                        <p:par>
                          <p:cTn id="70" fill="hold">
                            <p:stCondLst>
                              <p:cond delay="13500"/>
                            </p:stCondLst>
                            <p:childTnLst>
                              <p:par>
                                <p:cTn id="71" presetID="12" presetClass="entr" presetSubtype="1"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additive="base">
                                        <p:cTn id="73" dur="500"/>
                                        <p:tgtEl>
                                          <p:spTgt spid="43"/>
                                        </p:tgtEl>
                                        <p:attrNameLst>
                                          <p:attrName>ppt_y</p:attrName>
                                        </p:attrNameLst>
                                      </p:cBhvr>
                                      <p:tavLst>
                                        <p:tav tm="0">
                                          <p:val>
                                            <p:strVal val="#ppt_y-#ppt_h*1.125000"/>
                                          </p:val>
                                        </p:tav>
                                        <p:tav tm="100000">
                                          <p:val>
                                            <p:strVal val="#ppt_y"/>
                                          </p:val>
                                        </p:tav>
                                      </p:tavLst>
                                    </p:anim>
                                    <p:animEffect transition="in" filter="wipe(down)">
                                      <p:cBhvr>
                                        <p:cTn id="7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0" grpId="0" animBg="1"/>
      <p:bldP spid="41" grpId="0" animBg="1"/>
      <p:bldP spid="45" grpId="0" animBg="1"/>
      <p:bldP spid="46" grpId="0" animBg="1"/>
      <p:bldP spid="47" grpId="0" animBg="1"/>
      <p:bldP spid="25" grpId="0"/>
      <p:bldP spid="4" grpId="0" animBg="1"/>
      <p:bldP spid="37" grpId="0" animBg="1"/>
      <p:bldP spid="39" grpId="0"/>
      <p:bldP spid="42" grpId="0"/>
      <p:bldP spid="43"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042"/>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26"/>
          <p:cNvSpPr txBox="1"/>
          <p:nvPr/>
        </p:nvSpPr>
        <p:spPr>
          <a:xfrm>
            <a:off x="641137" y="771550"/>
            <a:ext cx="4434919"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汇中产品融合</a:t>
            </a:r>
            <a:r>
              <a:rPr lang="en-US" altLang="zh-CN" sz="2400" b="1" dirty="0">
                <a:solidFill>
                  <a:srgbClr val="FFCC66"/>
                </a:solidFill>
                <a:latin typeface="微软雅黑" pitchFamily="34" charset="-122"/>
                <a:ea typeface="微软雅黑" pitchFamily="34" charset="-122"/>
                <a:cs typeface="Arial" charset="0"/>
              </a:rPr>
              <a:t>NB-</a:t>
            </a:r>
            <a:r>
              <a:rPr lang="en-US" altLang="zh-CN" sz="2400" b="1" dirty="0" err="1">
                <a:solidFill>
                  <a:srgbClr val="FFCC66"/>
                </a:solidFill>
                <a:latin typeface="微软雅黑" pitchFamily="34" charset="-122"/>
                <a:ea typeface="微软雅黑" pitchFamily="34" charset="-122"/>
                <a:cs typeface="Arial" charset="0"/>
              </a:rPr>
              <a:t>IoT</a:t>
            </a:r>
            <a:r>
              <a:rPr lang="zh-CN" altLang="en-US" sz="2400" b="1" dirty="0">
                <a:solidFill>
                  <a:srgbClr val="FFCC66"/>
                </a:solidFill>
                <a:latin typeface="微软雅黑" pitchFamily="34" charset="-122"/>
                <a:ea typeface="微软雅黑" pitchFamily="34" charset="-122"/>
                <a:cs typeface="Arial" charset="0"/>
              </a:rPr>
              <a:t>技术</a:t>
            </a:r>
          </a:p>
        </p:txBody>
      </p:sp>
      <p:sp>
        <p:nvSpPr>
          <p:cNvPr id="15" name="TextBox 26"/>
          <p:cNvSpPr txBox="1"/>
          <p:nvPr/>
        </p:nvSpPr>
        <p:spPr>
          <a:xfrm>
            <a:off x="611560" y="1275606"/>
            <a:ext cx="5256584" cy="417874"/>
          </a:xfrm>
          <a:prstGeom prst="rect">
            <a:avLst/>
          </a:prstGeom>
          <a:noFill/>
        </p:spPr>
        <p:txBody>
          <a:bodyPr wrap="square" lIns="91127" tIns="45563" rIns="91127" bIns="45563" rtlCol="0">
            <a:spAutoFit/>
          </a:bodyPr>
          <a:lstStyle/>
          <a:p>
            <a:pPr marL="285750" indent="-285750">
              <a:lnSpc>
                <a:spcPct val="150000"/>
              </a:lnSpc>
              <a:buFont typeface="Arial" pitchFamily="34" charset="0"/>
              <a:buChar char="•"/>
            </a:pPr>
            <a:r>
              <a:rPr lang="en-US" altLang="zh-CN" sz="1600" dirty="0">
                <a:solidFill>
                  <a:srgbClr val="FFCC66"/>
                </a:solidFill>
                <a:latin typeface="微软雅黑" pitchFamily="34" charset="-122"/>
                <a:ea typeface="微软雅黑" pitchFamily="34" charset="-122"/>
              </a:rPr>
              <a:t>2015</a:t>
            </a:r>
            <a:r>
              <a:rPr lang="zh-CN" altLang="zh-CN" sz="1600" dirty="0">
                <a:solidFill>
                  <a:srgbClr val="FFCC66"/>
                </a:solidFill>
                <a:latin typeface="微软雅黑" pitchFamily="34" charset="-122"/>
                <a:ea typeface="微软雅黑" pitchFamily="34" charset="-122"/>
              </a:rPr>
              <a:t>年</a:t>
            </a:r>
            <a:r>
              <a:rPr lang="en-US" altLang="zh-CN" sz="1600" dirty="0">
                <a:solidFill>
                  <a:srgbClr val="FFCC66"/>
                </a:solidFill>
                <a:latin typeface="微软雅黑" pitchFamily="34" charset="-122"/>
                <a:ea typeface="微软雅黑" pitchFamily="34" charset="-122"/>
              </a:rPr>
              <a:t>---</a:t>
            </a:r>
            <a:r>
              <a:rPr lang="zh-CN" altLang="en-US" sz="1600" dirty="0">
                <a:solidFill>
                  <a:srgbClr val="FFCC66"/>
                </a:solidFill>
                <a:latin typeface="微软雅黑" pitchFamily="34" charset="-122"/>
                <a:ea typeface="微软雅黑" pitchFamily="34" charset="-122"/>
              </a:rPr>
              <a:t>汇中公司与华为合作</a:t>
            </a:r>
            <a:endParaRPr lang="en-US" altLang="zh-CN" sz="1600" dirty="0">
              <a:solidFill>
                <a:srgbClr val="FFCC66"/>
              </a:solidFill>
              <a:latin typeface="微软雅黑" pitchFamily="34" charset="-122"/>
              <a:ea typeface="微软雅黑" pitchFamily="34" charset="-122"/>
            </a:endParaRPr>
          </a:p>
        </p:txBody>
      </p:sp>
      <p:pic>
        <p:nvPicPr>
          <p:cNvPr id="3074" name="Picture 2" descr="C:\Users\Administrator\Desktop\华为证书\Huawei_Compatible_Certificate-zh_汇中仪表-01.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024338" y="699542"/>
            <a:ext cx="1437135" cy="199129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4270734" y="2864294"/>
            <a:ext cx="4004981" cy="1263224"/>
            <a:chOff x="703932" y="2964710"/>
            <a:chExt cx="4004981" cy="1263224"/>
          </a:xfrm>
        </p:grpSpPr>
        <p:pic>
          <p:nvPicPr>
            <p:cNvPr id="20" name="Picture 2" descr="C:\Users\Administrator\Desktop\董总广州会议20170612\zhaopian\IMG_6595.JP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3932" y="2964710"/>
              <a:ext cx="1684299" cy="126322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G:\案例\顺德NB现场\IMG_0223.JP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457536" y="2964710"/>
              <a:ext cx="2251377" cy="12632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659001" y="2859782"/>
            <a:ext cx="3467717" cy="1267736"/>
            <a:chOff x="4848699" y="2960198"/>
            <a:chExt cx="3467717" cy="1267736"/>
          </a:xfrm>
        </p:grpSpPr>
        <p:pic>
          <p:nvPicPr>
            <p:cNvPr id="21" name="Picture 2" descr="C:\Users\Administrator\Desktop\董总广州会议20170612\zhaopian\NB-IoT户水资料\SEW会面2-20161219.jp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848699" y="2960198"/>
              <a:ext cx="1690315" cy="126773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Administrator\Desktop\董总广州会议20170612\zhaopian\ddd.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628718" y="2960198"/>
              <a:ext cx="1687698" cy="1267736"/>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659001" y="4131760"/>
            <a:ext cx="3467717" cy="336378"/>
          </a:xfrm>
          <a:prstGeom prst="rect">
            <a:avLst/>
          </a:prstGeom>
          <a:noFill/>
        </p:spPr>
        <p:txBody>
          <a:bodyPr wrap="square" lIns="91127" tIns="45563" rIns="91127" bIns="45563" rtlCol="0">
            <a:spAutoFit/>
          </a:bodyPr>
          <a:lstStyle/>
          <a:p>
            <a:pPr algn="ctr">
              <a:lnSpc>
                <a:spcPct val="150000"/>
              </a:lnSpc>
            </a:pPr>
            <a:r>
              <a:rPr lang="zh-CN" altLang="en-US" sz="1200" dirty="0">
                <a:solidFill>
                  <a:srgbClr val="FFCC66"/>
                </a:solidFill>
                <a:latin typeface="微软雅黑" pitchFamily="34" charset="-122"/>
                <a:ea typeface="微软雅黑" pitchFamily="34" charset="-122"/>
              </a:rPr>
              <a:t>澳大利亚中南水务集团交付试用</a:t>
            </a:r>
            <a:endParaRPr lang="en-US" altLang="zh-CN" sz="1200" dirty="0">
              <a:solidFill>
                <a:srgbClr val="FFCC66"/>
              </a:solidFill>
              <a:latin typeface="微软雅黑" pitchFamily="34" charset="-122"/>
              <a:ea typeface="微软雅黑" pitchFamily="34" charset="-122"/>
            </a:endParaRPr>
          </a:p>
        </p:txBody>
      </p:sp>
      <p:sp>
        <p:nvSpPr>
          <p:cNvPr id="28" name="TextBox 27"/>
          <p:cNvSpPr txBox="1"/>
          <p:nvPr/>
        </p:nvSpPr>
        <p:spPr>
          <a:xfrm>
            <a:off x="4270734" y="4131760"/>
            <a:ext cx="4004981" cy="336378"/>
          </a:xfrm>
          <a:prstGeom prst="rect">
            <a:avLst/>
          </a:prstGeom>
          <a:noFill/>
        </p:spPr>
        <p:txBody>
          <a:bodyPr wrap="square" lIns="91127" tIns="45563" rIns="91127" bIns="45563" rtlCol="0">
            <a:spAutoFit/>
          </a:bodyPr>
          <a:lstStyle/>
          <a:p>
            <a:pPr algn="ctr">
              <a:lnSpc>
                <a:spcPct val="150000"/>
              </a:lnSpc>
            </a:pPr>
            <a:r>
              <a:rPr lang="zh-CN" altLang="en-US" sz="1200" dirty="0">
                <a:solidFill>
                  <a:srgbClr val="FFCC66"/>
                </a:solidFill>
                <a:latin typeface="微软雅黑" pitchFamily="34" charset="-122"/>
                <a:ea typeface="微软雅黑" pitchFamily="34" charset="-122"/>
              </a:rPr>
              <a:t>广东顺德顺控发展交付使用</a:t>
            </a:r>
            <a:endParaRPr lang="en-US" altLang="zh-CN" sz="1200" dirty="0">
              <a:solidFill>
                <a:srgbClr val="FFCC66"/>
              </a:solidFill>
              <a:latin typeface="微软雅黑" pitchFamily="34" charset="-122"/>
              <a:ea typeface="微软雅黑" pitchFamily="34" charset="-122"/>
            </a:endParaRPr>
          </a:p>
        </p:txBody>
      </p:sp>
      <p:sp>
        <p:nvSpPr>
          <p:cNvPr id="13" name="TextBox 26"/>
          <p:cNvSpPr txBox="1"/>
          <p:nvPr/>
        </p:nvSpPr>
        <p:spPr>
          <a:xfrm>
            <a:off x="611560" y="2218254"/>
            <a:ext cx="5256584" cy="417874"/>
          </a:xfrm>
          <a:prstGeom prst="rect">
            <a:avLst/>
          </a:prstGeom>
          <a:noFill/>
        </p:spPr>
        <p:txBody>
          <a:bodyPr wrap="square" lIns="91127" tIns="45563" rIns="91127" bIns="45563" rtlCol="0">
            <a:spAutoFit/>
          </a:bodyPr>
          <a:lstStyle/>
          <a:p>
            <a:pPr marL="285750" indent="-285750">
              <a:lnSpc>
                <a:spcPct val="150000"/>
              </a:lnSpc>
              <a:buFont typeface="Arial" pitchFamily="34" charset="0"/>
              <a:buChar char="•"/>
            </a:pPr>
            <a:r>
              <a:rPr lang="en-US" altLang="zh-CN" sz="1600" dirty="0">
                <a:solidFill>
                  <a:srgbClr val="FFCC66"/>
                </a:solidFill>
                <a:latin typeface="微软雅黑" pitchFamily="34" charset="-122"/>
                <a:ea typeface="微软雅黑" pitchFamily="34" charset="-122"/>
              </a:rPr>
              <a:t>2017</a:t>
            </a:r>
            <a:r>
              <a:rPr lang="zh-CN" altLang="en-US" sz="1600" dirty="0">
                <a:solidFill>
                  <a:srgbClr val="FFCC66"/>
                </a:solidFill>
                <a:latin typeface="微软雅黑" pitchFamily="34" charset="-122"/>
                <a:ea typeface="微软雅黑" pitchFamily="34" charset="-122"/>
              </a:rPr>
              <a:t>年 </a:t>
            </a:r>
            <a:r>
              <a:rPr lang="en-US" altLang="zh-CN" sz="1600" dirty="0">
                <a:solidFill>
                  <a:srgbClr val="FFCC66"/>
                </a:solidFill>
                <a:latin typeface="微软雅黑" pitchFamily="34" charset="-122"/>
                <a:ea typeface="微软雅黑" pitchFamily="34" charset="-122"/>
              </a:rPr>
              <a:t>---</a:t>
            </a:r>
            <a:r>
              <a:rPr lang="zh-CN" altLang="en-US" sz="1600" dirty="0">
                <a:solidFill>
                  <a:srgbClr val="FFCC66"/>
                </a:solidFill>
                <a:latin typeface="微软雅黑" pitchFamily="34" charset="-122"/>
                <a:ea typeface="微软雅黑" pitchFamily="34" charset="-122"/>
              </a:rPr>
              <a:t>广东顺德顺控发展交付使用</a:t>
            </a:r>
            <a:endParaRPr lang="en-US" altLang="zh-CN" sz="1600" dirty="0">
              <a:solidFill>
                <a:srgbClr val="FFCC66"/>
              </a:solidFill>
              <a:latin typeface="微软雅黑" pitchFamily="34" charset="-122"/>
              <a:ea typeface="微软雅黑" pitchFamily="34" charset="-122"/>
            </a:endParaRPr>
          </a:p>
        </p:txBody>
      </p:sp>
      <p:sp>
        <p:nvSpPr>
          <p:cNvPr id="14" name="TextBox 26"/>
          <p:cNvSpPr txBox="1"/>
          <p:nvPr/>
        </p:nvSpPr>
        <p:spPr>
          <a:xfrm>
            <a:off x="611560" y="1589822"/>
            <a:ext cx="5256584" cy="417874"/>
          </a:xfrm>
          <a:prstGeom prst="rect">
            <a:avLst/>
          </a:prstGeom>
          <a:noFill/>
        </p:spPr>
        <p:txBody>
          <a:bodyPr wrap="square" lIns="91127" tIns="45563" rIns="91127" bIns="45563" rtlCol="0">
            <a:spAutoFit/>
          </a:bodyPr>
          <a:lstStyle/>
          <a:p>
            <a:pPr marL="285750" indent="-285750">
              <a:lnSpc>
                <a:spcPct val="150000"/>
              </a:lnSpc>
              <a:buFont typeface="Arial" pitchFamily="34" charset="0"/>
              <a:buChar char="•"/>
            </a:pPr>
            <a:r>
              <a:rPr lang="en-US" altLang="zh-CN" sz="1600" dirty="0">
                <a:solidFill>
                  <a:srgbClr val="FFCC66"/>
                </a:solidFill>
                <a:latin typeface="微软雅黑" pitchFamily="34" charset="-122"/>
                <a:ea typeface="微软雅黑" pitchFamily="34" charset="-122"/>
              </a:rPr>
              <a:t>2016</a:t>
            </a:r>
            <a:r>
              <a:rPr lang="zh-CN" altLang="en-US" sz="1600" dirty="0">
                <a:solidFill>
                  <a:srgbClr val="FFCC66"/>
                </a:solidFill>
                <a:latin typeface="微软雅黑" pitchFamily="34" charset="-122"/>
                <a:ea typeface="微软雅黑" pitchFamily="34" charset="-122"/>
              </a:rPr>
              <a:t>年</a:t>
            </a:r>
            <a:r>
              <a:rPr lang="en-US" altLang="zh-CN" sz="1600" dirty="0">
                <a:solidFill>
                  <a:srgbClr val="FFCC66"/>
                </a:solidFill>
                <a:latin typeface="微软雅黑" pitchFamily="34" charset="-122"/>
                <a:ea typeface="微软雅黑" pitchFamily="34" charset="-122"/>
              </a:rPr>
              <a:t>---</a:t>
            </a:r>
            <a:r>
              <a:rPr lang="zh-CN" altLang="en-US" sz="1600" dirty="0">
                <a:solidFill>
                  <a:srgbClr val="FFCC66"/>
                </a:solidFill>
                <a:latin typeface="微软雅黑" pitchFamily="34" charset="-122"/>
                <a:ea typeface="微软雅黑" pitchFamily="34" charset="-122"/>
              </a:rPr>
              <a:t>样机交付</a:t>
            </a:r>
            <a:endParaRPr lang="en-US" altLang="zh-CN" sz="1600" dirty="0">
              <a:solidFill>
                <a:srgbClr val="FFCC66"/>
              </a:solidFill>
              <a:latin typeface="微软雅黑" pitchFamily="34" charset="-122"/>
              <a:ea typeface="微软雅黑" pitchFamily="34" charset="-122"/>
            </a:endParaRPr>
          </a:p>
        </p:txBody>
      </p:sp>
      <p:sp>
        <p:nvSpPr>
          <p:cNvPr id="16" name="TextBox 26"/>
          <p:cNvSpPr txBox="1"/>
          <p:nvPr/>
        </p:nvSpPr>
        <p:spPr>
          <a:xfrm>
            <a:off x="611560" y="1904038"/>
            <a:ext cx="5256584" cy="417874"/>
          </a:xfrm>
          <a:prstGeom prst="rect">
            <a:avLst/>
          </a:prstGeom>
          <a:noFill/>
        </p:spPr>
        <p:txBody>
          <a:bodyPr wrap="square" lIns="91127" tIns="45563" rIns="91127" bIns="45563" rtlCol="0">
            <a:spAutoFit/>
          </a:bodyPr>
          <a:lstStyle/>
          <a:p>
            <a:pPr marL="285750" indent="-285750">
              <a:lnSpc>
                <a:spcPct val="150000"/>
              </a:lnSpc>
              <a:buFont typeface="Arial" pitchFamily="34" charset="0"/>
              <a:buChar char="•"/>
            </a:pPr>
            <a:r>
              <a:rPr lang="en-US" altLang="zh-CN" sz="1600" dirty="0">
                <a:solidFill>
                  <a:srgbClr val="FFCC66"/>
                </a:solidFill>
                <a:latin typeface="微软雅黑" pitchFamily="34" charset="-122"/>
                <a:ea typeface="微软雅黑" pitchFamily="34" charset="-122"/>
              </a:rPr>
              <a:t>2016</a:t>
            </a:r>
            <a:r>
              <a:rPr lang="zh-CN" altLang="en-US" sz="1600" dirty="0">
                <a:solidFill>
                  <a:srgbClr val="FFCC66"/>
                </a:solidFill>
                <a:latin typeface="微软雅黑" pitchFamily="34" charset="-122"/>
                <a:ea typeface="微软雅黑" pitchFamily="34" charset="-122"/>
              </a:rPr>
              <a:t>年底</a:t>
            </a:r>
            <a:r>
              <a:rPr lang="en-US" altLang="zh-CN" sz="1600" dirty="0">
                <a:solidFill>
                  <a:srgbClr val="FFCC66"/>
                </a:solidFill>
                <a:latin typeface="微软雅黑" pitchFamily="34" charset="-122"/>
                <a:ea typeface="微软雅黑" pitchFamily="34" charset="-122"/>
              </a:rPr>
              <a:t>---</a:t>
            </a:r>
            <a:r>
              <a:rPr lang="zh-CN" altLang="en-US" sz="1600" dirty="0">
                <a:solidFill>
                  <a:srgbClr val="FFCC66"/>
                </a:solidFill>
                <a:latin typeface="微软雅黑" pitchFamily="34" charset="-122"/>
                <a:ea typeface="微软雅黑" pitchFamily="34" charset="-122"/>
              </a:rPr>
              <a:t>澳大利亚墨尔本中南水务集团试用</a:t>
            </a:r>
            <a:endParaRPr lang="en-US" altLang="zh-CN" sz="1600" dirty="0">
              <a:solidFill>
                <a:srgbClr val="FFCC66"/>
              </a:solidFill>
              <a:latin typeface="微软雅黑" pitchFamily="34" charset="-122"/>
              <a:ea typeface="微软雅黑" pitchFamily="34" charset="-122"/>
            </a:endParaRPr>
          </a:p>
        </p:txBody>
      </p:sp>
    </p:spTree>
    <p:extLst>
      <p:ext uri="{BB962C8B-B14F-4D97-AF65-F5344CB8AC3E}">
        <p14:creationId xmlns:p14="http://schemas.microsoft.com/office/powerpoint/2010/main" val="95270896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28" grpId="0"/>
      <p:bldP spid="13" grpId="0"/>
      <p:bldP spid="14"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30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30"/>
          <p:cNvSpPr txBox="1"/>
          <p:nvPr/>
        </p:nvSpPr>
        <p:spPr>
          <a:xfrm>
            <a:off x="719064" y="2606640"/>
            <a:ext cx="7992888" cy="541174"/>
          </a:xfrm>
          <a:prstGeom prst="rect">
            <a:avLst/>
          </a:prstGeom>
          <a:noFill/>
        </p:spPr>
        <p:txBody>
          <a:bodyPr wrap="square" rtlCol="0">
            <a:spAutoFit/>
          </a:bodyPr>
          <a:lstStyle/>
          <a:p>
            <a:pPr>
              <a:lnSpc>
                <a:spcPts val="3500"/>
              </a:lnSpc>
            </a:pPr>
            <a:r>
              <a:rPr lang="zh-CN" altLang="en-US" sz="3200" b="1" dirty="0">
                <a:solidFill>
                  <a:srgbClr val="FFCC66"/>
                </a:solidFill>
                <a:latin typeface="微软雅黑" pitchFamily="34" charset="-122"/>
                <a:ea typeface="微软雅黑" pitchFamily="34" charset="-122"/>
              </a:rPr>
              <a:t>汇中全系列产品集成</a:t>
            </a:r>
            <a:r>
              <a:rPr lang="en-US" altLang="zh-CN" sz="3200" b="1" dirty="0">
                <a:solidFill>
                  <a:srgbClr val="FFCC66"/>
                </a:solidFill>
                <a:latin typeface="微软雅黑" pitchFamily="34" charset="-122"/>
                <a:ea typeface="微软雅黑" pitchFamily="34" charset="-122"/>
              </a:rPr>
              <a:t>NB-</a:t>
            </a:r>
            <a:r>
              <a:rPr lang="en-US" altLang="zh-CN" sz="3200" b="1" dirty="0" err="1">
                <a:solidFill>
                  <a:srgbClr val="FFCC66"/>
                </a:solidFill>
                <a:latin typeface="微软雅黑" pitchFamily="34" charset="-122"/>
                <a:ea typeface="微软雅黑" pitchFamily="34" charset="-122"/>
              </a:rPr>
              <a:t>IoT</a:t>
            </a:r>
            <a:r>
              <a:rPr lang="zh-CN" altLang="en-US" sz="3200" b="1" dirty="0">
                <a:solidFill>
                  <a:srgbClr val="FFCC66"/>
                </a:solidFill>
                <a:latin typeface="微软雅黑" pitchFamily="34" charset="-122"/>
                <a:ea typeface="微软雅黑" pitchFamily="34" charset="-122"/>
              </a:rPr>
              <a:t>技术</a:t>
            </a:r>
            <a:endParaRPr lang="zh-CN" altLang="zh-CN" sz="3200" b="1" dirty="0">
              <a:solidFill>
                <a:srgbClr val="FFCC66"/>
              </a:solidFill>
              <a:latin typeface="微软雅黑" pitchFamily="34" charset="-122"/>
              <a:ea typeface="微软雅黑" pitchFamily="34" charset="-122"/>
            </a:endParaRPr>
          </a:p>
        </p:txBody>
      </p:sp>
      <p:sp>
        <p:nvSpPr>
          <p:cNvPr id="11" name="文本框 30"/>
          <p:cNvSpPr txBox="1"/>
          <p:nvPr/>
        </p:nvSpPr>
        <p:spPr>
          <a:xfrm>
            <a:off x="719064" y="1203598"/>
            <a:ext cx="8424936" cy="400110"/>
          </a:xfrm>
          <a:prstGeom prst="rect">
            <a:avLst/>
          </a:prstGeom>
          <a:noFill/>
        </p:spPr>
        <p:txBody>
          <a:bodyPr wrap="square" rtlCol="0">
            <a:spAutoFit/>
          </a:bodyPr>
          <a:lstStyle/>
          <a:p>
            <a:r>
              <a:rPr lang="zh-CN" altLang="en-US" sz="2000" b="1" dirty="0">
                <a:solidFill>
                  <a:srgbClr val="FFCC66"/>
                </a:solidFill>
                <a:latin typeface="微软雅黑" pitchFamily="34" charset="-122"/>
                <a:ea typeface="微软雅黑" pitchFamily="34" charset="-122"/>
                <a:cs typeface="Arial" charset="0"/>
              </a:rPr>
              <a:t>新一代物联网（</a:t>
            </a:r>
            <a:r>
              <a:rPr lang="en-US" altLang="zh-CN" sz="2000" b="1" dirty="0">
                <a:solidFill>
                  <a:srgbClr val="FFCC66"/>
                </a:solidFill>
                <a:latin typeface="微软雅黑" pitchFamily="34" charset="-122"/>
                <a:ea typeface="微软雅黑" pitchFamily="34" charset="-122"/>
                <a:cs typeface="Arial" charset="0"/>
              </a:rPr>
              <a:t>NB-</a:t>
            </a:r>
            <a:r>
              <a:rPr lang="en-US" altLang="zh-CN" sz="2000" b="1" dirty="0" err="1">
                <a:solidFill>
                  <a:srgbClr val="FFCC66"/>
                </a:solidFill>
                <a:latin typeface="微软雅黑" pitchFamily="34" charset="-122"/>
                <a:ea typeface="微软雅黑" pitchFamily="34" charset="-122"/>
                <a:cs typeface="Arial" charset="0"/>
              </a:rPr>
              <a:t>IoT</a:t>
            </a:r>
            <a:r>
              <a:rPr lang="zh-CN" altLang="en-US" sz="2000" b="1" dirty="0">
                <a:solidFill>
                  <a:srgbClr val="FFCC66"/>
                </a:solidFill>
                <a:latin typeface="微软雅黑" pitchFamily="34" charset="-122"/>
                <a:ea typeface="微软雅黑" pitchFamily="34" charset="-122"/>
                <a:cs typeface="Arial" charset="0"/>
              </a:rPr>
              <a:t>）的优势：</a:t>
            </a:r>
            <a:endParaRPr lang="zh-CN" altLang="en-US" sz="2800" b="1" dirty="0">
              <a:solidFill>
                <a:srgbClr val="FFCC66"/>
              </a:solidFill>
              <a:latin typeface="微软雅黑" pitchFamily="34" charset="-122"/>
              <a:ea typeface="微软雅黑" pitchFamily="34" charset="-122"/>
              <a:cs typeface="Arial" charset="0"/>
            </a:endParaRPr>
          </a:p>
        </p:txBody>
      </p:sp>
      <p:sp>
        <p:nvSpPr>
          <p:cNvPr id="14" name="文本框 30"/>
          <p:cNvSpPr txBox="1"/>
          <p:nvPr/>
        </p:nvSpPr>
        <p:spPr>
          <a:xfrm>
            <a:off x="767447" y="1707654"/>
            <a:ext cx="1616477" cy="584775"/>
          </a:xfrm>
          <a:prstGeom prst="rect">
            <a:avLst/>
          </a:prstGeom>
          <a:noFill/>
        </p:spPr>
        <p:txBody>
          <a:bodyPr wrap="square" rtlCol="0">
            <a:spAutoFit/>
          </a:bodyPr>
          <a:lstStyle/>
          <a:p>
            <a:r>
              <a:rPr lang="zh-CN" altLang="en-US" sz="3200" b="1" dirty="0">
                <a:solidFill>
                  <a:srgbClr val="FFCC66"/>
                </a:solidFill>
                <a:latin typeface="微软雅黑" pitchFamily="34" charset="-122"/>
                <a:ea typeface="微软雅黑" pitchFamily="34" charset="-122"/>
                <a:cs typeface="Arial" charset="0"/>
              </a:rPr>
              <a:t>广覆盖</a:t>
            </a:r>
          </a:p>
        </p:txBody>
      </p:sp>
      <p:sp>
        <p:nvSpPr>
          <p:cNvPr id="15" name="文本框 30"/>
          <p:cNvSpPr txBox="1"/>
          <p:nvPr/>
        </p:nvSpPr>
        <p:spPr>
          <a:xfrm>
            <a:off x="2339751" y="1714560"/>
            <a:ext cx="1666471" cy="584775"/>
          </a:xfrm>
          <a:prstGeom prst="rect">
            <a:avLst/>
          </a:prstGeom>
          <a:noFill/>
        </p:spPr>
        <p:txBody>
          <a:bodyPr wrap="square" rtlCol="0">
            <a:spAutoFit/>
          </a:bodyPr>
          <a:lstStyle/>
          <a:p>
            <a:r>
              <a:rPr lang="zh-CN" altLang="en-US" sz="3200" b="1" dirty="0">
                <a:solidFill>
                  <a:srgbClr val="FFCC66"/>
                </a:solidFill>
                <a:latin typeface="微软雅黑" pitchFamily="34" charset="-122"/>
                <a:ea typeface="微软雅黑" pitchFamily="34" charset="-122"/>
                <a:cs typeface="Arial" charset="0"/>
              </a:rPr>
              <a:t>大连接</a:t>
            </a:r>
          </a:p>
        </p:txBody>
      </p:sp>
      <p:sp>
        <p:nvSpPr>
          <p:cNvPr id="16" name="文本框 30"/>
          <p:cNvSpPr txBox="1"/>
          <p:nvPr/>
        </p:nvSpPr>
        <p:spPr>
          <a:xfrm>
            <a:off x="3887924" y="1704380"/>
            <a:ext cx="1620180" cy="584775"/>
          </a:xfrm>
          <a:prstGeom prst="rect">
            <a:avLst/>
          </a:prstGeom>
          <a:noFill/>
        </p:spPr>
        <p:txBody>
          <a:bodyPr wrap="square" rtlCol="0">
            <a:spAutoFit/>
          </a:bodyPr>
          <a:lstStyle/>
          <a:p>
            <a:r>
              <a:rPr lang="zh-CN" altLang="en-US" sz="3200" b="1" dirty="0">
                <a:solidFill>
                  <a:srgbClr val="FFCC66"/>
                </a:solidFill>
                <a:latin typeface="微软雅黑" pitchFamily="34" charset="-122"/>
                <a:ea typeface="微软雅黑" pitchFamily="34" charset="-122"/>
                <a:cs typeface="Arial" charset="0"/>
              </a:rPr>
              <a:t>微功耗</a:t>
            </a:r>
          </a:p>
        </p:txBody>
      </p:sp>
      <p:sp>
        <p:nvSpPr>
          <p:cNvPr id="17" name="文本框 30"/>
          <p:cNvSpPr txBox="1"/>
          <p:nvPr/>
        </p:nvSpPr>
        <p:spPr>
          <a:xfrm>
            <a:off x="5436096" y="1704380"/>
            <a:ext cx="1944216" cy="584775"/>
          </a:xfrm>
          <a:prstGeom prst="rect">
            <a:avLst/>
          </a:prstGeom>
          <a:noFill/>
        </p:spPr>
        <p:txBody>
          <a:bodyPr wrap="square" rtlCol="0">
            <a:spAutoFit/>
          </a:bodyPr>
          <a:lstStyle/>
          <a:p>
            <a:r>
              <a:rPr lang="zh-CN" altLang="en-US" sz="3200" b="1" dirty="0">
                <a:solidFill>
                  <a:srgbClr val="FFCC66"/>
                </a:solidFill>
                <a:latin typeface="微软雅黑" pitchFamily="34" charset="-122"/>
                <a:ea typeface="微软雅黑" pitchFamily="34" charset="-122"/>
                <a:cs typeface="Arial" charset="0"/>
              </a:rPr>
              <a:t>低成本</a:t>
            </a:r>
          </a:p>
        </p:txBody>
      </p:sp>
    </p:spTree>
    <p:extLst>
      <p:ext uri="{BB962C8B-B14F-4D97-AF65-F5344CB8AC3E}">
        <p14:creationId xmlns:p14="http://schemas.microsoft.com/office/powerpoint/2010/main" val="28529301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500"/>
                            </p:stCondLst>
                            <p:childTnLst>
                              <p:par>
                                <p:cTn id="13" presetID="22" presetClass="entr" presetSubtype="8" fill="hold" grpId="0" nodeType="after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2500"/>
                            </p:stCondLst>
                            <p:childTnLst>
                              <p:par>
                                <p:cTn id="17" presetID="22" presetClass="entr" presetSubtype="8" fill="hold" grpId="0" nodeType="after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3500"/>
                            </p:stCondLst>
                            <p:childTnLst>
                              <p:par>
                                <p:cTn id="21" presetID="22" presetClass="entr" presetSubtype="8" fill="hold" grpId="0" nodeType="after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4500"/>
                            </p:stCondLst>
                            <p:childTnLst>
                              <p:par>
                                <p:cTn id="25" presetID="21" presetClass="entr" presetSubtype="1" fill="hold" grpId="0" nodeType="after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董总广州会议20170612\PPT背景\5-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8" y="-1"/>
            <a:ext cx="9147298" cy="5144953"/>
          </a:xfrm>
          <a:prstGeom prst="rect">
            <a:avLst/>
          </a:prstGeom>
          <a:noFill/>
          <a:extLst>
            <a:ext uri="{909E8E84-426E-40DD-AFC4-6F175D3DCCD1}">
              <a14:hiddenFill xmlns:a14="http://schemas.microsoft.com/office/drawing/2010/main">
                <a:solidFill>
                  <a:srgbClr val="FFFFFF"/>
                </a:solidFill>
              </a14:hiddenFill>
            </a:ext>
          </a:extLst>
        </p:spPr>
      </p:pic>
      <p:sp>
        <p:nvSpPr>
          <p:cNvPr id="10" name="标题 4"/>
          <p:cNvSpPr txBox="1">
            <a:spLocks/>
          </p:cNvSpPr>
          <p:nvPr/>
        </p:nvSpPr>
        <p:spPr>
          <a:xfrm>
            <a:off x="1259632" y="2515364"/>
            <a:ext cx="6624735" cy="355113"/>
          </a:xfrm>
          <a:prstGeom prst="rect">
            <a:avLst/>
          </a:prstGeom>
        </p:spPr>
        <p:txBody>
          <a:bodyPr vert="horz" lIns="68348" tIns="34199" rIns="68348" bIns="3419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rgbClr val="FFCC66"/>
                </a:solidFill>
                <a:latin typeface="微软雅黑" panose="020B0503020204020204" pitchFamily="34" charset="-122"/>
                <a:ea typeface="微软雅黑" panose="020B0503020204020204" pitchFamily="34" charset="-122"/>
              </a:rPr>
              <a:t>汇中超声产品</a:t>
            </a:r>
            <a:endParaRPr lang="en-US" altLang="zh-CN" sz="4000" b="1" dirty="0">
              <a:solidFill>
                <a:srgbClr val="FFCC66"/>
              </a:solidFill>
              <a:latin typeface="微软雅黑" panose="020B0503020204020204" pitchFamily="34" charset="-122"/>
              <a:ea typeface="微软雅黑" panose="020B0503020204020204" pitchFamily="34" charset="-122"/>
            </a:endParaRPr>
          </a:p>
          <a:p>
            <a:r>
              <a:rPr lang="zh-CN" altLang="en-US" sz="4000" b="1" dirty="0">
                <a:solidFill>
                  <a:srgbClr val="FFCC66"/>
                </a:solidFill>
                <a:latin typeface="微软雅黑" panose="020B0503020204020204" pitchFamily="34" charset="-122"/>
                <a:ea typeface="微软雅黑" panose="020B0503020204020204" pitchFamily="34" charset="-122"/>
              </a:rPr>
              <a:t>在供水企业应用优势</a:t>
            </a:r>
          </a:p>
        </p:txBody>
      </p:sp>
      <p:pic>
        <p:nvPicPr>
          <p:cNvPr id="11"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0004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6"/>
          <p:cNvSpPr txBox="1"/>
          <p:nvPr/>
        </p:nvSpPr>
        <p:spPr>
          <a:xfrm>
            <a:off x="467544" y="814258"/>
            <a:ext cx="4074879"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原水及出厂水计量优势</a:t>
            </a:r>
          </a:p>
        </p:txBody>
      </p:sp>
      <p:sp>
        <p:nvSpPr>
          <p:cNvPr id="43" name="文本框 30"/>
          <p:cNvSpPr txBox="1"/>
          <p:nvPr/>
        </p:nvSpPr>
        <p:spPr>
          <a:xfrm>
            <a:off x="4694808" y="2771858"/>
            <a:ext cx="2059162" cy="338554"/>
          </a:xfrm>
          <a:prstGeom prst="rect">
            <a:avLst/>
          </a:prstGeom>
          <a:noFill/>
        </p:spPr>
        <p:txBody>
          <a:bodyPr wrap="square" rtlCol="0">
            <a:spAutoFit/>
          </a:bodyPr>
          <a:lstStyle/>
          <a:p>
            <a:pPr algn="ctr"/>
            <a:r>
              <a:rPr lang="zh-CN" altLang="en-US" sz="1600" dirty="0">
                <a:solidFill>
                  <a:srgbClr val="FFCC66"/>
                </a:solidFill>
                <a:latin typeface="微软雅黑" panose="020B0503020204020204" pitchFamily="34" charset="-122"/>
                <a:ea typeface="微软雅黑" panose="020B0503020204020204" pitchFamily="34" charset="-122"/>
              </a:rPr>
              <a:t>福清核电站计量项目</a:t>
            </a:r>
          </a:p>
        </p:txBody>
      </p:sp>
      <p:sp>
        <p:nvSpPr>
          <p:cNvPr id="44" name="文本框 30"/>
          <p:cNvSpPr txBox="1"/>
          <p:nvPr/>
        </p:nvSpPr>
        <p:spPr>
          <a:xfrm>
            <a:off x="6679282" y="2771858"/>
            <a:ext cx="2232248" cy="338554"/>
          </a:xfrm>
          <a:prstGeom prst="rect">
            <a:avLst/>
          </a:prstGeom>
          <a:noFill/>
        </p:spPr>
        <p:txBody>
          <a:bodyPr wrap="square" rtlCol="0">
            <a:spAutoFit/>
          </a:bodyPr>
          <a:lstStyle/>
          <a:p>
            <a:pPr algn="ctr"/>
            <a:r>
              <a:rPr lang="zh-CN" altLang="en-US" sz="1600" dirty="0">
                <a:solidFill>
                  <a:srgbClr val="FFCC66"/>
                </a:solidFill>
                <a:latin typeface="微软雅黑" panose="020B0503020204020204" pitchFamily="34" charset="-122"/>
                <a:ea typeface="微软雅黑" panose="020B0503020204020204" pitchFamily="34" charset="-122"/>
              </a:rPr>
              <a:t>广州西江引水计量项目</a:t>
            </a:r>
          </a:p>
        </p:txBody>
      </p:sp>
      <p:sp>
        <p:nvSpPr>
          <p:cNvPr id="15" name="文本框 30"/>
          <p:cNvSpPr txBox="1"/>
          <p:nvPr/>
        </p:nvSpPr>
        <p:spPr>
          <a:xfrm>
            <a:off x="6810159" y="3109911"/>
            <a:ext cx="1938306" cy="738664"/>
          </a:xfrm>
          <a:prstGeom prst="rect">
            <a:avLst/>
          </a:prstGeom>
          <a:noFill/>
        </p:spPr>
        <p:txBody>
          <a:bodyPr wrap="square" rtlCol="0">
            <a:spAutoFit/>
          </a:bodyPr>
          <a:lstStyle/>
          <a:p>
            <a:pPr algn="ct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最大管径</a:t>
            </a: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3.6m</a:t>
            </a:r>
          </a:p>
          <a:p>
            <a:pPr algn="ct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8</a:t>
            </a: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声路</a:t>
            </a:r>
            <a:endParaRPr lang="en-US" altLang="zh-CN" sz="1400" dirty="0">
              <a:solidFill>
                <a:schemeClr val="accent6">
                  <a:lumMod val="75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插入式传感器</a:t>
            </a:r>
          </a:p>
        </p:txBody>
      </p:sp>
      <p:sp>
        <p:nvSpPr>
          <p:cNvPr id="16" name="文本框 30"/>
          <p:cNvSpPr txBox="1"/>
          <p:nvPr/>
        </p:nvSpPr>
        <p:spPr>
          <a:xfrm>
            <a:off x="4634881" y="3110412"/>
            <a:ext cx="2205093" cy="738664"/>
          </a:xfrm>
          <a:prstGeom prst="rect">
            <a:avLst/>
          </a:prstGeom>
          <a:noFill/>
        </p:spPr>
        <p:txBody>
          <a:bodyPr wrap="square" rtlCol="0">
            <a:spAutoFit/>
          </a:bodyPr>
          <a:lstStyle/>
          <a:p>
            <a:pPr algn="ct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2.5m</a:t>
            </a: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六边形涵管</a:t>
            </a:r>
            <a:endParaRPr lang="en-US" altLang="zh-CN" sz="1400" dirty="0">
              <a:solidFill>
                <a:schemeClr val="accent6">
                  <a:lumMod val="75000"/>
                </a:schemeClr>
              </a:solidFill>
              <a:latin typeface="微软雅黑" panose="020B0503020204020204" pitchFamily="34" charset="-122"/>
              <a:ea typeface="微软雅黑" panose="020B0503020204020204" pitchFamily="34" charset="-122"/>
            </a:endParaRPr>
          </a:p>
          <a:p>
            <a:pPr algn="ct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8</a:t>
            </a: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声路</a:t>
            </a:r>
            <a:endParaRPr lang="en-US" altLang="zh-CN" sz="1400" dirty="0">
              <a:solidFill>
                <a:schemeClr val="accent6">
                  <a:lumMod val="75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内贴式传感器</a:t>
            </a:r>
          </a:p>
        </p:txBody>
      </p:sp>
      <p:pic>
        <p:nvPicPr>
          <p:cNvPr id="17"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42" name="文本框 30"/>
          <p:cNvSpPr txBox="1"/>
          <p:nvPr/>
        </p:nvSpPr>
        <p:spPr>
          <a:xfrm>
            <a:off x="2792911" y="2771858"/>
            <a:ext cx="1841970" cy="338554"/>
          </a:xfrm>
          <a:prstGeom prst="rect">
            <a:avLst/>
          </a:prstGeom>
          <a:noFill/>
        </p:spPr>
        <p:txBody>
          <a:bodyPr wrap="square" rtlCol="0">
            <a:spAutoFit/>
          </a:bodyPr>
          <a:lstStyle/>
          <a:p>
            <a:pPr algn="ctr"/>
            <a:r>
              <a:rPr lang="zh-CN" altLang="en-US" sz="1600" dirty="0">
                <a:solidFill>
                  <a:srgbClr val="FFCC66"/>
                </a:solidFill>
                <a:latin typeface="微软雅黑" panose="020B0503020204020204" pitchFamily="34" charset="-122"/>
                <a:ea typeface="微软雅黑" panose="020B0503020204020204" pitchFamily="34" charset="-122"/>
              </a:rPr>
              <a:t>南水北调中线工程</a:t>
            </a:r>
          </a:p>
        </p:txBody>
      </p:sp>
      <p:sp>
        <p:nvSpPr>
          <p:cNvPr id="14" name="文本框 30"/>
          <p:cNvSpPr txBox="1"/>
          <p:nvPr/>
        </p:nvSpPr>
        <p:spPr>
          <a:xfrm>
            <a:off x="2611349" y="3109911"/>
            <a:ext cx="2205093" cy="738664"/>
          </a:xfrm>
          <a:prstGeom prst="rect">
            <a:avLst/>
          </a:prstGeom>
          <a:noFill/>
        </p:spPr>
        <p:txBody>
          <a:bodyPr wrap="square" rtlCol="0">
            <a:spAutoFit/>
          </a:bodyPr>
          <a:lstStyle/>
          <a:p>
            <a:pPr algn="ct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最大管径</a:t>
            </a: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2m</a:t>
            </a:r>
          </a:p>
          <a:p>
            <a:pPr algn="ct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8</a:t>
            </a: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声路</a:t>
            </a:r>
            <a:endParaRPr lang="en-US" altLang="zh-CN" sz="1400" dirty="0">
              <a:solidFill>
                <a:schemeClr val="accent6">
                  <a:lumMod val="75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插入式传感器</a:t>
            </a:r>
          </a:p>
        </p:txBody>
      </p:sp>
      <p:grpSp>
        <p:nvGrpSpPr>
          <p:cNvPr id="5" name="组合 4"/>
          <p:cNvGrpSpPr/>
          <p:nvPr/>
        </p:nvGrpSpPr>
        <p:grpSpPr>
          <a:xfrm>
            <a:off x="2809865" y="1430587"/>
            <a:ext cx="1825015" cy="1278105"/>
            <a:chOff x="2809865" y="1430587"/>
            <a:chExt cx="1825015" cy="1278105"/>
          </a:xfrm>
        </p:grpSpPr>
        <p:pic>
          <p:nvPicPr>
            <p:cNvPr id="8197" name="Picture 5" descr="C:\Users\Administrator\Desktop\董总广州会议20170612\zhaopian\003.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809865" y="1430587"/>
              <a:ext cx="1825015" cy="127810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istrator\Desktop\董总广州会议20170612\zhaopian\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95936" y="2231182"/>
              <a:ext cx="638944" cy="476995"/>
            </a:xfrm>
            <a:prstGeom prst="rect">
              <a:avLst/>
            </a:prstGeom>
            <a:noFill/>
            <a:ln>
              <a:solidFill>
                <a:srgbClr val="FFCC66"/>
              </a:solidFill>
            </a:ln>
            <a:extLst>
              <a:ext uri="{909E8E84-426E-40DD-AFC4-6F175D3DCCD1}">
                <a14:hiddenFill xmlns:a14="http://schemas.microsoft.com/office/drawing/2010/main">
                  <a:solidFill>
                    <a:srgbClr val="FFFFFF"/>
                  </a:solidFill>
                </a14:hiddenFill>
              </a:ext>
            </a:extLst>
          </p:spPr>
        </p:pic>
      </p:grpSp>
      <p:sp>
        <p:nvSpPr>
          <p:cNvPr id="37" name="文本框 30"/>
          <p:cNvSpPr txBox="1"/>
          <p:nvPr/>
        </p:nvSpPr>
        <p:spPr>
          <a:xfrm>
            <a:off x="545480" y="2771858"/>
            <a:ext cx="2205093" cy="338554"/>
          </a:xfrm>
          <a:prstGeom prst="rect">
            <a:avLst/>
          </a:prstGeom>
          <a:noFill/>
        </p:spPr>
        <p:txBody>
          <a:bodyPr wrap="square" rtlCol="0">
            <a:spAutoFit/>
          </a:bodyPr>
          <a:lstStyle/>
          <a:p>
            <a:pPr algn="ctr"/>
            <a:r>
              <a:rPr lang="zh-CN" altLang="en-US" sz="1600" dirty="0">
                <a:solidFill>
                  <a:srgbClr val="FFCC66"/>
                </a:solidFill>
                <a:latin typeface="微软雅黑" panose="020B0503020204020204" pitchFamily="34" charset="-122"/>
                <a:ea typeface="微软雅黑" panose="020B0503020204020204" pitchFamily="34" charset="-122"/>
              </a:rPr>
              <a:t>引大济湟计量项目</a:t>
            </a:r>
          </a:p>
        </p:txBody>
      </p:sp>
      <p:sp>
        <p:nvSpPr>
          <p:cNvPr id="13" name="文本框 30"/>
          <p:cNvSpPr txBox="1"/>
          <p:nvPr/>
        </p:nvSpPr>
        <p:spPr>
          <a:xfrm>
            <a:off x="545479" y="3109911"/>
            <a:ext cx="2205093" cy="954107"/>
          </a:xfrm>
          <a:prstGeom prst="rect">
            <a:avLst/>
          </a:prstGeom>
          <a:noFill/>
        </p:spPr>
        <p:txBody>
          <a:bodyPr wrap="square" rtlCol="0">
            <a:spAutoFit/>
          </a:bodyPr>
          <a:lstStyle/>
          <a:p>
            <a:pPr algn="ct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高</a:t>
            </a: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6.5m*</a:t>
            </a: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宽</a:t>
            </a: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5m</a:t>
            </a:r>
          </a:p>
          <a:p>
            <a:pPr algn="ct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8</a:t>
            </a: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声路</a:t>
            </a:r>
            <a:endParaRPr lang="en-US" altLang="zh-CN" sz="1400" dirty="0">
              <a:solidFill>
                <a:schemeClr val="accent6">
                  <a:lumMod val="75000"/>
                </a:schemeClr>
              </a:solidFill>
              <a:latin typeface="微软雅黑" panose="020B0503020204020204" pitchFamily="34" charset="-122"/>
              <a:ea typeface="微软雅黑" panose="020B0503020204020204" pitchFamily="34" charset="-122"/>
            </a:endParaRPr>
          </a:p>
          <a:p>
            <a:pPr algn="ct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1</a:t>
            </a: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备</a:t>
            </a: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1</a:t>
            </a: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用内贴式传感器</a:t>
            </a:r>
            <a:endParaRPr lang="en-US" altLang="zh-CN" sz="1400" dirty="0">
              <a:solidFill>
                <a:schemeClr val="accent6">
                  <a:lumMod val="75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a:t>
            </a:r>
            <a:r>
              <a:rPr lang="en-US" altLang="zh-CN" sz="1400" dirty="0">
                <a:solidFill>
                  <a:schemeClr val="accent6">
                    <a:lumMod val="75000"/>
                  </a:schemeClr>
                </a:solidFill>
                <a:latin typeface="微软雅黑" panose="020B0503020204020204" pitchFamily="34" charset="-122"/>
                <a:ea typeface="微软雅黑" panose="020B0503020204020204" pitchFamily="34" charset="-122"/>
              </a:rPr>
              <a:t> 32</a:t>
            </a:r>
            <a:r>
              <a:rPr lang="zh-CN" altLang="en-US" sz="1400" dirty="0">
                <a:solidFill>
                  <a:schemeClr val="accent6">
                    <a:lumMod val="75000"/>
                  </a:schemeClr>
                </a:solidFill>
                <a:latin typeface="微软雅黑" panose="020B0503020204020204" pitchFamily="34" charset="-122"/>
                <a:ea typeface="微软雅黑" panose="020B0503020204020204" pitchFamily="34" charset="-122"/>
              </a:rPr>
              <a:t>支传感器）</a:t>
            </a:r>
          </a:p>
        </p:txBody>
      </p:sp>
      <p:grpSp>
        <p:nvGrpSpPr>
          <p:cNvPr id="4" name="组合 3"/>
          <p:cNvGrpSpPr/>
          <p:nvPr/>
        </p:nvGrpSpPr>
        <p:grpSpPr>
          <a:xfrm>
            <a:off x="545480" y="1430588"/>
            <a:ext cx="2205093" cy="1278106"/>
            <a:chOff x="545480" y="1430588"/>
            <a:chExt cx="2205093" cy="1278106"/>
          </a:xfrm>
        </p:grpSpPr>
        <p:pic>
          <p:nvPicPr>
            <p:cNvPr id="8194" name="Picture 2" descr="C:\Users\Administrator\Desktop\董总广州会议20170612\zhaopian\001.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45480" y="1430588"/>
              <a:ext cx="2205093" cy="127810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G:\样本\水利手册相关\案例照片\进口挑选图片\2016-10-26 101418.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21920" y="2231182"/>
              <a:ext cx="628652" cy="471489"/>
            </a:xfrm>
            <a:prstGeom prst="rect">
              <a:avLst/>
            </a:prstGeom>
            <a:noFill/>
            <a:ln>
              <a:solidFill>
                <a:srgbClr val="FFCC66"/>
              </a:solidFill>
            </a:ln>
            <a:extLst>
              <a:ext uri="{909E8E84-426E-40DD-AFC4-6F175D3DCCD1}">
                <a14:hiddenFill xmlns:a14="http://schemas.microsoft.com/office/drawing/2010/main">
                  <a:solidFill>
                    <a:srgbClr val="FFFFFF"/>
                  </a:solidFill>
                </a14:hiddenFill>
              </a:ext>
            </a:extLst>
          </p:spPr>
        </p:pic>
      </p:grpSp>
      <p:grpSp>
        <p:nvGrpSpPr>
          <p:cNvPr id="6" name="组合 5"/>
          <p:cNvGrpSpPr/>
          <p:nvPr/>
        </p:nvGrpSpPr>
        <p:grpSpPr>
          <a:xfrm>
            <a:off x="4694808" y="1430828"/>
            <a:ext cx="2059162" cy="1278106"/>
            <a:chOff x="4694808" y="1430828"/>
            <a:chExt cx="2059162" cy="1278106"/>
          </a:xfrm>
        </p:grpSpPr>
        <p:pic>
          <p:nvPicPr>
            <p:cNvPr id="18" name="Picture 2" descr="C:\Users\Administrator\Desktop\timg (3).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94808" y="1430828"/>
              <a:ext cx="2059162" cy="127810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Administrator\Desktop\董总广州会议20170612\zhaopian\webwxgetmsgimg.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56176" y="2254325"/>
              <a:ext cx="597794" cy="448346"/>
            </a:xfrm>
            <a:prstGeom prst="rect">
              <a:avLst/>
            </a:prstGeom>
            <a:noFill/>
            <a:ln>
              <a:solidFill>
                <a:srgbClr val="FFCC66"/>
              </a:solidFill>
            </a:ln>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6810158" y="1419622"/>
            <a:ext cx="1938306" cy="1283049"/>
            <a:chOff x="6810158" y="1419622"/>
            <a:chExt cx="1938306" cy="1283049"/>
          </a:xfrm>
        </p:grpSpPr>
        <p:pic>
          <p:nvPicPr>
            <p:cNvPr id="8198" name="Picture 6" descr="H:\IMG_0189.JP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810158" y="1419622"/>
              <a:ext cx="1938306" cy="12830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Administrator\Desktop\董总广州会议20170612\zhaopian\西江.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088904" y="2254325"/>
              <a:ext cx="659559" cy="448346"/>
            </a:xfrm>
            <a:prstGeom prst="rect">
              <a:avLst/>
            </a:prstGeom>
            <a:noFill/>
            <a:ln>
              <a:solidFill>
                <a:srgbClr val="FFCC66"/>
              </a:solid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578416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p:tgtEl>
                                          <p:spTgt spid="37"/>
                                        </p:tgtEl>
                                        <p:attrNameLst>
                                          <p:attrName>ppt_y</p:attrName>
                                        </p:attrNameLst>
                                      </p:cBhvr>
                                      <p:tavLst>
                                        <p:tav tm="0">
                                          <p:val>
                                            <p:strVal val="#ppt_y-#ppt_h*1.125000"/>
                                          </p:val>
                                        </p:tav>
                                        <p:tav tm="100000">
                                          <p:val>
                                            <p:strVal val="#ppt_y"/>
                                          </p:val>
                                        </p:tav>
                                      </p:tavLst>
                                    </p:anim>
                                    <p:animEffect transition="in" filter="wipe(down)">
                                      <p:cBhvr>
                                        <p:cTn id="12" dur="500"/>
                                        <p:tgtEl>
                                          <p:spTgt spid="37"/>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12" presetClass="entr" presetSubtype="1"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p:tgtEl>
                                          <p:spTgt spid="42"/>
                                        </p:tgtEl>
                                        <p:attrNameLst>
                                          <p:attrName>ppt_y</p:attrName>
                                        </p:attrNameLst>
                                      </p:cBhvr>
                                      <p:tavLst>
                                        <p:tav tm="0">
                                          <p:val>
                                            <p:strVal val="#ppt_y-#ppt_h*1.125000"/>
                                          </p:val>
                                        </p:tav>
                                        <p:tav tm="100000">
                                          <p:val>
                                            <p:strVal val="#ppt_y"/>
                                          </p:val>
                                        </p:tav>
                                      </p:tavLst>
                                    </p:anim>
                                    <p:animEffect transition="in" filter="wipe(down)">
                                      <p:cBhvr>
                                        <p:cTn id="25" dur="500"/>
                                        <p:tgtEl>
                                          <p:spTgt spid="42"/>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3500"/>
                            </p:stCondLst>
                            <p:childTnLst>
                              <p:par>
                                <p:cTn id="35" presetID="12" presetClass="entr" presetSubtype="1"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p:tgtEl>
                                          <p:spTgt spid="43"/>
                                        </p:tgtEl>
                                        <p:attrNameLst>
                                          <p:attrName>ppt_y</p:attrName>
                                        </p:attrNameLst>
                                      </p:cBhvr>
                                      <p:tavLst>
                                        <p:tav tm="0">
                                          <p:val>
                                            <p:strVal val="#ppt_y-#ppt_h*1.125000"/>
                                          </p:val>
                                        </p:tav>
                                        <p:tav tm="100000">
                                          <p:val>
                                            <p:strVal val="#ppt_y"/>
                                          </p:val>
                                        </p:tav>
                                      </p:tavLst>
                                    </p:anim>
                                    <p:animEffect transition="in" filter="wipe(down)">
                                      <p:cBhvr>
                                        <p:cTn id="38" dur="500"/>
                                        <p:tgtEl>
                                          <p:spTgt spid="43"/>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par>
                          <p:cTn id="47" fill="hold">
                            <p:stCondLst>
                              <p:cond delay="5000"/>
                            </p:stCondLst>
                            <p:childTnLst>
                              <p:par>
                                <p:cTn id="48" presetID="12" presetClass="entr" presetSubtype="1"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p:tgtEl>
                                          <p:spTgt spid="44"/>
                                        </p:tgtEl>
                                        <p:attrNameLst>
                                          <p:attrName>ppt_y</p:attrName>
                                        </p:attrNameLst>
                                      </p:cBhvr>
                                      <p:tavLst>
                                        <p:tav tm="0">
                                          <p:val>
                                            <p:strVal val="#ppt_y-#ppt_h*1.125000"/>
                                          </p:val>
                                        </p:tav>
                                        <p:tav tm="100000">
                                          <p:val>
                                            <p:strVal val="#ppt_y"/>
                                          </p:val>
                                        </p:tav>
                                      </p:tavLst>
                                    </p:anim>
                                    <p:animEffect transition="in" filter="wipe(down)">
                                      <p:cBhvr>
                                        <p:cTn id="51" dur="500"/>
                                        <p:tgtEl>
                                          <p:spTgt spid="44"/>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15" grpId="0"/>
      <p:bldP spid="16" grpId="0"/>
      <p:bldP spid="42" grpId="0"/>
      <p:bldP spid="14" grpId="0"/>
      <p:bldP spid="37"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pic>
        <p:nvPicPr>
          <p:cNvPr id="20" name="图片 11" descr="4 8声路超声流量传感器安装示意图.jpg"/>
          <p:cNvPicPr>
            <a:picLocks noChangeAspect="1"/>
          </p:cNvPicPr>
          <p:nvPr/>
        </p:nvPicPr>
        <p:blipFill>
          <a:blip r:embed="rId4"/>
          <a:srcRect/>
          <a:stretch>
            <a:fillRect/>
          </a:stretch>
        </p:blipFill>
        <p:spPr bwMode="auto">
          <a:xfrm>
            <a:off x="852425" y="2501548"/>
            <a:ext cx="3973700" cy="1579691"/>
          </a:xfrm>
          <a:prstGeom prst="rect">
            <a:avLst/>
          </a:prstGeom>
          <a:noFill/>
          <a:ln w="3175" cap="sq" cmpd="sng">
            <a:solidFill>
              <a:srgbClr val="000000"/>
            </a:solidFill>
            <a:miter lim="800000"/>
            <a:headEnd/>
            <a:tailEnd/>
          </a:ln>
          <a:effectLst>
            <a:outerShdw dist="50800" dir="2700000" algn="ctr" rotWithShape="0">
              <a:srgbClr val="000000">
                <a:alpha val="37999"/>
              </a:srgbClr>
            </a:outerShdw>
          </a:effectLst>
        </p:spPr>
      </p:pic>
      <p:sp>
        <p:nvSpPr>
          <p:cNvPr id="21" name="TextBox 7"/>
          <p:cNvSpPr txBox="1"/>
          <p:nvPr/>
        </p:nvSpPr>
        <p:spPr>
          <a:xfrm>
            <a:off x="852424" y="4137987"/>
            <a:ext cx="3973701" cy="307777"/>
          </a:xfrm>
          <a:prstGeom prst="rect">
            <a:avLst/>
          </a:prstGeom>
          <a:noFill/>
          <a:ln w="9525">
            <a:noFill/>
          </a:ln>
        </p:spPr>
        <p:txBody>
          <a:bodyPr wrap="square">
            <a:spAutoFit/>
          </a:bodyPr>
          <a:lstStyle/>
          <a:p>
            <a:pPr lvl="0" algn="ctr" eaLnBrk="1" hangingPunct="1"/>
            <a:r>
              <a:rPr lang="en-US" altLang="zh-CN" sz="1400" b="0" dirty="0">
                <a:solidFill>
                  <a:srgbClr val="FFCC66"/>
                </a:solidFill>
                <a:latin typeface="微软雅黑" pitchFamily="34" charset="-122"/>
                <a:ea typeface="微软雅黑" pitchFamily="34" charset="-122"/>
              </a:rPr>
              <a:t>8</a:t>
            </a:r>
            <a:r>
              <a:rPr lang="zh-CN" altLang="en-US" sz="1400" b="0" dirty="0">
                <a:solidFill>
                  <a:srgbClr val="FFCC66"/>
                </a:solidFill>
                <a:latin typeface="微软雅黑" pitchFamily="34" charset="-122"/>
                <a:ea typeface="微软雅黑" pitchFamily="34" charset="-122"/>
              </a:rPr>
              <a:t>声路结构示意</a:t>
            </a:r>
          </a:p>
        </p:txBody>
      </p:sp>
      <p:sp>
        <p:nvSpPr>
          <p:cNvPr id="25" name="矩形 19"/>
          <p:cNvSpPr/>
          <p:nvPr/>
        </p:nvSpPr>
        <p:spPr>
          <a:xfrm>
            <a:off x="870927" y="1085196"/>
            <a:ext cx="3955197" cy="1323439"/>
          </a:xfrm>
          <a:prstGeom prst="rect">
            <a:avLst/>
          </a:prstGeom>
          <a:solidFill>
            <a:schemeClr val="tx1"/>
          </a:solidFill>
          <a:ln w="9525">
            <a:solidFill>
              <a:srgbClr val="FFCC66"/>
            </a:solidFill>
          </a:ln>
        </p:spPr>
        <p:txBody>
          <a:bodyPr wrap="square" anchor="ctr">
            <a:spAutoFit/>
          </a:bodyPr>
          <a:lstStyle/>
          <a:p>
            <a:pPr lvl="0" algn="ctr"/>
            <a:r>
              <a:rPr lang="en-US" altLang="zh-CN" sz="1600" dirty="0">
                <a:solidFill>
                  <a:srgbClr val="FFCC66"/>
                </a:solidFill>
                <a:latin typeface="微软雅黑" pitchFamily="34" charset="-122"/>
                <a:ea typeface="微软雅黑" pitchFamily="34" charset="-122"/>
              </a:rPr>
              <a:t>SCL-9</a:t>
            </a:r>
            <a:r>
              <a:rPr lang="zh-CN" altLang="en-US" sz="1600" dirty="0">
                <a:solidFill>
                  <a:srgbClr val="FFCC66"/>
                </a:solidFill>
                <a:latin typeface="微软雅黑" pitchFamily="34" charset="-122"/>
                <a:ea typeface="微软雅黑" pitchFamily="34" charset="-122"/>
              </a:rPr>
              <a:t>多声路超声流量计采用</a:t>
            </a:r>
            <a:endParaRPr lang="en-US" altLang="zh-CN" sz="1600" dirty="0">
              <a:solidFill>
                <a:srgbClr val="FFCC66"/>
              </a:solidFill>
              <a:latin typeface="微软雅黑" pitchFamily="34" charset="-122"/>
              <a:ea typeface="微软雅黑" pitchFamily="34" charset="-122"/>
            </a:endParaRPr>
          </a:p>
          <a:p>
            <a:pPr lvl="0" algn="ctr"/>
            <a:r>
              <a:rPr lang="en-US" altLang="zh-CN" sz="1600" dirty="0">
                <a:solidFill>
                  <a:srgbClr val="FFCC66"/>
                </a:solidFill>
                <a:latin typeface="微软雅黑" pitchFamily="34" charset="-122"/>
                <a:ea typeface="微软雅黑" pitchFamily="34" charset="-122"/>
              </a:rPr>
              <a:t>《</a:t>
            </a:r>
            <a:r>
              <a:rPr lang="zh-CN" altLang="en-US" sz="1600" dirty="0">
                <a:solidFill>
                  <a:srgbClr val="FFCC66"/>
                </a:solidFill>
                <a:latin typeface="微软雅黑" pitchFamily="34" charset="-122"/>
                <a:ea typeface="微软雅黑" pitchFamily="34" charset="-122"/>
              </a:rPr>
              <a:t>国际电工委员会</a:t>
            </a:r>
            <a:r>
              <a:rPr lang="en-US" altLang="zh-CN" sz="1600" dirty="0">
                <a:solidFill>
                  <a:srgbClr val="FFCC66"/>
                </a:solidFill>
                <a:latin typeface="微软雅黑" pitchFamily="34" charset="-122"/>
                <a:ea typeface="微软雅黑" pitchFamily="34" charset="-122"/>
              </a:rPr>
              <a:t>IEC6041</a:t>
            </a:r>
            <a:r>
              <a:rPr lang="zh-CN" altLang="en-US" sz="1600" dirty="0">
                <a:solidFill>
                  <a:srgbClr val="FFCC66"/>
                </a:solidFill>
                <a:latin typeface="微软雅黑" pitchFamily="34" charset="-122"/>
                <a:ea typeface="微软雅黑" pitchFamily="34" charset="-122"/>
              </a:rPr>
              <a:t>规程</a:t>
            </a:r>
            <a:r>
              <a:rPr lang="en-US" altLang="zh-CN" sz="1600" dirty="0">
                <a:solidFill>
                  <a:srgbClr val="FFCC66"/>
                </a:solidFill>
                <a:latin typeface="微软雅黑" pitchFamily="34" charset="-122"/>
                <a:ea typeface="微软雅黑" pitchFamily="34" charset="-122"/>
              </a:rPr>
              <a:t>》</a:t>
            </a:r>
          </a:p>
          <a:p>
            <a:pPr lvl="0" algn="ctr"/>
            <a:r>
              <a:rPr lang="zh-CN" altLang="en-US" sz="1600" dirty="0">
                <a:solidFill>
                  <a:srgbClr val="FFCC66"/>
                </a:solidFill>
                <a:latin typeface="微软雅黑" pitchFamily="34" charset="-122"/>
                <a:ea typeface="微软雅黑" pitchFamily="34" charset="-122"/>
              </a:rPr>
              <a:t>测量口径：</a:t>
            </a:r>
            <a:r>
              <a:rPr lang="en-US" altLang="zh-CN" sz="1600" dirty="0">
                <a:solidFill>
                  <a:srgbClr val="FFCC66"/>
                </a:solidFill>
                <a:latin typeface="微软雅黑" pitchFamily="34" charset="-122"/>
                <a:ea typeface="微软雅黑" pitchFamily="34" charset="-122"/>
              </a:rPr>
              <a:t>DN300-DN15000</a:t>
            </a:r>
          </a:p>
          <a:p>
            <a:pPr lvl="0" algn="ctr"/>
            <a:r>
              <a:rPr lang="en-US" altLang="zh-CN" sz="1600" dirty="0">
                <a:solidFill>
                  <a:srgbClr val="FFCC66"/>
                </a:solidFill>
                <a:latin typeface="微软雅黑" pitchFamily="34" charset="-122"/>
                <a:ea typeface="微软雅黑" pitchFamily="34" charset="-122"/>
              </a:rPr>
              <a:t>4/8/18</a:t>
            </a:r>
            <a:r>
              <a:rPr lang="zh-CN" altLang="en-US" sz="1600" dirty="0">
                <a:solidFill>
                  <a:srgbClr val="FFCC66"/>
                </a:solidFill>
                <a:latin typeface="微软雅黑" pitchFamily="34" charset="-122"/>
                <a:ea typeface="微软雅黑" pitchFamily="34" charset="-122"/>
              </a:rPr>
              <a:t>声路插入式传感器</a:t>
            </a:r>
            <a:endParaRPr lang="en-US" altLang="zh-CN" sz="1600" dirty="0">
              <a:solidFill>
                <a:srgbClr val="FFCC66"/>
              </a:solidFill>
              <a:latin typeface="微软雅黑" pitchFamily="34" charset="-122"/>
              <a:ea typeface="微软雅黑" pitchFamily="34" charset="-122"/>
            </a:endParaRPr>
          </a:p>
          <a:p>
            <a:pPr algn="ctr"/>
            <a:r>
              <a:rPr lang="zh-CN" altLang="en-US" sz="1600" dirty="0">
                <a:solidFill>
                  <a:srgbClr val="FFCC66"/>
                </a:solidFill>
                <a:latin typeface="微软雅黑" pitchFamily="34" charset="-122"/>
                <a:ea typeface="微软雅黑" pitchFamily="34" charset="-122"/>
              </a:rPr>
              <a:t>准确度：</a:t>
            </a:r>
            <a:r>
              <a:rPr lang="en-US" altLang="zh-CN" sz="1600" dirty="0">
                <a:solidFill>
                  <a:srgbClr val="FFCC66"/>
                </a:solidFill>
                <a:latin typeface="微软雅黑" pitchFamily="34" charset="-122"/>
                <a:ea typeface="微软雅黑" pitchFamily="34" charset="-122"/>
              </a:rPr>
              <a:t>0.5</a:t>
            </a:r>
            <a:r>
              <a:rPr lang="zh-CN" altLang="en-US" sz="1600" dirty="0">
                <a:solidFill>
                  <a:srgbClr val="FFCC66"/>
                </a:solidFill>
                <a:latin typeface="微软雅黑" pitchFamily="34" charset="-122"/>
                <a:ea typeface="微软雅黑" pitchFamily="34" charset="-122"/>
              </a:rPr>
              <a:t>级</a:t>
            </a:r>
          </a:p>
        </p:txBody>
      </p:sp>
      <p:sp>
        <p:nvSpPr>
          <p:cNvPr id="30" name="TextBox 26"/>
          <p:cNvSpPr txBox="1"/>
          <p:nvPr/>
        </p:nvSpPr>
        <p:spPr>
          <a:xfrm>
            <a:off x="751245" y="483518"/>
            <a:ext cx="4074879"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原水及出厂水计量优势</a:t>
            </a:r>
          </a:p>
        </p:txBody>
      </p:sp>
      <p:grpSp>
        <p:nvGrpSpPr>
          <p:cNvPr id="13" name="组合 12"/>
          <p:cNvGrpSpPr/>
          <p:nvPr/>
        </p:nvGrpSpPr>
        <p:grpSpPr>
          <a:xfrm>
            <a:off x="5100895" y="1085196"/>
            <a:ext cx="3168352" cy="1494887"/>
            <a:chOff x="711233" y="1307776"/>
            <a:chExt cx="3743594" cy="2483270"/>
          </a:xfrm>
        </p:grpSpPr>
        <p:sp>
          <p:nvSpPr>
            <p:cNvPr id="14" name="TextBox 7"/>
            <p:cNvSpPr txBox="1"/>
            <p:nvPr/>
          </p:nvSpPr>
          <p:spPr>
            <a:xfrm>
              <a:off x="711233" y="3483269"/>
              <a:ext cx="3743594" cy="307777"/>
            </a:xfrm>
            <a:prstGeom prst="rect">
              <a:avLst/>
            </a:prstGeom>
            <a:noFill/>
            <a:ln w="9525">
              <a:noFill/>
            </a:ln>
          </p:spPr>
          <p:txBody>
            <a:bodyPr wrap="square">
              <a:spAutoFit/>
            </a:bodyPr>
            <a:lstStyle/>
            <a:p>
              <a:pPr lvl="0" algn="ctr" eaLnBrk="1" hangingPunct="1"/>
              <a:r>
                <a:rPr lang="zh-CN" altLang="en-US" sz="1400" dirty="0">
                  <a:solidFill>
                    <a:srgbClr val="FFCC66"/>
                  </a:solidFill>
                  <a:latin typeface="微软雅黑" pitchFamily="34" charset="-122"/>
                  <a:ea typeface="微软雅黑" pitchFamily="34" charset="-122"/>
                </a:rPr>
                <a:t>三峡水轮机组泵效率实验（</a:t>
              </a:r>
              <a:r>
                <a:rPr lang="en-US" altLang="zh-CN" sz="1400" dirty="0">
                  <a:solidFill>
                    <a:srgbClr val="FFCC66"/>
                  </a:solidFill>
                  <a:latin typeface="微软雅黑" pitchFamily="34" charset="-122"/>
                  <a:ea typeface="微软雅黑" pitchFamily="34" charset="-122"/>
                </a:rPr>
                <a:t>18</a:t>
              </a:r>
              <a:r>
                <a:rPr lang="zh-CN" altLang="en-US" sz="1400" dirty="0">
                  <a:solidFill>
                    <a:srgbClr val="FFCC66"/>
                  </a:solidFill>
                  <a:latin typeface="微软雅黑" pitchFamily="34" charset="-122"/>
                  <a:ea typeface="微软雅黑" pitchFamily="34" charset="-122"/>
                </a:rPr>
                <a:t>声路）</a:t>
              </a:r>
              <a:endParaRPr lang="zh-CN" altLang="en-US" sz="1400" b="0" dirty="0">
                <a:solidFill>
                  <a:srgbClr val="FFCC66"/>
                </a:solidFill>
                <a:latin typeface="微软雅黑" pitchFamily="34" charset="-122"/>
                <a:ea typeface="微软雅黑" pitchFamily="34" charset="-122"/>
              </a:endParaRPr>
            </a:p>
          </p:txBody>
        </p:sp>
        <p:pic>
          <p:nvPicPr>
            <p:cNvPr id="15" name="Picture 2" descr="C:\Users\Administrator\Desktop\董总广州会议20170612\zhaopian\三峡泵效率实验.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1233" y="1307776"/>
              <a:ext cx="3743594" cy="210348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组合 15"/>
          <p:cNvGrpSpPr/>
          <p:nvPr/>
        </p:nvGrpSpPr>
        <p:grpSpPr>
          <a:xfrm>
            <a:off x="5098645" y="2763005"/>
            <a:ext cx="3170602" cy="1563225"/>
            <a:chOff x="4716838" y="1307775"/>
            <a:chExt cx="3743594" cy="2488111"/>
          </a:xfrm>
        </p:grpSpPr>
        <p:sp>
          <p:nvSpPr>
            <p:cNvPr id="17" name="矩形 20"/>
            <p:cNvSpPr/>
            <p:nvPr/>
          </p:nvSpPr>
          <p:spPr>
            <a:xfrm>
              <a:off x="4716838" y="3488109"/>
              <a:ext cx="3743594" cy="307777"/>
            </a:xfrm>
            <a:prstGeom prst="rect">
              <a:avLst/>
            </a:prstGeom>
            <a:noFill/>
            <a:ln w="9525">
              <a:noFill/>
            </a:ln>
          </p:spPr>
          <p:txBody>
            <a:bodyPr wrap="square">
              <a:spAutoFit/>
            </a:bodyPr>
            <a:lstStyle/>
            <a:p>
              <a:pPr lvl="0" algn="ctr" eaLnBrk="1" hangingPunct="1"/>
              <a:r>
                <a:rPr lang="zh-CN" altLang="en-US" sz="1400" dirty="0">
                  <a:solidFill>
                    <a:srgbClr val="FFCC66"/>
                  </a:solidFill>
                  <a:latin typeface="微软雅黑" pitchFamily="34" charset="-122"/>
                  <a:ea typeface="微软雅黑" pitchFamily="34" charset="-122"/>
                </a:rPr>
                <a:t>海口水务集团应用现场（</a:t>
              </a:r>
              <a:r>
                <a:rPr lang="en-US" altLang="zh-CN" sz="1400" dirty="0">
                  <a:solidFill>
                    <a:srgbClr val="FFCC66"/>
                  </a:solidFill>
                  <a:latin typeface="微软雅黑" pitchFamily="34" charset="-122"/>
                  <a:ea typeface="微软雅黑" pitchFamily="34" charset="-122"/>
                </a:rPr>
                <a:t>4</a:t>
              </a:r>
              <a:r>
                <a:rPr lang="zh-CN" altLang="en-US" sz="1400" dirty="0">
                  <a:solidFill>
                    <a:srgbClr val="FFCC66"/>
                  </a:solidFill>
                  <a:latin typeface="微软雅黑" pitchFamily="34" charset="-122"/>
                  <a:ea typeface="微软雅黑" pitchFamily="34" charset="-122"/>
                </a:rPr>
                <a:t>声路）</a:t>
              </a:r>
            </a:p>
          </p:txBody>
        </p:sp>
        <p:pic>
          <p:nvPicPr>
            <p:cNvPr id="18" name="Picture 2" descr="C:\Users\Administrator\Desktop\董总广州会议20170612\zhaopian\分享给你的图片\mmexport149775150910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16838" y="1307775"/>
              <a:ext cx="3743594" cy="210348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56266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5"/>
          <p:cNvSpPr/>
          <p:nvPr/>
        </p:nvSpPr>
        <p:spPr>
          <a:xfrm>
            <a:off x="2667050" y="2878244"/>
            <a:ext cx="3897877" cy="584775"/>
          </a:xfrm>
          <a:prstGeom prst="rect">
            <a:avLst/>
          </a:prstGeom>
          <a:noFill/>
          <a:ln w="9525">
            <a:noFill/>
          </a:ln>
        </p:spPr>
        <p:txBody>
          <a:bodyPr wrap="square">
            <a:spAutoFit/>
          </a:bodyPr>
          <a:lstStyle/>
          <a:p>
            <a:pPr lvl="0" algn="ctr" eaLnBrk="1" hangingPunct="1"/>
            <a:r>
              <a:rPr lang="en-US" altLang="zh-CN" sz="1600" dirty="0">
                <a:solidFill>
                  <a:srgbClr val="FFCC66"/>
                </a:solidFill>
                <a:latin typeface="微软雅黑" pitchFamily="34" charset="-122"/>
                <a:ea typeface="微软雅黑" pitchFamily="34" charset="-122"/>
              </a:rPr>
              <a:t>《</a:t>
            </a:r>
            <a:r>
              <a:rPr lang="zh-CN" altLang="en-US" sz="1600" dirty="0">
                <a:solidFill>
                  <a:srgbClr val="FFCC66"/>
                </a:solidFill>
                <a:latin typeface="微软雅黑" pitchFamily="34" charset="-122"/>
                <a:ea typeface="微软雅黑" pitchFamily="34" charset="-122"/>
              </a:rPr>
              <a:t>非实流法校准</a:t>
            </a:r>
            <a:r>
              <a:rPr lang="en-US" altLang="zh-CN" sz="1600" dirty="0">
                <a:solidFill>
                  <a:srgbClr val="FFCC66"/>
                </a:solidFill>
                <a:latin typeface="微软雅黑" pitchFamily="34" charset="-122"/>
                <a:ea typeface="微软雅黑" pitchFamily="34" charset="-122"/>
              </a:rPr>
              <a:t>DN100-DN15000</a:t>
            </a:r>
          </a:p>
          <a:p>
            <a:pPr lvl="0" algn="ctr"/>
            <a:r>
              <a:rPr lang="zh-CN" altLang="en-US" sz="1600" dirty="0">
                <a:solidFill>
                  <a:srgbClr val="FFCC66"/>
                </a:solidFill>
                <a:latin typeface="微软雅黑" pitchFamily="34" charset="-122"/>
                <a:ea typeface="微软雅黑" pitchFamily="34" charset="-122"/>
              </a:rPr>
              <a:t>液体超声流量计校准规范</a:t>
            </a:r>
            <a:r>
              <a:rPr lang="en-US" altLang="zh-CN" sz="1600" dirty="0">
                <a:solidFill>
                  <a:srgbClr val="FFCC66"/>
                </a:solidFill>
                <a:latin typeface="微软雅黑" pitchFamily="34" charset="-122"/>
                <a:ea typeface="微软雅黑" pitchFamily="34" charset="-122"/>
              </a:rPr>
              <a:t>》</a:t>
            </a:r>
          </a:p>
        </p:txBody>
      </p:sp>
      <p:pic>
        <p:nvPicPr>
          <p:cNvPr id="20"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15"/>
          <p:cNvSpPr/>
          <p:nvPr/>
        </p:nvSpPr>
        <p:spPr>
          <a:xfrm>
            <a:off x="709463" y="2878244"/>
            <a:ext cx="2295820" cy="584775"/>
          </a:xfrm>
          <a:prstGeom prst="rect">
            <a:avLst/>
          </a:prstGeom>
          <a:noFill/>
          <a:ln w="9525">
            <a:noFill/>
          </a:ln>
        </p:spPr>
        <p:txBody>
          <a:bodyPr wrap="none">
            <a:spAutoFit/>
          </a:bodyPr>
          <a:lstStyle/>
          <a:p>
            <a:pPr lvl="0" algn="ctr"/>
            <a:r>
              <a:rPr lang="zh-CN" altLang="en-US" sz="1600" dirty="0">
                <a:solidFill>
                  <a:srgbClr val="FFCC66"/>
                </a:solidFill>
                <a:latin typeface="微软雅黑" pitchFamily="34" charset="-122"/>
                <a:ea typeface="微软雅黑" pitchFamily="34" charset="-122"/>
              </a:rPr>
              <a:t>实流检定中心</a:t>
            </a:r>
            <a:endParaRPr lang="en-US" altLang="zh-CN" sz="1600" dirty="0">
              <a:solidFill>
                <a:srgbClr val="FFCC66"/>
              </a:solidFill>
              <a:latin typeface="微软雅黑" pitchFamily="34" charset="-122"/>
              <a:ea typeface="微软雅黑" pitchFamily="34" charset="-122"/>
            </a:endParaRPr>
          </a:p>
          <a:p>
            <a:pPr lvl="0" algn="ctr"/>
            <a:r>
              <a:rPr lang="zh-CN" altLang="en-US" sz="1600" dirty="0">
                <a:solidFill>
                  <a:srgbClr val="FFCC66"/>
                </a:solidFill>
                <a:latin typeface="微软雅黑" pitchFamily="34" charset="-122"/>
                <a:ea typeface="微软雅黑" pitchFamily="34" charset="-122"/>
              </a:rPr>
              <a:t>（</a:t>
            </a:r>
            <a:r>
              <a:rPr lang="en-US" altLang="zh-CN" sz="1600" dirty="0">
                <a:solidFill>
                  <a:srgbClr val="FFCC66"/>
                </a:solidFill>
                <a:latin typeface="微软雅黑" pitchFamily="34" charset="-122"/>
                <a:ea typeface="微软雅黑" pitchFamily="34" charset="-122"/>
              </a:rPr>
              <a:t> 15mm-2000mm </a:t>
            </a:r>
            <a:r>
              <a:rPr lang="zh-CN" altLang="en-US" sz="1600" dirty="0">
                <a:solidFill>
                  <a:srgbClr val="FFCC66"/>
                </a:solidFill>
                <a:latin typeface="微软雅黑" pitchFamily="34" charset="-122"/>
                <a:ea typeface="微软雅黑" pitchFamily="34" charset="-122"/>
              </a:rPr>
              <a:t>）</a:t>
            </a:r>
          </a:p>
        </p:txBody>
      </p:sp>
      <p:pic>
        <p:nvPicPr>
          <p:cNvPr id="21" name="Picture 2" descr="C:\Users\Administrator\Desktop\6.非实流法校准DN1000-DN15000液体超声流量计校准规范JJF1358-2012起草单位0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23272" y="1203598"/>
            <a:ext cx="1052899" cy="15119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各部门\信息中心\天大合作\QQ截图2016042217482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560" y="1203598"/>
            <a:ext cx="2389081" cy="1584176"/>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30"/>
          <p:cNvSpPr txBox="1"/>
          <p:nvPr/>
        </p:nvSpPr>
        <p:spPr>
          <a:xfrm>
            <a:off x="467544" y="3592056"/>
            <a:ext cx="7775852" cy="707886"/>
          </a:xfrm>
          <a:prstGeom prst="rect">
            <a:avLst/>
          </a:prstGeom>
          <a:noFill/>
        </p:spPr>
        <p:txBody>
          <a:bodyPr wrap="square" rtlCol="0" anchor="ctr" anchorCtr="0">
            <a:spAutoFit/>
          </a:bodyPr>
          <a:lstStyle/>
          <a:p>
            <a:pPr>
              <a:lnSpc>
                <a:spcPts val="2400"/>
              </a:lnSpc>
            </a:pPr>
            <a:r>
              <a:rPr lang="zh-CN" altLang="en-US" sz="2000" dirty="0">
                <a:solidFill>
                  <a:srgbClr val="FFCC66"/>
                </a:solidFill>
                <a:latin typeface="微软雅黑" pitchFamily="34" charset="-122"/>
                <a:ea typeface="微软雅黑" pitchFamily="34" charset="-122"/>
                <a:cs typeface="Arial" charset="0"/>
              </a:rPr>
              <a:t>△ </a:t>
            </a:r>
            <a:r>
              <a:rPr lang="zh-CN" altLang="en-US" sz="2000" b="1" dirty="0">
                <a:solidFill>
                  <a:srgbClr val="FFCC66"/>
                </a:solidFill>
                <a:latin typeface="微软雅黑" pitchFamily="34" charset="-122"/>
                <a:ea typeface="微软雅黑" pitchFamily="34" charset="-122"/>
              </a:rPr>
              <a:t>传输方式：有线、无线（</a:t>
            </a:r>
            <a:r>
              <a:rPr lang="en-US" altLang="zh-CN" sz="2000" b="1" dirty="0">
                <a:solidFill>
                  <a:srgbClr val="FFCC66"/>
                </a:solidFill>
                <a:latin typeface="微软雅黑" pitchFamily="34" charset="-122"/>
                <a:ea typeface="微软雅黑" pitchFamily="34" charset="-122"/>
              </a:rPr>
              <a:t>GPRS</a:t>
            </a:r>
            <a:r>
              <a:rPr lang="zh-CN" altLang="en-US" sz="2000" b="1" dirty="0">
                <a:solidFill>
                  <a:srgbClr val="FFCC66"/>
                </a:solidFill>
                <a:latin typeface="微软雅黑" pitchFamily="34" charset="-122"/>
                <a:ea typeface="微软雅黑" pitchFamily="34" charset="-122"/>
              </a:rPr>
              <a:t>、</a:t>
            </a:r>
            <a:r>
              <a:rPr lang="en-US" altLang="zh-CN" sz="2000" b="1" dirty="0">
                <a:solidFill>
                  <a:srgbClr val="FFCC66"/>
                </a:solidFill>
                <a:latin typeface="微软雅黑" pitchFamily="34" charset="-122"/>
                <a:ea typeface="微软雅黑" pitchFamily="34" charset="-122"/>
              </a:rPr>
              <a:t>NB-</a:t>
            </a:r>
            <a:r>
              <a:rPr lang="en-US" altLang="zh-CN" sz="2000" b="1" dirty="0" err="1">
                <a:solidFill>
                  <a:srgbClr val="FFCC66"/>
                </a:solidFill>
                <a:latin typeface="微软雅黑" pitchFamily="34" charset="-122"/>
                <a:ea typeface="微软雅黑" pitchFamily="34" charset="-122"/>
              </a:rPr>
              <a:t>IoT</a:t>
            </a:r>
            <a:r>
              <a:rPr lang="zh-CN" altLang="en-US" sz="2000" b="1" dirty="0">
                <a:solidFill>
                  <a:srgbClr val="FFCC66"/>
                </a:solidFill>
                <a:latin typeface="微软雅黑" pitchFamily="34" charset="-122"/>
                <a:ea typeface="微软雅黑" pitchFamily="34" charset="-122"/>
              </a:rPr>
              <a:t>）</a:t>
            </a:r>
            <a:endParaRPr lang="en-US" altLang="zh-CN" sz="2000" b="1" dirty="0">
              <a:solidFill>
                <a:srgbClr val="FFCC66"/>
              </a:solidFill>
              <a:latin typeface="微软雅黑" pitchFamily="34" charset="-122"/>
              <a:ea typeface="微软雅黑" pitchFamily="34" charset="-122"/>
            </a:endParaRPr>
          </a:p>
          <a:p>
            <a:pPr>
              <a:lnSpc>
                <a:spcPts val="2400"/>
              </a:lnSpc>
            </a:pPr>
            <a:r>
              <a:rPr lang="zh-CN" altLang="en-US" sz="2000" dirty="0">
                <a:solidFill>
                  <a:srgbClr val="FFCC66"/>
                </a:solidFill>
                <a:latin typeface="微软雅黑" pitchFamily="34" charset="-122"/>
                <a:ea typeface="微软雅黑" pitchFamily="34" charset="-122"/>
                <a:cs typeface="Arial" charset="0"/>
              </a:rPr>
              <a:t>△</a:t>
            </a:r>
            <a:r>
              <a:rPr lang="zh-CN" altLang="en-US" sz="2000" b="1" dirty="0">
                <a:solidFill>
                  <a:srgbClr val="FFCC66"/>
                </a:solidFill>
                <a:latin typeface="微软雅黑" pitchFamily="34" charset="-122"/>
                <a:ea typeface="微软雅黑" pitchFamily="34" charset="-122"/>
              </a:rPr>
              <a:t>大数据选配，压力、水质等</a:t>
            </a:r>
          </a:p>
        </p:txBody>
      </p:sp>
      <p:sp>
        <p:nvSpPr>
          <p:cNvPr id="11" name="矩形 15"/>
          <p:cNvSpPr/>
          <p:nvPr/>
        </p:nvSpPr>
        <p:spPr>
          <a:xfrm>
            <a:off x="467544" y="555526"/>
            <a:ext cx="4109655" cy="461665"/>
          </a:xfrm>
          <a:prstGeom prst="rect">
            <a:avLst/>
          </a:prstGeom>
          <a:noFill/>
          <a:ln w="9525">
            <a:noFill/>
          </a:ln>
        </p:spPr>
        <p:txBody>
          <a:bodyPr wrap="square">
            <a:spAutoFit/>
          </a:bodyPr>
          <a:lstStyle/>
          <a:p>
            <a:pPr lvl="0"/>
            <a:r>
              <a:rPr lang="zh-CN" altLang="en-US" sz="2400" b="1" dirty="0">
                <a:solidFill>
                  <a:srgbClr val="FFCC66"/>
                </a:solidFill>
                <a:latin typeface="微软雅黑" pitchFamily="34" charset="-122"/>
                <a:ea typeface="微软雅黑" pitchFamily="34" charset="-122"/>
              </a:rPr>
              <a:t>可实现非实流校准</a:t>
            </a:r>
          </a:p>
        </p:txBody>
      </p:sp>
      <p:pic>
        <p:nvPicPr>
          <p:cNvPr id="1026" name="Picture 2" descr="C:\Users\Administrator\Desktop\8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41460" y="1279269"/>
            <a:ext cx="1288825" cy="1436295"/>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5"/>
          <p:cNvSpPr/>
          <p:nvPr/>
        </p:nvSpPr>
        <p:spPr>
          <a:xfrm>
            <a:off x="6219233" y="2878243"/>
            <a:ext cx="2517036" cy="584775"/>
          </a:xfrm>
          <a:prstGeom prst="rect">
            <a:avLst/>
          </a:prstGeom>
          <a:noFill/>
          <a:ln w="9525">
            <a:noFill/>
          </a:ln>
        </p:spPr>
        <p:txBody>
          <a:bodyPr wrap="none">
            <a:spAutoFit/>
          </a:bodyPr>
          <a:lstStyle/>
          <a:p>
            <a:pPr lvl="0" algn="ctr"/>
            <a:r>
              <a:rPr lang="en-US" altLang="zh-CN" sz="1600" dirty="0">
                <a:solidFill>
                  <a:srgbClr val="FFCC66"/>
                </a:solidFill>
                <a:latin typeface="微软雅黑" pitchFamily="34" charset="-122"/>
                <a:ea typeface="微软雅黑" pitchFamily="34" charset="-122"/>
              </a:rPr>
              <a:t>SCL-83</a:t>
            </a:r>
            <a:r>
              <a:rPr lang="zh-CN" altLang="en-US" sz="1600" dirty="0">
                <a:solidFill>
                  <a:srgbClr val="FFCC66"/>
                </a:solidFill>
                <a:latin typeface="微软雅黑" pitchFamily="34" charset="-122"/>
                <a:ea typeface="微软雅黑" pitchFamily="34" charset="-122"/>
              </a:rPr>
              <a:t>便携式超声流量计</a:t>
            </a:r>
            <a:endParaRPr lang="en-US" altLang="zh-CN" sz="1600" dirty="0">
              <a:solidFill>
                <a:srgbClr val="FFCC66"/>
              </a:solidFill>
              <a:latin typeface="微软雅黑" pitchFamily="34" charset="-122"/>
              <a:ea typeface="微软雅黑" pitchFamily="34" charset="-122"/>
            </a:endParaRPr>
          </a:p>
          <a:p>
            <a:pPr lvl="0" algn="ctr"/>
            <a:r>
              <a:rPr lang="zh-CN" altLang="en-US" sz="1600" dirty="0">
                <a:solidFill>
                  <a:srgbClr val="FFCC66"/>
                </a:solidFill>
                <a:latin typeface="微软雅黑" pitchFamily="34" charset="-122"/>
                <a:ea typeface="微软雅黑" pitchFamily="34" charset="-122"/>
              </a:rPr>
              <a:t>（</a:t>
            </a:r>
            <a:r>
              <a:rPr lang="en-US" altLang="zh-CN" sz="1600" dirty="0">
                <a:solidFill>
                  <a:srgbClr val="FFCC66"/>
                </a:solidFill>
                <a:latin typeface="微软雅黑" pitchFamily="34" charset="-122"/>
                <a:ea typeface="微软雅黑" pitchFamily="34" charset="-122"/>
              </a:rPr>
              <a:t> </a:t>
            </a:r>
            <a:r>
              <a:rPr lang="zh-CN" altLang="en-US" sz="1600" dirty="0">
                <a:solidFill>
                  <a:srgbClr val="FFCC66"/>
                </a:solidFill>
                <a:latin typeface="微软雅黑" pitchFamily="34" charset="-122"/>
                <a:ea typeface="微软雅黑" pitchFamily="34" charset="-122"/>
              </a:rPr>
              <a:t>在线校准</a:t>
            </a:r>
            <a:r>
              <a:rPr lang="en-US" altLang="zh-CN" sz="1600" dirty="0">
                <a:solidFill>
                  <a:srgbClr val="FFCC66"/>
                </a:solidFill>
                <a:latin typeface="微软雅黑" pitchFamily="34" charset="-122"/>
                <a:ea typeface="微软雅黑" pitchFamily="34" charset="-122"/>
              </a:rPr>
              <a:t> </a:t>
            </a:r>
            <a:r>
              <a:rPr lang="zh-CN" altLang="en-US" sz="1600" dirty="0">
                <a:solidFill>
                  <a:srgbClr val="FFCC66"/>
                </a:solidFill>
                <a:latin typeface="微软雅黑" pitchFamily="34" charset="-122"/>
                <a:ea typeface="微软雅黑" pitchFamily="34" charset="-122"/>
              </a:rPr>
              <a:t>）</a:t>
            </a:r>
          </a:p>
        </p:txBody>
      </p:sp>
    </p:spTree>
    <p:extLst>
      <p:ext uri="{BB962C8B-B14F-4D97-AF65-F5344CB8AC3E}">
        <p14:creationId xmlns:p14="http://schemas.microsoft.com/office/powerpoint/2010/main" val="27515906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30"/>
          <p:cNvSpPr txBox="1"/>
          <p:nvPr/>
        </p:nvSpPr>
        <p:spPr>
          <a:xfrm>
            <a:off x="817594" y="2106286"/>
            <a:ext cx="2808312" cy="490006"/>
          </a:xfrm>
          <a:prstGeom prst="rect">
            <a:avLst/>
          </a:prstGeom>
          <a:noFill/>
        </p:spPr>
        <p:txBody>
          <a:bodyPr wrap="square" rtlCol="0" anchor="ctr" anchorCtr="0">
            <a:spAutoFit/>
          </a:bodyPr>
          <a:lstStyle/>
          <a:p>
            <a:pPr algn="ctr">
              <a:lnSpc>
                <a:spcPts val="3500"/>
              </a:lnSpc>
            </a:pPr>
            <a:r>
              <a:rPr lang="zh-CN" altLang="en-US" sz="2000" b="1" dirty="0">
                <a:solidFill>
                  <a:srgbClr val="FFCC66"/>
                </a:solidFill>
                <a:latin typeface="微软雅黑" pitchFamily="34" charset="-122"/>
                <a:ea typeface="微软雅黑" pitchFamily="34" charset="-122"/>
              </a:rPr>
              <a:t>不停水安装</a:t>
            </a:r>
            <a:endParaRPr lang="en-US" altLang="zh-CN" sz="2000" b="1" dirty="0">
              <a:solidFill>
                <a:srgbClr val="FFCC66"/>
              </a:solidFill>
              <a:latin typeface="微软雅黑" pitchFamily="34" charset="-122"/>
              <a:ea typeface="微软雅黑" pitchFamily="34" charset="-122"/>
            </a:endParaRPr>
          </a:p>
        </p:txBody>
      </p:sp>
      <p:sp>
        <p:nvSpPr>
          <p:cNvPr id="28" name="TextBox 26"/>
          <p:cNvSpPr txBox="1"/>
          <p:nvPr/>
        </p:nvSpPr>
        <p:spPr>
          <a:xfrm>
            <a:off x="971600" y="1059582"/>
            <a:ext cx="2520280" cy="830680"/>
          </a:xfrm>
          <a:prstGeom prst="rect">
            <a:avLst/>
          </a:prstGeom>
          <a:noFill/>
        </p:spPr>
        <p:txBody>
          <a:bodyPr wrap="square" lIns="91127" tIns="45563" rIns="91127" bIns="45563" rtlCol="0">
            <a:spAutoFit/>
          </a:bodyPr>
          <a:lstStyle/>
          <a:p>
            <a:pPr algn="ctr"/>
            <a:r>
              <a:rPr lang="zh-CN" altLang="en-US" sz="2400" b="1" dirty="0">
                <a:solidFill>
                  <a:srgbClr val="FFCC66"/>
                </a:solidFill>
                <a:latin typeface="微软雅黑" pitchFamily="34" charset="-122"/>
                <a:ea typeface="微软雅黑" pitchFamily="34" charset="-122"/>
                <a:cs typeface="Arial" charset="0"/>
              </a:rPr>
              <a:t>精确的时间测量</a:t>
            </a:r>
            <a:endParaRPr lang="en-US" altLang="zh-CN" sz="2400" b="1" dirty="0">
              <a:solidFill>
                <a:srgbClr val="FFCC66"/>
              </a:solidFill>
              <a:latin typeface="微软雅黑" pitchFamily="34" charset="-122"/>
              <a:ea typeface="微软雅黑" pitchFamily="34" charset="-122"/>
              <a:cs typeface="Arial" charset="0"/>
            </a:endParaRPr>
          </a:p>
          <a:p>
            <a:pPr algn="ctr"/>
            <a:r>
              <a:rPr lang="zh-CN" altLang="en-US" sz="2400" b="1" dirty="0">
                <a:solidFill>
                  <a:srgbClr val="FFCC66"/>
                </a:solidFill>
                <a:latin typeface="微软雅黑" pitchFamily="34" charset="-122"/>
                <a:ea typeface="微软雅黑" pitchFamily="34" charset="-122"/>
                <a:cs typeface="Arial" charset="0"/>
              </a:rPr>
              <a:t>精密地几何尺寸</a:t>
            </a:r>
          </a:p>
        </p:txBody>
      </p:sp>
      <p:pic>
        <p:nvPicPr>
          <p:cNvPr id="13"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6283733" y="2935445"/>
            <a:ext cx="1888667" cy="1732740"/>
            <a:chOff x="3419872" y="1189702"/>
            <a:chExt cx="2448272" cy="2246144"/>
          </a:xfrm>
        </p:grpSpPr>
        <p:sp>
          <p:nvSpPr>
            <p:cNvPr id="26" name="矩形 20"/>
            <p:cNvSpPr/>
            <p:nvPr/>
          </p:nvSpPr>
          <p:spPr>
            <a:xfrm>
              <a:off x="3419872" y="3128069"/>
              <a:ext cx="2448272" cy="307777"/>
            </a:xfrm>
            <a:prstGeom prst="rect">
              <a:avLst/>
            </a:prstGeom>
            <a:noFill/>
            <a:ln w="9525">
              <a:noFill/>
            </a:ln>
          </p:spPr>
          <p:txBody>
            <a:bodyPr wrap="square">
              <a:spAutoFit/>
            </a:bodyPr>
            <a:lstStyle/>
            <a:p>
              <a:pPr lvl="0" algn="ctr" eaLnBrk="1" hangingPunct="1"/>
              <a:r>
                <a:rPr lang="zh-CN" altLang="en-US" sz="1400" dirty="0">
                  <a:solidFill>
                    <a:srgbClr val="FFCC66"/>
                  </a:solidFill>
                  <a:latin typeface="微软雅黑" pitchFamily="34" charset="-122"/>
                  <a:ea typeface="微软雅黑" pitchFamily="34" charset="-122"/>
                </a:rPr>
                <a:t>管道内结垢检测</a:t>
              </a:r>
            </a:p>
          </p:txBody>
        </p:sp>
        <p:sp>
          <p:nvSpPr>
            <p:cNvPr id="2" name="矩形 1"/>
            <p:cNvSpPr/>
            <p:nvPr/>
          </p:nvSpPr>
          <p:spPr>
            <a:xfrm>
              <a:off x="3419872" y="1189702"/>
              <a:ext cx="2448272" cy="1866609"/>
            </a:xfrm>
            <a:prstGeom prst="rect">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8" name="Picture 6" descr="C:\Users\Administrator\Desktop\会议答复170617\观测摄像头.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3176" y="1293895"/>
              <a:ext cx="1401663" cy="16520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4283968" y="2935445"/>
            <a:ext cx="1930217" cy="1732740"/>
            <a:chOff x="711233" y="1189702"/>
            <a:chExt cx="2502133" cy="2246144"/>
          </a:xfrm>
        </p:grpSpPr>
        <p:sp>
          <p:nvSpPr>
            <p:cNvPr id="21" name="TextBox 7"/>
            <p:cNvSpPr txBox="1"/>
            <p:nvPr/>
          </p:nvSpPr>
          <p:spPr>
            <a:xfrm>
              <a:off x="711233" y="3128069"/>
              <a:ext cx="2476099" cy="307777"/>
            </a:xfrm>
            <a:prstGeom prst="rect">
              <a:avLst/>
            </a:prstGeom>
            <a:noFill/>
            <a:ln w="9525">
              <a:noFill/>
            </a:ln>
          </p:spPr>
          <p:txBody>
            <a:bodyPr wrap="square">
              <a:spAutoFit/>
            </a:bodyPr>
            <a:lstStyle/>
            <a:p>
              <a:pPr lvl="0" algn="ctr" eaLnBrk="1" hangingPunct="1"/>
              <a:r>
                <a:rPr lang="zh-CN" altLang="en-US" sz="1400" b="0" dirty="0">
                  <a:solidFill>
                    <a:srgbClr val="FFCC66"/>
                  </a:solidFill>
                  <a:latin typeface="微软雅黑" pitchFamily="34" charset="-122"/>
                  <a:ea typeface="微软雅黑" pitchFamily="34" charset="-122"/>
                </a:rPr>
                <a:t>激光经纬仪精确定位</a:t>
              </a:r>
            </a:p>
          </p:txBody>
        </p:sp>
        <p:pic>
          <p:nvPicPr>
            <p:cNvPr id="3074" name="Picture 2" descr="G:\样本\水利手册相关\案例照片\进口挑选图片\00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1233" y="1189702"/>
              <a:ext cx="2476099" cy="1857074"/>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Administrator\Desktop\timg (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43785" y="1932710"/>
              <a:ext cx="1069581" cy="1069581"/>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文本框 30"/>
          <p:cNvSpPr txBox="1"/>
          <p:nvPr/>
        </p:nvSpPr>
        <p:spPr>
          <a:xfrm>
            <a:off x="817594" y="3402430"/>
            <a:ext cx="2808312" cy="490006"/>
          </a:xfrm>
          <a:prstGeom prst="rect">
            <a:avLst/>
          </a:prstGeom>
          <a:noFill/>
        </p:spPr>
        <p:txBody>
          <a:bodyPr wrap="square" rtlCol="0" anchor="ctr" anchorCtr="0">
            <a:spAutoFit/>
          </a:bodyPr>
          <a:lstStyle/>
          <a:p>
            <a:pPr algn="ctr">
              <a:lnSpc>
                <a:spcPts val="3500"/>
              </a:lnSpc>
            </a:pPr>
            <a:r>
              <a:rPr lang="zh-CN" altLang="en-US" sz="2000" b="1" dirty="0">
                <a:solidFill>
                  <a:srgbClr val="FFCC66"/>
                </a:solidFill>
                <a:latin typeface="微软雅黑" pitchFamily="34" charset="-122"/>
                <a:ea typeface="微软雅黑" pitchFamily="34" charset="-122"/>
              </a:rPr>
              <a:t>降低维护成本</a:t>
            </a:r>
            <a:endParaRPr lang="zh-CN" altLang="zh-CN" sz="2000" b="1" dirty="0">
              <a:solidFill>
                <a:schemeClr val="accent6">
                  <a:lumMod val="75000"/>
                </a:schemeClr>
              </a:solidFill>
              <a:latin typeface="微软雅黑" pitchFamily="34" charset="-122"/>
              <a:ea typeface="微软雅黑" pitchFamily="34" charset="-122"/>
            </a:endParaRPr>
          </a:p>
        </p:txBody>
      </p:sp>
      <p:sp>
        <p:nvSpPr>
          <p:cNvPr id="20" name="文本框 30"/>
          <p:cNvSpPr txBox="1"/>
          <p:nvPr/>
        </p:nvSpPr>
        <p:spPr>
          <a:xfrm>
            <a:off x="817594" y="2538334"/>
            <a:ext cx="2808312" cy="490006"/>
          </a:xfrm>
          <a:prstGeom prst="rect">
            <a:avLst/>
          </a:prstGeom>
          <a:noFill/>
        </p:spPr>
        <p:txBody>
          <a:bodyPr wrap="square" rtlCol="0" anchor="ctr" anchorCtr="0">
            <a:spAutoFit/>
          </a:bodyPr>
          <a:lstStyle/>
          <a:p>
            <a:pPr algn="ctr">
              <a:lnSpc>
                <a:spcPts val="3500"/>
              </a:lnSpc>
            </a:pPr>
            <a:r>
              <a:rPr lang="zh-CN" altLang="en-US" sz="2000" b="1" dirty="0">
                <a:solidFill>
                  <a:srgbClr val="FFCC66"/>
                </a:solidFill>
                <a:latin typeface="微软雅黑" pitchFamily="34" charset="-122"/>
                <a:ea typeface="微软雅黑" pitchFamily="34" charset="-122"/>
              </a:rPr>
              <a:t>不停水检修</a:t>
            </a:r>
            <a:endParaRPr lang="en-US" altLang="zh-CN" sz="2000" b="1" dirty="0">
              <a:solidFill>
                <a:srgbClr val="FFCC66"/>
              </a:solidFill>
              <a:latin typeface="微软雅黑" pitchFamily="34" charset="-122"/>
              <a:ea typeface="微软雅黑" pitchFamily="34" charset="-122"/>
            </a:endParaRPr>
          </a:p>
        </p:txBody>
      </p:sp>
      <p:sp>
        <p:nvSpPr>
          <p:cNvPr id="22" name="文本框 30"/>
          <p:cNvSpPr txBox="1"/>
          <p:nvPr/>
        </p:nvSpPr>
        <p:spPr>
          <a:xfrm>
            <a:off x="817594" y="2970382"/>
            <a:ext cx="2808312" cy="490006"/>
          </a:xfrm>
          <a:prstGeom prst="rect">
            <a:avLst/>
          </a:prstGeom>
          <a:noFill/>
        </p:spPr>
        <p:txBody>
          <a:bodyPr wrap="square" rtlCol="0" anchor="ctr" anchorCtr="0">
            <a:spAutoFit/>
          </a:bodyPr>
          <a:lstStyle/>
          <a:p>
            <a:pPr algn="ctr">
              <a:lnSpc>
                <a:spcPts val="3500"/>
              </a:lnSpc>
            </a:pPr>
            <a:r>
              <a:rPr lang="zh-CN" altLang="en-US" sz="2000" b="1" dirty="0">
                <a:solidFill>
                  <a:srgbClr val="FFCC66"/>
                </a:solidFill>
                <a:latin typeface="微软雅黑" pitchFamily="34" charset="-122"/>
                <a:ea typeface="微软雅黑" pitchFamily="34" charset="-122"/>
              </a:rPr>
              <a:t>降低安装成本</a:t>
            </a:r>
            <a:endParaRPr lang="en-US" altLang="zh-CN" sz="2000" b="1" dirty="0">
              <a:solidFill>
                <a:srgbClr val="FFCC66"/>
              </a:solidFill>
              <a:latin typeface="微软雅黑" pitchFamily="34" charset="-122"/>
              <a:ea typeface="微软雅黑" pitchFamily="34" charset="-122"/>
            </a:endParaRPr>
          </a:p>
        </p:txBody>
      </p:sp>
      <p:grpSp>
        <p:nvGrpSpPr>
          <p:cNvPr id="8" name="组合 7"/>
          <p:cNvGrpSpPr/>
          <p:nvPr/>
        </p:nvGrpSpPr>
        <p:grpSpPr>
          <a:xfrm>
            <a:off x="4283968" y="1179949"/>
            <a:ext cx="3888432" cy="1696974"/>
            <a:chOff x="4283968" y="1179949"/>
            <a:chExt cx="3888432" cy="1696974"/>
          </a:xfrm>
        </p:grpSpPr>
        <p:sp>
          <p:nvSpPr>
            <p:cNvPr id="24" name="矩形 20"/>
            <p:cNvSpPr/>
            <p:nvPr/>
          </p:nvSpPr>
          <p:spPr>
            <a:xfrm>
              <a:off x="5283851" y="2639495"/>
              <a:ext cx="1888668" cy="237428"/>
            </a:xfrm>
            <a:prstGeom prst="rect">
              <a:avLst/>
            </a:prstGeom>
            <a:noFill/>
            <a:ln w="9525">
              <a:noFill/>
            </a:ln>
          </p:spPr>
          <p:txBody>
            <a:bodyPr wrap="square">
              <a:spAutoFit/>
            </a:bodyPr>
            <a:lstStyle/>
            <a:p>
              <a:pPr lvl="0" algn="ctr"/>
              <a:r>
                <a:rPr lang="zh-CN" altLang="en-US" sz="1400" dirty="0">
                  <a:solidFill>
                    <a:srgbClr val="FFCC66"/>
                  </a:solidFill>
                  <a:latin typeface="微软雅黑" pitchFamily="34" charset="-122"/>
                  <a:ea typeface="微软雅黑" pitchFamily="34" charset="-122"/>
                </a:rPr>
                <a:t>管道结垢计算机仿真</a:t>
              </a:r>
            </a:p>
          </p:txBody>
        </p:sp>
        <p:grpSp>
          <p:nvGrpSpPr>
            <p:cNvPr id="7" name="组合 6"/>
            <p:cNvGrpSpPr/>
            <p:nvPr/>
          </p:nvGrpSpPr>
          <p:grpSpPr>
            <a:xfrm>
              <a:off x="4283968" y="1179949"/>
              <a:ext cx="3888432" cy="1439956"/>
              <a:chOff x="4283968" y="1179949"/>
              <a:chExt cx="3212820" cy="1439956"/>
            </a:xfrm>
          </p:grpSpPr>
          <p:pic>
            <p:nvPicPr>
              <p:cNvPr id="25" name="图片 24" descr="C:\Users\Administrator\Desktop\P70613-132151.jpg"/>
              <p:cNvPicPr/>
              <p:nvPr/>
            </p:nvPicPr>
            <p:blipFill rotWithShape="1">
              <a:blip r:embed="rId8" cstate="print">
                <a:extLst>
                  <a:ext uri="{28A0092B-C50C-407E-A947-70E740481C1C}">
                    <a14:useLocalDpi xmlns:a14="http://schemas.microsoft.com/office/drawing/2010/main" val="0"/>
                  </a:ext>
                </a:extLst>
              </a:blip>
              <a:srcRect/>
              <a:stretch/>
            </p:blipFill>
            <p:spPr bwMode="auto">
              <a:xfrm>
                <a:off x="4283968" y="1179950"/>
                <a:ext cx="1440160" cy="1439955"/>
              </a:xfrm>
              <a:prstGeom prst="rect">
                <a:avLst/>
              </a:prstGeom>
              <a:noFill/>
              <a:ln>
                <a:noFill/>
              </a:ln>
              <a:extLst>
                <a:ext uri="{53640926-AAD7-44D8-BBD7-CCE9431645EC}">
                  <a14:shadowObscured xmlns:a14="http://schemas.microsoft.com/office/drawing/2010/main"/>
                </a:ext>
              </a:extLst>
            </p:spPr>
          </p:pic>
          <p:pic>
            <p:nvPicPr>
              <p:cNvPr id="29" name="图片 28" descr="C:\Users\Administrator\Desktop\80-600-1.PN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24127" y="1179949"/>
                <a:ext cx="1772661" cy="1439955"/>
              </a:xfrm>
              <a:prstGeom prst="rect">
                <a:avLst/>
              </a:prstGeom>
              <a:noFill/>
              <a:ln>
                <a:noFill/>
              </a:ln>
            </p:spPr>
          </p:pic>
        </p:grpSp>
        <p:sp>
          <p:nvSpPr>
            <p:cNvPr id="23" name="矩形 22"/>
            <p:cNvSpPr/>
            <p:nvPr/>
          </p:nvSpPr>
          <p:spPr>
            <a:xfrm>
              <a:off x="4283968" y="1179950"/>
              <a:ext cx="3888432" cy="1439955"/>
            </a:xfrm>
            <a:prstGeom prst="rect">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311215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500"/>
                            </p:stCondLst>
                            <p:childTnLst>
                              <p:par>
                                <p:cTn id="17" presetID="22" presetClass="entr" presetSubtype="8" fill="hold" grpId="0" nodeType="afterEffect">
                                  <p:stCondLst>
                                    <p:cond delay="100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5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9" grpId="0"/>
      <p:bldP spid="20"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6"/>
          <p:cNvSpPr txBox="1"/>
          <p:nvPr/>
        </p:nvSpPr>
        <p:spPr>
          <a:xfrm>
            <a:off x="971538" y="1131590"/>
            <a:ext cx="3138775"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用于分区计量的优势</a:t>
            </a:r>
          </a:p>
        </p:txBody>
      </p:sp>
      <p:sp>
        <p:nvSpPr>
          <p:cNvPr id="27" name="文本框 30"/>
          <p:cNvSpPr txBox="1"/>
          <p:nvPr/>
        </p:nvSpPr>
        <p:spPr>
          <a:xfrm>
            <a:off x="1003361" y="1779662"/>
            <a:ext cx="3075128" cy="477054"/>
          </a:xfrm>
          <a:prstGeom prst="rect">
            <a:avLst/>
          </a:prstGeom>
          <a:noFill/>
        </p:spPr>
        <p:txBody>
          <a:bodyPr wrap="square" rtlCol="0">
            <a:spAutoFit/>
          </a:bodyPr>
          <a:lstStyle/>
          <a:p>
            <a:pPr algn="ctr">
              <a:lnSpc>
                <a:spcPts val="3000"/>
              </a:lnSpc>
            </a:pPr>
            <a:r>
              <a:rPr lang="zh-CN" altLang="en-US" sz="2000" b="1" dirty="0">
                <a:solidFill>
                  <a:srgbClr val="FFCC66"/>
                </a:solidFill>
                <a:latin typeface="微软雅黑" pitchFamily="34" charset="-122"/>
                <a:ea typeface="微软雅黑" pitchFamily="34" charset="-122"/>
              </a:rPr>
              <a:t>电池供电</a:t>
            </a:r>
            <a:r>
              <a:rPr lang="en-US" altLang="zh-CN" sz="2000" b="1" dirty="0">
                <a:solidFill>
                  <a:srgbClr val="FFCC66"/>
                </a:solidFill>
                <a:latin typeface="微软雅黑" pitchFamily="34" charset="-122"/>
                <a:ea typeface="微软雅黑" pitchFamily="34" charset="-122"/>
              </a:rPr>
              <a:t>10</a:t>
            </a:r>
            <a:r>
              <a:rPr lang="zh-CN" altLang="en-US" sz="2000" b="1" dirty="0">
                <a:solidFill>
                  <a:srgbClr val="FFCC66"/>
                </a:solidFill>
                <a:latin typeface="微软雅黑" pitchFamily="34" charset="-122"/>
                <a:ea typeface="微软雅黑" pitchFamily="34" charset="-122"/>
              </a:rPr>
              <a:t>年</a:t>
            </a:r>
            <a:endParaRPr lang="en-US" altLang="zh-CN" sz="2000" b="1" dirty="0">
              <a:solidFill>
                <a:srgbClr val="FFCC66"/>
              </a:solidFill>
              <a:latin typeface="微软雅黑" pitchFamily="34" charset="-122"/>
              <a:ea typeface="微软雅黑" pitchFamily="34" charset="-122"/>
            </a:endParaRPr>
          </a:p>
        </p:txBody>
      </p:sp>
      <p:grpSp>
        <p:nvGrpSpPr>
          <p:cNvPr id="2" name="组合 1"/>
          <p:cNvGrpSpPr/>
          <p:nvPr/>
        </p:nvGrpSpPr>
        <p:grpSpPr>
          <a:xfrm>
            <a:off x="4716016" y="1203599"/>
            <a:ext cx="1836204" cy="1641781"/>
            <a:chOff x="1623151" y="1286847"/>
            <a:chExt cx="1836204" cy="1641781"/>
          </a:xfrm>
        </p:grpSpPr>
        <p:sp>
          <p:nvSpPr>
            <p:cNvPr id="21" name="TextBox 7"/>
            <p:cNvSpPr txBox="1"/>
            <p:nvPr/>
          </p:nvSpPr>
          <p:spPr>
            <a:xfrm>
              <a:off x="1623151" y="2620851"/>
              <a:ext cx="1836204" cy="307777"/>
            </a:xfrm>
            <a:prstGeom prst="rect">
              <a:avLst/>
            </a:prstGeom>
            <a:noFill/>
            <a:ln w="9525">
              <a:noFill/>
            </a:ln>
          </p:spPr>
          <p:txBody>
            <a:bodyPr wrap="square">
              <a:spAutoFit/>
            </a:bodyPr>
            <a:lstStyle/>
            <a:p>
              <a:pPr lvl="0" algn="ctr" eaLnBrk="1" hangingPunct="1"/>
              <a:r>
                <a:rPr lang="zh-CN" altLang="en-US" sz="1400" dirty="0">
                  <a:solidFill>
                    <a:srgbClr val="FFCC66"/>
                  </a:solidFill>
                  <a:latin typeface="微软雅黑" pitchFamily="34" charset="-122"/>
                  <a:ea typeface="微软雅黑" pitchFamily="34" charset="-122"/>
                </a:rPr>
                <a:t>广州分区计量项目</a:t>
              </a:r>
              <a:endParaRPr lang="zh-CN" altLang="en-US" sz="1400" b="0" dirty="0">
                <a:solidFill>
                  <a:srgbClr val="FFCC66"/>
                </a:solidFill>
                <a:latin typeface="微软雅黑" pitchFamily="34" charset="-122"/>
                <a:ea typeface="微软雅黑" pitchFamily="34" charset="-122"/>
              </a:endParaRPr>
            </a:p>
          </p:txBody>
        </p:sp>
        <p:pic>
          <p:nvPicPr>
            <p:cNvPr id="4099" name="Picture 3" descr="C:\Users\Administrator\Desktop\董总广州会议20170612\分区\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3151" y="1286847"/>
              <a:ext cx="1836204" cy="13338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组合 3"/>
          <p:cNvGrpSpPr/>
          <p:nvPr/>
        </p:nvGrpSpPr>
        <p:grpSpPr>
          <a:xfrm>
            <a:off x="4716016" y="2850173"/>
            <a:ext cx="3672408" cy="1873150"/>
            <a:chOff x="6511292" y="906523"/>
            <a:chExt cx="3672408" cy="1873150"/>
          </a:xfrm>
        </p:grpSpPr>
        <p:sp>
          <p:nvSpPr>
            <p:cNvPr id="24" name="矩形 20"/>
            <p:cNvSpPr/>
            <p:nvPr/>
          </p:nvSpPr>
          <p:spPr>
            <a:xfrm>
              <a:off x="6511292" y="2471896"/>
              <a:ext cx="3672408" cy="307777"/>
            </a:xfrm>
            <a:prstGeom prst="rect">
              <a:avLst/>
            </a:prstGeom>
            <a:noFill/>
            <a:ln w="9525">
              <a:noFill/>
            </a:ln>
          </p:spPr>
          <p:txBody>
            <a:bodyPr wrap="square">
              <a:spAutoFit/>
            </a:bodyPr>
            <a:lstStyle/>
            <a:p>
              <a:pPr lvl="0" algn="ctr" eaLnBrk="1" hangingPunct="1"/>
              <a:r>
                <a:rPr lang="zh-CN" altLang="en-US" sz="1400" dirty="0">
                  <a:solidFill>
                    <a:srgbClr val="FFCC66"/>
                  </a:solidFill>
                  <a:latin typeface="微软雅黑" pitchFamily="34" charset="-122"/>
                  <a:ea typeface="微软雅黑" pitchFamily="34" charset="-122"/>
                </a:rPr>
                <a:t>哈尔滨分区计量工程</a:t>
              </a:r>
            </a:p>
          </p:txBody>
        </p:sp>
        <p:pic>
          <p:nvPicPr>
            <p:cNvPr id="25" name="Picture 4" descr="C:\Users\Administrator\Desktop\董总广州会议20170612\分区\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1292" y="906523"/>
              <a:ext cx="3672408" cy="15596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6588224" y="1203598"/>
            <a:ext cx="1800200" cy="1641782"/>
            <a:chOff x="3601988" y="1286844"/>
            <a:chExt cx="1800200" cy="1641782"/>
          </a:xfrm>
        </p:grpSpPr>
        <p:sp>
          <p:nvSpPr>
            <p:cNvPr id="26" name="矩形 20"/>
            <p:cNvSpPr/>
            <p:nvPr/>
          </p:nvSpPr>
          <p:spPr>
            <a:xfrm>
              <a:off x="3601988" y="2620849"/>
              <a:ext cx="1800200" cy="307777"/>
            </a:xfrm>
            <a:prstGeom prst="rect">
              <a:avLst/>
            </a:prstGeom>
            <a:noFill/>
            <a:ln w="9525">
              <a:noFill/>
            </a:ln>
          </p:spPr>
          <p:txBody>
            <a:bodyPr wrap="square">
              <a:spAutoFit/>
            </a:bodyPr>
            <a:lstStyle/>
            <a:p>
              <a:pPr lvl="0" algn="ctr" eaLnBrk="1" hangingPunct="1"/>
              <a:r>
                <a:rPr lang="zh-CN" altLang="en-US" sz="1400" dirty="0">
                  <a:solidFill>
                    <a:srgbClr val="FFCC66"/>
                  </a:solidFill>
                  <a:latin typeface="微软雅黑" pitchFamily="34" charset="-122"/>
                  <a:ea typeface="微软雅黑" pitchFamily="34" charset="-122"/>
                </a:rPr>
                <a:t>宁波分区计量项目</a:t>
              </a:r>
            </a:p>
          </p:txBody>
        </p:sp>
        <p:pic>
          <p:nvPicPr>
            <p:cNvPr id="28" name="Picture 5" descr="C:\Users\Administrator\Desktop\董总广州会议20170612\分区\5cd5b0d7bf15688aa658b7c448f91bc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01988" y="1286844"/>
              <a:ext cx="1800200" cy="1333805"/>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2" descr="C:\Users\Administrator\Desktop\董总广州会议20170612\PPT背景\金标.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30"/>
          <p:cNvSpPr txBox="1"/>
          <p:nvPr/>
        </p:nvSpPr>
        <p:spPr>
          <a:xfrm>
            <a:off x="1003361" y="3723878"/>
            <a:ext cx="3075128" cy="441916"/>
          </a:xfrm>
          <a:prstGeom prst="rect">
            <a:avLst/>
          </a:prstGeom>
          <a:noFill/>
        </p:spPr>
        <p:txBody>
          <a:bodyPr wrap="square" rtlCol="0">
            <a:spAutoFit/>
          </a:bodyPr>
          <a:lstStyle/>
          <a:p>
            <a:pPr algn="ctr">
              <a:lnSpc>
                <a:spcPts val="3000"/>
              </a:lnSpc>
            </a:pPr>
            <a:r>
              <a:rPr lang="zh-CN" altLang="en-US" sz="2000" b="1" dirty="0">
                <a:solidFill>
                  <a:srgbClr val="FFCC66"/>
                </a:solidFill>
                <a:latin typeface="微软雅黑" pitchFamily="34" charset="-122"/>
                <a:ea typeface="微软雅黑" pitchFamily="34" charset="-122"/>
              </a:rPr>
              <a:t>可实现数据同步</a:t>
            </a:r>
            <a:endParaRPr lang="zh-CN" altLang="zh-CN" sz="2000" b="1" dirty="0">
              <a:solidFill>
                <a:schemeClr val="accent6">
                  <a:lumMod val="75000"/>
                </a:schemeClr>
              </a:solidFill>
              <a:latin typeface="微软雅黑" pitchFamily="34" charset="-122"/>
              <a:ea typeface="微软雅黑" pitchFamily="34" charset="-122"/>
            </a:endParaRPr>
          </a:p>
        </p:txBody>
      </p:sp>
      <p:sp>
        <p:nvSpPr>
          <p:cNvPr id="16" name="文本框 30"/>
          <p:cNvSpPr txBox="1"/>
          <p:nvPr/>
        </p:nvSpPr>
        <p:spPr>
          <a:xfrm>
            <a:off x="1003361" y="2168505"/>
            <a:ext cx="3075128" cy="477054"/>
          </a:xfrm>
          <a:prstGeom prst="rect">
            <a:avLst/>
          </a:prstGeom>
          <a:noFill/>
        </p:spPr>
        <p:txBody>
          <a:bodyPr wrap="square" rtlCol="0">
            <a:spAutoFit/>
          </a:bodyPr>
          <a:lstStyle/>
          <a:p>
            <a:pPr algn="ctr">
              <a:lnSpc>
                <a:spcPts val="3000"/>
              </a:lnSpc>
            </a:pPr>
            <a:r>
              <a:rPr lang="zh-CN" altLang="en-US" sz="2000" b="1" dirty="0">
                <a:solidFill>
                  <a:srgbClr val="FFCC66"/>
                </a:solidFill>
                <a:latin typeface="微软雅黑" pitchFamily="34" charset="-122"/>
                <a:ea typeface="微软雅黑" pitchFamily="34" charset="-122"/>
              </a:rPr>
              <a:t>可长期浸水工作</a:t>
            </a:r>
            <a:endParaRPr lang="en-US" altLang="zh-CN" sz="2000" b="1" dirty="0">
              <a:solidFill>
                <a:srgbClr val="FFCC66"/>
              </a:solidFill>
              <a:latin typeface="微软雅黑" pitchFamily="34" charset="-122"/>
              <a:ea typeface="微软雅黑" pitchFamily="34" charset="-122"/>
            </a:endParaRPr>
          </a:p>
        </p:txBody>
      </p:sp>
      <p:sp>
        <p:nvSpPr>
          <p:cNvPr id="17" name="文本框 30"/>
          <p:cNvSpPr txBox="1"/>
          <p:nvPr/>
        </p:nvSpPr>
        <p:spPr>
          <a:xfrm>
            <a:off x="1003361" y="2557348"/>
            <a:ext cx="3075128" cy="441916"/>
          </a:xfrm>
          <a:prstGeom prst="rect">
            <a:avLst/>
          </a:prstGeom>
          <a:noFill/>
        </p:spPr>
        <p:txBody>
          <a:bodyPr wrap="square" rtlCol="0">
            <a:spAutoFit/>
          </a:bodyPr>
          <a:lstStyle/>
          <a:p>
            <a:pPr algn="ctr">
              <a:lnSpc>
                <a:spcPts val="3000"/>
              </a:lnSpc>
            </a:pPr>
            <a:r>
              <a:rPr lang="zh-CN" altLang="en-US" sz="2000" b="1" dirty="0">
                <a:solidFill>
                  <a:srgbClr val="FFCC66"/>
                </a:solidFill>
                <a:latin typeface="微软雅黑" pitchFamily="34" charset="-122"/>
                <a:ea typeface="微软雅黑" pitchFamily="34" charset="-122"/>
              </a:rPr>
              <a:t>正反向计量 </a:t>
            </a:r>
            <a:endParaRPr lang="en-US" altLang="zh-CN" sz="2000" b="1" dirty="0">
              <a:solidFill>
                <a:srgbClr val="FFCC66"/>
              </a:solidFill>
              <a:latin typeface="微软雅黑" pitchFamily="34" charset="-122"/>
              <a:ea typeface="微软雅黑" pitchFamily="34" charset="-122"/>
            </a:endParaRPr>
          </a:p>
        </p:txBody>
      </p:sp>
      <p:sp>
        <p:nvSpPr>
          <p:cNvPr id="18" name="文本框 30"/>
          <p:cNvSpPr txBox="1"/>
          <p:nvPr/>
        </p:nvSpPr>
        <p:spPr>
          <a:xfrm>
            <a:off x="1003361" y="2946191"/>
            <a:ext cx="3075128" cy="477054"/>
          </a:xfrm>
          <a:prstGeom prst="rect">
            <a:avLst/>
          </a:prstGeom>
          <a:noFill/>
        </p:spPr>
        <p:txBody>
          <a:bodyPr wrap="square" rtlCol="0">
            <a:spAutoFit/>
          </a:bodyPr>
          <a:lstStyle/>
          <a:p>
            <a:pPr algn="ctr">
              <a:lnSpc>
                <a:spcPts val="3000"/>
              </a:lnSpc>
            </a:pPr>
            <a:r>
              <a:rPr lang="zh-CN" altLang="en-US" sz="2000" b="1" dirty="0">
                <a:solidFill>
                  <a:srgbClr val="FFCC66"/>
                </a:solidFill>
                <a:latin typeface="微软雅黑" pitchFamily="34" charset="-122"/>
                <a:ea typeface="微软雅黑" pitchFamily="34" charset="-122"/>
              </a:rPr>
              <a:t>准确度：</a:t>
            </a:r>
            <a:r>
              <a:rPr lang="en-US" altLang="zh-CN" sz="2000" b="1" dirty="0">
                <a:solidFill>
                  <a:srgbClr val="FFCC66"/>
                </a:solidFill>
                <a:latin typeface="微软雅黑" pitchFamily="34" charset="-122"/>
                <a:ea typeface="微软雅黑" pitchFamily="34" charset="-122"/>
              </a:rPr>
              <a:t>0.5</a:t>
            </a:r>
            <a:r>
              <a:rPr lang="zh-CN" altLang="en-US" sz="2000" b="1" dirty="0">
                <a:solidFill>
                  <a:srgbClr val="FFCC66"/>
                </a:solidFill>
                <a:latin typeface="微软雅黑" pitchFamily="34" charset="-122"/>
                <a:ea typeface="微软雅黑" pitchFamily="34" charset="-122"/>
              </a:rPr>
              <a:t>级</a:t>
            </a:r>
            <a:endParaRPr lang="en-US" altLang="zh-CN" sz="2000" b="1" dirty="0">
              <a:solidFill>
                <a:srgbClr val="FFCC66"/>
              </a:solidFill>
              <a:latin typeface="微软雅黑" pitchFamily="34" charset="-122"/>
              <a:ea typeface="微软雅黑" pitchFamily="34" charset="-122"/>
            </a:endParaRPr>
          </a:p>
        </p:txBody>
      </p:sp>
      <p:sp>
        <p:nvSpPr>
          <p:cNvPr id="19" name="文本框 30"/>
          <p:cNvSpPr txBox="1"/>
          <p:nvPr/>
        </p:nvSpPr>
        <p:spPr>
          <a:xfrm>
            <a:off x="1003361" y="3335034"/>
            <a:ext cx="3075128" cy="441916"/>
          </a:xfrm>
          <a:prstGeom prst="rect">
            <a:avLst/>
          </a:prstGeom>
          <a:noFill/>
        </p:spPr>
        <p:txBody>
          <a:bodyPr wrap="square" rtlCol="0">
            <a:spAutoFit/>
          </a:bodyPr>
          <a:lstStyle/>
          <a:p>
            <a:pPr algn="ctr">
              <a:lnSpc>
                <a:spcPts val="3000"/>
              </a:lnSpc>
            </a:pPr>
            <a:r>
              <a:rPr lang="zh-CN" altLang="en-US" sz="2000" b="1" dirty="0">
                <a:solidFill>
                  <a:srgbClr val="FFCC66"/>
                </a:solidFill>
                <a:latin typeface="微软雅黑" pitchFamily="34" charset="-122"/>
                <a:ea typeface="微软雅黑" pitchFamily="34" charset="-122"/>
              </a:rPr>
              <a:t>最小流速</a:t>
            </a:r>
            <a:r>
              <a:rPr lang="en-US" altLang="zh-CN" sz="2000" b="1" dirty="0">
                <a:solidFill>
                  <a:srgbClr val="FFCC66"/>
                </a:solidFill>
                <a:latin typeface="微软雅黑" pitchFamily="34" charset="-122"/>
                <a:ea typeface="微软雅黑" pitchFamily="34" charset="-122"/>
              </a:rPr>
              <a:t>0.005m/s</a:t>
            </a:r>
          </a:p>
        </p:txBody>
      </p:sp>
    </p:spTree>
    <p:extLst>
      <p:ext uri="{BB962C8B-B14F-4D97-AF65-F5344CB8AC3E}">
        <p14:creationId xmlns:p14="http://schemas.microsoft.com/office/powerpoint/2010/main" val="344507695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5"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董总广州会议20170612\PPT背景\背景333-01.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0"/>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10" name="标题 4"/>
          <p:cNvSpPr txBox="1">
            <a:spLocks/>
          </p:cNvSpPr>
          <p:nvPr/>
        </p:nvSpPr>
        <p:spPr>
          <a:xfrm>
            <a:off x="1763688" y="1383417"/>
            <a:ext cx="6840759" cy="612269"/>
          </a:xfrm>
          <a:prstGeom prst="rect">
            <a:avLst/>
          </a:prstGeom>
        </p:spPr>
        <p:txBody>
          <a:bodyPr vert="horz" lIns="68348" tIns="34199" rIns="68348" bIns="3419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r>
              <a:rPr lang="zh-CN" altLang="en-US" sz="2800" b="1" dirty="0">
                <a:solidFill>
                  <a:srgbClr val="FFCC66"/>
                </a:solidFill>
                <a:latin typeface="微软雅黑" panose="020B0503020204020204" pitchFamily="34" charset="-122"/>
                <a:ea typeface="微软雅黑" panose="020B0503020204020204" pitchFamily="34" charset="-122"/>
              </a:rPr>
              <a:t>一、</a:t>
            </a:r>
            <a:r>
              <a:rPr lang="zh-CN" altLang="zh-CN" sz="2800" b="1" dirty="0">
                <a:solidFill>
                  <a:srgbClr val="FFCC66"/>
                </a:solidFill>
                <a:latin typeface="微软雅黑" panose="020B0503020204020204" pitchFamily="34" charset="-122"/>
                <a:ea typeface="微软雅黑" panose="020B0503020204020204" pitchFamily="34" charset="-122"/>
              </a:rPr>
              <a:t>关于汇中</a:t>
            </a:r>
          </a:p>
        </p:txBody>
      </p:sp>
      <p:pic>
        <p:nvPicPr>
          <p:cNvPr id="11"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6" name="标题 4"/>
          <p:cNvSpPr txBox="1">
            <a:spLocks/>
          </p:cNvSpPr>
          <p:nvPr/>
        </p:nvSpPr>
        <p:spPr>
          <a:xfrm>
            <a:off x="1763689" y="3291830"/>
            <a:ext cx="6840759" cy="504056"/>
          </a:xfrm>
          <a:prstGeom prst="rect">
            <a:avLst/>
          </a:prstGeom>
        </p:spPr>
        <p:txBody>
          <a:bodyPr vert="horz" lIns="68348" tIns="34199" rIns="68348" bIns="3419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r>
              <a:rPr lang="zh-CN" altLang="en-US" sz="2800" b="1" dirty="0">
                <a:solidFill>
                  <a:srgbClr val="FFCC66"/>
                </a:solidFill>
                <a:latin typeface="微软雅黑" panose="020B0503020204020204" pitchFamily="34" charset="-122"/>
                <a:ea typeface="微软雅黑" panose="020B0503020204020204" pitchFamily="34" charset="-122"/>
              </a:rPr>
              <a:t>四、</a:t>
            </a:r>
            <a:r>
              <a:rPr lang="zh-CN" altLang="zh-CN" sz="2800" b="1" dirty="0">
                <a:solidFill>
                  <a:srgbClr val="FFCC66"/>
                </a:solidFill>
                <a:latin typeface="微软雅黑" panose="020B0503020204020204" pitchFamily="34" charset="-122"/>
                <a:ea typeface="微软雅黑" panose="020B0503020204020204" pitchFamily="34" charset="-122"/>
              </a:rPr>
              <a:t>如何做好大数据下的产品服务</a:t>
            </a:r>
          </a:p>
        </p:txBody>
      </p:sp>
      <p:sp>
        <p:nvSpPr>
          <p:cNvPr id="7" name="标题 4"/>
          <p:cNvSpPr txBox="1">
            <a:spLocks/>
          </p:cNvSpPr>
          <p:nvPr/>
        </p:nvSpPr>
        <p:spPr>
          <a:xfrm>
            <a:off x="1763688" y="1995686"/>
            <a:ext cx="6984776" cy="643674"/>
          </a:xfrm>
          <a:prstGeom prst="rect">
            <a:avLst/>
          </a:prstGeom>
        </p:spPr>
        <p:txBody>
          <a:bodyPr vert="horz" lIns="68348" tIns="34199" rIns="68348" bIns="3419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FFCC66"/>
                </a:solidFill>
                <a:latin typeface="微软雅黑" panose="020B0503020204020204" pitchFamily="34" charset="-122"/>
                <a:ea typeface="微软雅黑" panose="020B0503020204020204" pitchFamily="34" charset="-122"/>
              </a:rPr>
              <a:t>二、</a:t>
            </a:r>
            <a:r>
              <a:rPr lang="zh-CN" altLang="zh-CN" sz="2800" b="1" dirty="0">
                <a:solidFill>
                  <a:srgbClr val="FFCC66"/>
                </a:solidFill>
                <a:latin typeface="微软雅黑" panose="020B0503020204020204" pitchFamily="34" charset="-122"/>
                <a:ea typeface="微软雅黑" panose="020B0503020204020204" pitchFamily="34" charset="-122"/>
              </a:rPr>
              <a:t>超声</a:t>
            </a:r>
            <a:r>
              <a:rPr lang="zh-CN" altLang="en-US" sz="2800" b="1" dirty="0">
                <a:solidFill>
                  <a:srgbClr val="FFCC66"/>
                </a:solidFill>
                <a:latin typeface="微软雅黑" panose="020B0503020204020204" pitchFamily="34" charset="-122"/>
                <a:ea typeface="微软雅黑" panose="020B0503020204020204" pitchFamily="34" charset="-122"/>
              </a:rPr>
              <a:t>流量仪表</a:t>
            </a:r>
            <a:r>
              <a:rPr lang="zh-CN" altLang="zh-CN" sz="2800" b="1" dirty="0">
                <a:solidFill>
                  <a:srgbClr val="FFCC66"/>
                </a:solidFill>
                <a:latin typeface="微软雅黑" panose="020B0503020204020204" pitchFamily="34" charset="-122"/>
                <a:ea typeface="微软雅黑" panose="020B0503020204020204" pitchFamily="34" charset="-122"/>
              </a:rPr>
              <a:t>在供水大数据</a:t>
            </a:r>
            <a:r>
              <a:rPr lang="zh-CN" altLang="en-US" sz="2800" b="1" dirty="0">
                <a:solidFill>
                  <a:srgbClr val="FFCC66"/>
                </a:solidFill>
                <a:latin typeface="微软雅黑" panose="020B0503020204020204" pitchFamily="34" charset="-122"/>
                <a:ea typeface="微软雅黑" panose="020B0503020204020204" pitchFamily="34" charset="-122"/>
              </a:rPr>
              <a:t>中</a:t>
            </a:r>
            <a:r>
              <a:rPr lang="zh-CN" altLang="zh-CN" sz="2800" b="1" dirty="0">
                <a:solidFill>
                  <a:srgbClr val="FFCC66"/>
                </a:solidFill>
                <a:latin typeface="微软雅黑" panose="020B0503020204020204" pitchFamily="34" charset="-122"/>
                <a:ea typeface="微软雅黑" panose="020B0503020204020204" pitchFamily="34" charset="-122"/>
              </a:rPr>
              <a:t>的应用</a:t>
            </a:r>
          </a:p>
        </p:txBody>
      </p:sp>
      <p:sp>
        <p:nvSpPr>
          <p:cNvPr id="8" name="标题 4"/>
          <p:cNvSpPr txBox="1">
            <a:spLocks/>
          </p:cNvSpPr>
          <p:nvPr/>
        </p:nvSpPr>
        <p:spPr>
          <a:xfrm>
            <a:off x="1763689" y="2630951"/>
            <a:ext cx="6840759" cy="576064"/>
          </a:xfrm>
          <a:prstGeom prst="rect">
            <a:avLst/>
          </a:prstGeom>
        </p:spPr>
        <p:txBody>
          <a:bodyPr vert="horz" lIns="68348" tIns="34199" rIns="68348" bIns="3419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r>
              <a:rPr lang="zh-CN" altLang="en-US" sz="2800" b="1" dirty="0">
                <a:solidFill>
                  <a:srgbClr val="FFCC66"/>
                </a:solidFill>
                <a:latin typeface="微软雅黑" panose="020B0503020204020204" pitchFamily="34" charset="-122"/>
                <a:ea typeface="微软雅黑" panose="020B0503020204020204" pitchFamily="34" charset="-122"/>
              </a:rPr>
              <a:t>三、</a:t>
            </a:r>
            <a:r>
              <a:rPr lang="zh-CN" altLang="zh-CN" sz="2800" b="1" dirty="0">
                <a:solidFill>
                  <a:srgbClr val="FFCC66"/>
                </a:solidFill>
                <a:latin typeface="微软雅黑" panose="020B0503020204020204" pitchFamily="34" charset="-122"/>
                <a:ea typeface="微软雅黑" panose="020B0503020204020204" pitchFamily="34" charset="-122"/>
              </a:rPr>
              <a:t>汇中超声产品在供水企业应用优势</a:t>
            </a:r>
          </a:p>
        </p:txBody>
      </p:sp>
    </p:spTree>
    <p:extLst>
      <p:ext uri="{BB962C8B-B14F-4D97-AF65-F5344CB8AC3E}">
        <p14:creationId xmlns:p14="http://schemas.microsoft.com/office/powerpoint/2010/main" val="25720192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par>
                          <p:cTn id="9" fill="hold">
                            <p:stCondLst>
                              <p:cond delay="500"/>
                            </p:stCondLst>
                            <p:childTnLst>
                              <p:par>
                                <p:cTn id="10" presetID="12" presetClass="entr" presetSubtype="8" fill="hold" grpId="0" nodeType="after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1500"/>
                            </p:stCondLst>
                            <p:childTnLst>
                              <p:par>
                                <p:cTn id="15" presetID="12" presetClass="entr" presetSubtype="8" fill="hold" grpId="0" nodeType="afterEffect">
                                  <p:stCondLst>
                                    <p:cond delay="5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right)">
                                      <p:cBhvr>
                                        <p:cTn id="18" dur="500"/>
                                        <p:tgtEl>
                                          <p:spTgt spid="8"/>
                                        </p:tgtEl>
                                      </p:cBhvr>
                                    </p:animEffect>
                                  </p:childTnLst>
                                </p:cTn>
                              </p:par>
                            </p:childTnLst>
                          </p:cTn>
                        </p:par>
                        <p:par>
                          <p:cTn id="19" fill="hold">
                            <p:stCondLst>
                              <p:cond delay="2500"/>
                            </p:stCondLst>
                            <p:childTnLst>
                              <p:par>
                                <p:cTn id="20" presetID="12" presetClass="entr" presetSubtype="8" fill="hold" grpId="0" nodeType="afterEffect">
                                  <p:stCondLst>
                                    <p:cond delay="50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Administrator\Desktop\董总广州会议20170612\PPT背景\2-01.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0"/>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51" name="文本框 30"/>
          <p:cNvSpPr txBox="1"/>
          <p:nvPr/>
        </p:nvSpPr>
        <p:spPr>
          <a:xfrm>
            <a:off x="4355976" y="1509186"/>
            <a:ext cx="4248472" cy="461665"/>
          </a:xfrm>
          <a:prstGeom prst="rect">
            <a:avLst/>
          </a:prstGeom>
          <a:noFill/>
        </p:spPr>
        <p:txBody>
          <a:bodyPr wrap="square" rtlCol="0">
            <a:spAutoFit/>
          </a:bodyPr>
          <a:lstStyle/>
          <a:p>
            <a:pPr>
              <a:lnSpc>
                <a:spcPct val="150000"/>
              </a:lnSpc>
              <a:defRPr/>
            </a:pPr>
            <a:r>
              <a:rPr lang="zh-CN" altLang="en-US" sz="1600" dirty="0">
                <a:solidFill>
                  <a:srgbClr val="FFCC66"/>
                </a:solidFill>
                <a:latin typeface="微软雅黑" panose="020B0503020204020204" pitchFamily="34" charset="-122"/>
                <a:ea typeface="微软雅黑" panose="020B0503020204020204" pitchFamily="34" charset="-122"/>
              </a:rPr>
              <a:t>宽量程（</a:t>
            </a:r>
            <a:r>
              <a:rPr lang="en-US" altLang="zh-CN" sz="1600" dirty="0">
                <a:solidFill>
                  <a:srgbClr val="FFCC66"/>
                </a:solidFill>
                <a:latin typeface="微软雅黑" panose="020B0503020204020204" pitchFamily="34" charset="-122"/>
                <a:ea typeface="微软雅黑" panose="020B0503020204020204" pitchFamily="34" charset="-122"/>
              </a:rPr>
              <a:t>500:1</a:t>
            </a:r>
            <a:r>
              <a:rPr lang="zh-CN" altLang="en-US" sz="1600" dirty="0">
                <a:solidFill>
                  <a:srgbClr val="FFCC66"/>
                </a:solidFill>
                <a:latin typeface="微软雅黑" panose="020B0503020204020204" pitchFamily="34" charset="-122"/>
                <a:ea typeface="微软雅黑" panose="020B0503020204020204" pitchFamily="34" charset="-122"/>
              </a:rPr>
              <a:t>）</a:t>
            </a:r>
            <a:endParaRPr lang="en-US" altLang="zh-CN" sz="1600" dirty="0">
              <a:solidFill>
                <a:srgbClr val="FFCC66"/>
              </a:solidFill>
              <a:latin typeface="微软雅黑" panose="020B0503020204020204" pitchFamily="34" charset="-122"/>
              <a:ea typeface="微软雅黑" panose="020B0503020204020204" pitchFamily="34" charset="-122"/>
            </a:endParaRPr>
          </a:p>
        </p:txBody>
      </p:sp>
      <p:sp>
        <p:nvSpPr>
          <p:cNvPr id="47" name="TextBox 26"/>
          <p:cNvSpPr txBox="1"/>
          <p:nvPr/>
        </p:nvSpPr>
        <p:spPr>
          <a:xfrm>
            <a:off x="713145" y="587782"/>
            <a:ext cx="5154999"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用于大用户结算超声水表优势</a:t>
            </a:r>
          </a:p>
        </p:txBody>
      </p:sp>
      <p:pic>
        <p:nvPicPr>
          <p:cNvPr id="24"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G:\各部门\市场\二部\南昌展会20170322\不锈钢水表样本\制作文件相关\不锈钢水表0317B\水表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12896" y="1385353"/>
            <a:ext cx="1490952" cy="2194509"/>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30"/>
          <p:cNvSpPr txBox="1"/>
          <p:nvPr/>
        </p:nvSpPr>
        <p:spPr>
          <a:xfrm>
            <a:off x="4355976" y="3337330"/>
            <a:ext cx="4248472" cy="418191"/>
          </a:xfrm>
          <a:prstGeom prst="rect">
            <a:avLst/>
          </a:prstGeom>
          <a:noFill/>
        </p:spPr>
        <p:txBody>
          <a:bodyPr wrap="square" rtlCol="0">
            <a:spAutoFit/>
          </a:bodyPr>
          <a:lstStyle/>
          <a:p>
            <a:pPr>
              <a:lnSpc>
                <a:spcPct val="150000"/>
              </a:lnSpc>
              <a:defRPr/>
            </a:pPr>
            <a:r>
              <a:rPr lang="zh-CN" altLang="en-US" sz="1600" dirty="0">
                <a:solidFill>
                  <a:srgbClr val="FFCC66"/>
                </a:solidFill>
                <a:latin typeface="微软雅黑" panose="020B0503020204020204" pitchFamily="34" charset="-122"/>
                <a:ea typeface="微软雅黑" panose="020B0503020204020204" pitchFamily="34" charset="-122"/>
              </a:rPr>
              <a:t>大链接（有线、无线</a:t>
            </a:r>
            <a:r>
              <a:rPr lang="en-US" altLang="zh-CN" sz="1600" dirty="0">
                <a:solidFill>
                  <a:srgbClr val="FFCC66"/>
                </a:solidFill>
                <a:latin typeface="微软雅黑" panose="020B0503020204020204" pitchFamily="34" charset="-122"/>
                <a:ea typeface="微软雅黑" panose="020B0503020204020204" pitchFamily="34" charset="-122"/>
              </a:rPr>
              <a:t>- NB-</a:t>
            </a:r>
            <a:r>
              <a:rPr lang="en-US" altLang="zh-CN" sz="1600" dirty="0" err="1">
                <a:solidFill>
                  <a:srgbClr val="FFCC66"/>
                </a:solidFill>
                <a:latin typeface="微软雅黑" panose="020B0503020204020204" pitchFamily="34" charset="-122"/>
                <a:ea typeface="微软雅黑" panose="020B0503020204020204" pitchFamily="34" charset="-122"/>
              </a:rPr>
              <a:t>IoT</a:t>
            </a:r>
            <a:r>
              <a:rPr lang="en-US" altLang="zh-CN" sz="1600" dirty="0">
                <a:solidFill>
                  <a:srgbClr val="FFCC66"/>
                </a:solidFill>
                <a:latin typeface="微软雅黑" panose="020B0503020204020204" pitchFamily="34" charset="-122"/>
                <a:ea typeface="微软雅黑" panose="020B0503020204020204" pitchFamily="34" charset="-122"/>
              </a:rPr>
              <a:t> </a:t>
            </a:r>
            <a:r>
              <a:rPr lang="zh-CN" altLang="en-US" sz="1600" dirty="0">
                <a:solidFill>
                  <a:srgbClr val="FFCC66"/>
                </a:solidFill>
                <a:latin typeface="微软雅黑" panose="020B0503020204020204" pitchFamily="34" charset="-122"/>
                <a:ea typeface="微软雅黑" panose="020B0503020204020204" pitchFamily="34" charset="-122"/>
              </a:rPr>
              <a:t>）</a:t>
            </a:r>
            <a:endParaRPr lang="en-US" altLang="zh-CN" sz="1600" dirty="0">
              <a:solidFill>
                <a:srgbClr val="FFCC66"/>
              </a:solidFill>
              <a:latin typeface="微软雅黑" panose="020B0503020204020204" pitchFamily="34" charset="-122"/>
              <a:ea typeface="微软雅黑" panose="020B0503020204020204" pitchFamily="34" charset="-122"/>
            </a:endParaRPr>
          </a:p>
        </p:txBody>
      </p:sp>
      <p:sp>
        <p:nvSpPr>
          <p:cNvPr id="15" name="文本框 30"/>
          <p:cNvSpPr txBox="1"/>
          <p:nvPr/>
        </p:nvSpPr>
        <p:spPr>
          <a:xfrm>
            <a:off x="4355976" y="1909594"/>
            <a:ext cx="4248472" cy="418191"/>
          </a:xfrm>
          <a:prstGeom prst="rect">
            <a:avLst/>
          </a:prstGeom>
          <a:noFill/>
        </p:spPr>
        <p:txBody>
          <a:bodyPr wrap="square" rtlCol="0">
            <a:spAutoFit/>
          </a:bodyPr>
          <a:lstStyle/>
          <a:p>
            <a:pPr>
              <a:lnSpc>
                <a:spcPct val="150000"/>
              </a:lnSpc>
              <a:defRPr/>
            </a:pPr>
            <a:r>
              <a:rPr lang="zh-CN" altLang="en-US" sz="1600" dirty="0">
                <a:solidFill>
                  <a:srgbClr val="FFCC66"/>
                </a:solidFill>
                <a:latin typeface="微软雅黑" panose="020B0503020204020204" pitchFamily="34" charset="-122"/>
                <a:ea typeface="微软雅黑" panose="020B0503020204020204" pitchFamily="34" charset="-122"/>
              </a:rPr>
              <a:t>高防护（</a:t>
            </a:r>
            <a:r>
              <a:rPr lang="en-US" altLang="zh-CN" sz="1600" dirty="0">
                <a:solidFill>
                  <a:srgbClr val="FFCC66"/>
                </a:solidFill>
                <a:latin typeface="微软雅黑" panose="020B0503020204020204" pitchFamily="34" charset="-122"/>
                <a:ea typeface="微软雅黑" panose="020B0503020204020204" pitchFamily="34" charset="-122"/>
              </a:rPr>
              <a:t>IP68</a:t>
            </a:r>
            <a:r>
              <a:rPr lang="zh-CN" altLang="en-US" sz="1600" dirty="0">
                <a:solidFill>
                  <a:srgbClr val="FFCC66"/>
                </a:solidFill>
                <a:latin typeface="微软雅黑" panose="020B0503020204020204" pitchFamily="34" charset="-122"/>
                <a:ea typeface="微软雅黑" panose="020B0503020204020204" pitchFamily="34" charset="-122"/>
              </a:rPr>
              <a:t>防护设计，可长期浸水工作）</a:t>
            </a:r>
          </a:p>
        </p:txBody>
      </p:sp>
      <p:sp>
        <p:nvSpPr>
          <p:cNvPr id="16" name="文本框 30"/>
          <p:cNvSpPr txBox="1"/>
          <p:nvPr/>
        </p:nvSpPr>
        <p:spPr>
          <a:xfrm>
            <a:off x="4355976" y="2266528"/>
            <a:ext cx="4248472" cy="418191"/>
          </a:xfrm>
          <a:prstGeom prst="rect">
            <a:avLst/>
          </a:prstGeom>
          <a:noFill/>
        </p:spPr>
        <p:txBody>
          <a:bodyPr wrap="square" rtlCol="0">
            <a:spAutoFit/>
          </a:bodyPr>
          <a:lstStyle/>
          <a:p>
            <a:pPr>
              <a:lnSpc>
                <a:spcPct val="150000"/>
              </a:lnSpc>
              <a:defRPr/>
            </a:pPr>
            <a:r>
              <a:rPr lang="zh-CN" altLang="en-US" sz="1600" dirty="0">
                <a:solidFill>
                  <a:srgbClr val="FFCC66"/>
                </a:solidFill>
                <a:latin typeface="微软雅黑" panose="020B0503020204020204" pitchFamily="34" charset="-122"/>
                <a:ea typeface="微软雅黑" panose="020B0503020204020204" pitchFamily="34" charset="-122"/>
              </a:rPr>
              <a:t>低始动（最小流速</a:t>
            </a:r>
            <a:r>
              <a:rPr lang="en-US" altLang="zh-CN" sz="1600" dirty="0">
                <a:solidFill>
                  <a:srgbClr val="FFCC66"/>
                </a:solidFill>
                <a:latin typeface="微软雅黑" panose="020B0503020204020204" pitchFamily="34" charset="-122"/>
                <a:ea typeface="微软雅黑" panose="020B0503020204020204" pitchFamily="34" charset="-122"/>
              </a:rPr>
              <a:t>0.002m/s</a:t>
            </a:r>
            <a:r>
              <a:rPr lang="zh-CN" altLang="en-US" sz="1600" dirty="0">
                <a:solidFill>
                  <a:srgbClr val="FFCC66"/>
                </a:solidFill>
                <a:latin typeface="微软雅黑" panose="020B0503020204020204" pitchFamily="34" charset="-122"/>
                <a:ea typeface="微软雅黑" panose="020B0503020204020204" pitchFamily="34" charset="-122"/>
              </a:rPr>
              <a:t>）</a:t>
            </a:r>
            <a:endParaRPr lang="en-US" altLang="zh-CN" sz="1600" dirty="0">
              <a:solidFill>
                <a:srgbClr val="FFCC66"/>
              </a:solidFill>
              <a:latin typeface="微软雅黑" panose="020B0503020204020204" pitchFamily="34" charset="-122"/>
              <a:ea typeface="微软雅黑" panose="020B0503020204020204" pitchFamily="34" charset="-122"/>
            </a:endParaRPr>
          </a:p>
        </p:txBody>
      </p:sp>
      <p:sp>
        <p:nvSpPr>
          <p:cNvPr id="17" name="文本框 30"/>
          <p:cNvSpPr txBox="1"/>
          <p:nvPr/>
        </p:nvSpPr>
        <p:spPr>
          <a:xfrm>
            <a:off x="4355976" y="2623462"/>
            <a:ext cx="4248472" cy="418191"/>
          </a:xfrm>
          <a:prstGeom prst="rect">
            <a:avLst/>
          </a:prstGeom>
          <a:noFill/>
        </p:spPr>
        <p:txBody>
          <a:bodyPr wrap="square" rtlCol="0">
            <a:spAutoFit/>
          </a:bodyPr>
          <a:lstStyle/>
          <a:p>
            <a:pPr>
              <a:lnSpc>
                <a:spcPct val="150000"/>
              </a:lnSpc>
              <a:defRPr/>
            </a:pPr>
            <a:r>
              <a:rPr lang="zh-CN" altLang="en-US" sz="1600" dirty="0">
                <a:solidFill>
                  <a:srgbClr val="FFCC66"/>
                </a:solidFill>
                <a:latin typeface="微软雅黑" panose="020B0503020204020204" pitchFamily="34" charset="-122"/>
                <a:ea typeface="微软雅黑" panose="020B0503020204020204" pitchFamily="34" charset="-122"/>
              </a:rPr>
              <a:t>微功耗（一节电池工作</a:t>
            </a:r>
            <a:r>
              <a:rPr lang="en-US" altLang="zh-CN" sz="1600" dirty="0">
                <a:solidFill>
                  <a:srgbClr val="FFCC66"/>
                </a:solidFill>
                <a:latin typeface="微软雅黑" panose="020B0503020204020204" pitchFamily="34" charset="-122"/>
                <a:ea typeface="微软雅黑" panose="020B0503020204020204" pitchFamily="34" charset="-122"/>
              </a:rPr>
              <a:t>10</a:t>
            </a:r>
            <a:r>
              <a:rPr lang="zh-CN" altLang="en-US" sz="1600" dirty="0">
                <a:solidFill>
                  <a:srgbClr val="FFCC66"/>
                </a:solidFill>
                <a:latin typeface="微软雅黑" panose="020B0503020204020204" pitchFamily="34" charset="-122"/>
                <a:ea typeface="微软雅黑" panose="020B0503020204020204" pitchFamily="34" charset="-122"/>
              </a:rPr>
              <a:t>年以上）</a:t>
            </a:r>
            <a:endParaRPr lang="en-US" altLang="zh-CN" sz="1600" dirty="0">
              <a:solidFill>
                <a:srgbClr val="FFCC66"/>
              </a:solidFill>
              <a:latin typeface="微软雅黑" panose="020B0503020204020204" pitchFamily="34" charset="-122"/>
              <a:ea typeface="微软雅黑" panose="020B0503020204020204" pitchFamily="34" charset="-122"/>
            </a:endParaRPr>
          </a:p>
        </p:txBody>
      </p:sp>
      <p:sp>
        <p:nvSpPr>
          <p:cNvPr id="18" name="文本框 30"/>
          <p:cNvSpPr txBox="1"/>
          <p:nvPr/>
        </p:nvSpPr>
        <p:spPr>
          <a:xfrm>
            <a:off x="4355976" y="2980396"/>
            <a:ext cx="4248472" cy="418191"/>
          </a:xfrm>
          <a:prstGeom prst="rect">
            <a:avLst/>
          </a:prstGeom>
          <a:noFill/>
        </p:spPr>
        <p:txBody>
          <a:bodyPr wrap="square" rtlCol="0">
            <a:spAutoFit/>
          </a:bodyPr>
          <a:lstStyle/>
          <a:p>
            <a:pPr>
              <a:lnSpc>
                <a:spcPct val="150000"/>
              </a:lnSpc>
              <a:defRPr/>
            </a:pPr>
            <a:r>
              <a:rPr lang="zh-CN" altLang="en-US" sz="1600" dirty="0">
                <a:solidFill>
                  <a:srgbClr val="FFCC66"/>
                </a:solidFill>
                <a:latin typeface="微软雅黑" panose="020B0503020204020204" pitchFamily="34" charset="-122"/>
                <a:ea typeface="微软雅黑" panose="020B0503020204020204" pitchFamily="34" charset="-122"/>
              </a:rPr>
              <a:t>无压损（通径设计）</a:t>
            </a:r>
            <a:endParaRPr lang="en-US" altLang="zh-CN" sz="1600" dirty="0">
              <a:solidFill>
                <a:srgbClr val="FFCC66"/>
              </a:solidFill>
              <a:latin typeface="微软雅黑" panose="020B0503020204020204" pitchFamily="34" charset="-122"/>
              <a:ea typeface="微软雅黑" panose="020B0503020204020204" pitchFamily="34" charset="-122"/>
            </a:endParaRPr>
          </a:p>
        </p:txBody>
      </p:sp>
      <p:sp>
        <p:nvSpPr>
          <p:cNvPr id="20" name="文本框 30"/>
          <p:cNvSpPr txBox="1"/>
          <p:nvPr/>
        </p:nvSpPr>
        <p:spPr>
          <a:xfrm>
            <a:off x="4355976" y="3694261"/>
            <a:ext cx="4248472" cy="461665"/>
          </a:xfrm>
          <a:prstGeom prst="rect">
            <a:avLst/>
          </a:prstGeom>
          <a:noFill/>
        </p:spPr>
        <p:txBody>
          <a:bodyPr wrap="square" rtlCol="0">
            <a:spAutoFit/>
          </a:bodyPr>
          <a:lstStyle/>
          <a:p>
            <a:pPr>
              <a:lnSpc>
                <a:spcPct val="150000"/>
              </a:lnSpc>
              <a:defRPr/>
            </a:pPr>
            <a:r>
              <a:rPr lang="zh-CN" altLang="en-US" sz="1600" dirty="0">
                <a:solidFill>
                  <a:srgbClr val="FFCC66"/>
                </a:solidFill>
                <a:latin typeface="微软雅黑" panose="020B0503020204020204" pitchFamily="34" charset="-122"/>
                <a:ea typeface="微软雅黑" panose="020B0503020204020204" pitchFamily="34" charset="-122"/>
              </a:rPr>
              <a:t>大数据（可选配压力、水温、水质等）</a:t>
            </a:r>
            <a:endParaRPr lang="en-US" altLang="zh-CN" sz="1600" dirty="0">
              <a:solidFill>
                <a:srgbClr val="FFCC66"/>
              </a:solidFill>
              <a:latin typeface="微软雅黑" panose="020B0503020204020204" pitchFamily="34" charset="-122"/>
              <a:ea typeface="微软雅黑" panose="020B0503020204020204" pitchFamily="34" charset="-122"/>
            </a:endParaRPr>
          </a:p>
        </p:txBody>
      </p:sp>
      <p:sp>
        <p:nvSpPr>
          <p:cNvPr id="13" name="文本框 30"/>
          <p:cNvSpPr txBox="1"/>
          <p:nvPr/>
        </p:nvSpPr>
        <p:spPr>
          <a:xfrm>
            <a:off x="1187624" y="3601928"/>
            <a:ext cx="2548890" cy="553998"/>
          </a:xfrm>
          <a:prstGeom prst="rect">
            <a:avLst/>
          </a:prstGeom>
          <a:noFill/>
        </p:spPr>
        <p:txBody>
          <a:bodyPr wrap="square" rtlCol="0">
            <a:spAutoFit/>
          </a:bodyPr>
          <a:lstStyle/>
          <a:p>
            <a:pPr algn="ctr">
              <a:lnSpc>
                <a:spcPct val="150000"/>
              </a:lnSpc>
              <a:defRPr/>
            </a:pPr>
            <a:r>
              <a:rPr lang="en-US" altLang="zh-CN" sz="2000" b="1" dirty="0">
                <a:solidFill>
                  <a:srgbClr val="FFCC66"/>
                </a:solidFill>
                <a:latin typeface="微软雅黑" panose="020B0503020204020204" pitchFamily="34" charset="-122"/>
                <a:ea typeface="微软雅黑" panose="020B0503020204020204" pitchFamily="34" charset="-122"/>
              </a:rPr>
              <a:t>SCL-61D2</a:t>
            </a:r>
            <a:r>
              <a:rPr lang="zh-CN" altLang="en-US" sz="2000" b="1" dirty="0">
                <a:solidFill>
                  <a:srgbClr val="FFCC66"/>
                </a:solidFill>
                <a:latin typeface="微软雅黑" panose="020B0503020204020204" pitchFamily="34" charset="-122"/>
                <a:ea typeface="微软雅黑" panose="020B0503020204020204" pitchFamily="34" charset="-122"/>
              </a:rPr>
              <a:t>超声水表</a:t>
            </a:r>
            <a:endParaRPr lang="en-US" altLang="zh-CN" sz="2000" b="1" dirty="0">
              <a:solidFill>
                <a:srgbClr val="FFCC66"/>
              </a:solidFill>
              <a:latin typeface="微软雅黑" panose="020B0503020204020204" pitchFamily="34" charset="-122"/>
              <a:ea typeface="微软雅黑" panose="020B0503020204020204" pitchFamily="34" charset="-122"/>
            </a:endParaRPr>
          </a:p>
        </p:txBody>
      </p:sp>
      <p:sp>
        <p:nvSpPr>
          <p:cNvPr id="21" name="文本框 30"/>
          <p:cNvSpPr txBox="1"/>
          <p:nvPr/>
        </p:nvSpPr>
        <p:spPr>
          <a:xfrm>
            <a:off x="4355976" y="1108778"/>
            <a:ext cx="4248472" cy="461665"/>
          </a:xfrm>
          <a:prstGeom prst="rect">
            <a:avLst/>
          </a:prstGeom>
          <a:noFill/>
        </p:spPr>
        <p:txBody>
          <a:bodyPr wrap="square" rtlCol="0">
            <a:spAutoFit/>
          </a:bodyPr>
          <a:lstStyle/>
          <a:p>
            <a:pPr>
              <a:lnSpc>
                <a:spcPct val="150000"/>
              </a:lnSpc>
              <a:defRPr/>
            </a:pPr>
            <a:r>
              <a:rPr lang="zh-CN" altLang="en-US" sz="1600" dirty="0">
                <a:solidFill>
                  <a:srgbClr val="FFCC66"/>
                </a:solidFill>
                <a:latin typeface="微软雅黑" panose="020B0503020204020204" pitchFamily="34" charset="-122"/>
                <a:ea typeface="微软雅黑" panose="020B0503020204020204" pitchFamily="34" charset="-122"/>
              </a:rPr>
              <a:t>测量周期（</a:t>
            </a:r>
            <a:r>
              <a:rPr lang="en-US" altLang="zh-CN" sz="1600" dirty="0">
                <a:solidFill>
                  <a:srgbClr val="FFCC66"/>
                </a:solidFill>
                <a:latin typeface="微软雅黑" panose="020B0503020204020204" pitchFamily="34" charset="-122"/>
                <a:ea typeface="微软雅黑" panose="020B0503020204020204" pitchFamily="34" charset="-122"/>
              </a:rPr>
              <a:t>1</a:t>
            </a:r>
            <a:r>
              <a:rPr lang="zh-CN" altLang="en-US" sz="1600" dirty="0">
                <a:solidFill>
                  <a:srgbClr val="FFCC66"/>
                </a:solidFill>
                <a:latin typeface="微软雅黑" panose="020B0503020204020204" pitchFamily="34" charset="-122"/>
                <a:ea typeface="微软雅黑" panose="020B0503020204020204" pitchFamily="34" charset="-122"/>
              </a:rPr>
              <a:t>次</a:t>
            </a:r>
            <a:r>
              <a:rPr lang="en-US" altLang="zh-CN" sz="1600" dirty="0">
                <a:solidFill>
                  <a:srgbClr val="FFCC66"/>
                </a:solidFill>
                <a:latin typeface="微软雅黑" panose="020B0503020204020204" pitchFamily="34" charset="-122"/>
                <a:ea typeface="微软雅黑" panose="020B0503020204020204" pitchFamily="34" charset="-122"/>
              </a:rPr>
              <a:t>/</a:t>
            </a:r>
            <a:r>
              <a:rPr lang="zh-CN" altLang="en-US" sz="1600" dirty="0">
                <a:solidFill>
                  <a:srgbClr val="FFCC66"/>
                </a:solidFill>
                <a:latin typeface="微软雅黑" panose="020B0503020204020204" pitchFamily="34" charset="-122"/>
                <a:ea typeface="微软雅黑" panose="020B0503020204020204" pitchFamily="34" charset="-122"/>
              </a:rPr>
              <a:t>秒）</a:t>
            </a:r>
            <a:endParaRPr lang="en-US" altLang="zh-CN" sz="1600" dirty="0">
              <a:solidFill>
                <a:srgbClr val="FFCC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27594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left)">
                                      <p:cBhvr>
                                        <p:cTn id="11" dur="1000"/>
                                        <p:tgtEl>
                                          <p:spTgt spid="51"/>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1000"/>
                                        <p:tgtEl>
                                          <p:spTgt spid="15"/>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1000"/>
                                        <p:tgtEl>
                                          <p:spTgt spid="16"/>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1000"/>
                                        <p:tgtEl>
                                          <p:spTgt spid="17"/>
                                        </p:tgtEl>
                                      </p:cBhvr>
                                    </p:animEffect>
                                  </p:childTnLst>
                                </p:cTn>
                              </p:par>
                            </p:childTnLst>
                          </p:cTn>
                        </p:par>
                        <p:par>
                          <p:cTn id="24" fill="hold">
                            <p:stCondLst>
                              <p:cond delay="5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1000"/>
                                        <p:tgtEl>
                                          <p:spTgt spid="14"/>
                                        </p:tgtEl>
                                      </p:cBhvr>
                                    </p:animEffect>
                                  </p:childTnLst>
                                </p:cTn>
                              </p:par>
                            </p:childTnLst>
                          </p:cTn>
                        </p:par>
                        <p:par>
                          <p:cTn id="32" fill="hold">
                            <p:stCondLst>
                              <p:cond delay="700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14" grpId="0"/>
      <p:bldP spid="15" grpId="0"/>
      <p:bldP spid="16" grpId="0"/>
      <p:bldP spid="17" grpId="0"/>
      <p:bldP spid="18"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Users\Administrator\Desktop\董总广州会议20170612\PPT背景\4-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714" cy="51435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26"/>
          <p:cNvSpPr txBox="1"/>
          <p:nvPr/>
        </p:nvSpPr>
        <p:spPr>
          <a:xfrm>
            <a:off x="755576" y="771550"/>
            <a:ext cx="4752528"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用于大用户结算超声水表优势</a:t>
            </a:r>
          </a:p>
        </p:txBody>
      </p:sp>
      <p:pic>
        <p:nvPicPr>
          <p:cNvPr id="24"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802804" y="1491630"/>
            <a:ext cx="2544500" cy="1999906"/>
            <a:chOff x="802804" y="1491630"/>
            <a:chExt cx="2544500" cy="1999906"/>
          </a:xfrm>
        </p:grpSpPr>
        <p:sp>
          <p:nvSpPr>
            <p:cNvPr id="20" name="文本框 30"/>
            <p:cNvSpPr txBox="1"/>
            <p:nvPr/>
          </p:nvSpPr>
          <p:spPr>
            <a:xfrm>
              <a:off x="802804" y="3154841"/>
              <a:ext cx="2544500" cy="336695"/>
            </a:xfrm>
            <a:prstGeom prst="rect">
              <a:avLst/>
            </a:prstGeom>
            <a:noFill/>
          </p:spPr>
          <p:txBody>
            <a:bodyPr wrap="square" rtlCol="0">
              <a:spAutoFit/>
            </a:bodyPr>
            <a:lstStyle/>
            <a:p>
              <a:pPr algn="ctr">
                <a:lnSpc>
                  <a:spcPct val="150000"/>
                </a:lnSpc>
                <a:defRPr/>
              </a:pPr>
              <a:r>
                <a:rPr lang="zh-CN" altLang="en-US" sz="1200" dirty="0">
                  <a:solidFill>
                    <a:srgbClr val="FFCC66"/>
                  </a:solidFill>
                  <a:latin typeface="微软雅黑" panose="020B0503020204020204" pitchFamily="34" charset="-122"/>
                  <a:ea typeface="微软雅黑" panose="020B0503020204020204" pitchFamily="34" charset="-122"/>
                </a:rPr>
                <a:t>广州水司计量改造项目</a:t>
              </a:r>
              <a:endParaRPr lang="en-US" altLang="zh-CN" sz="1200" dirty="0">
                <a:solidFill>
                  <a:srgbClr val="FFCC66"/>
                </a:solidFill>
                <a:latin typeface="微软雅黑" panose="020B0503020204020204" pitchFamily="34" charset="-122"/>
                <a:ea typeface="微软雅黑" panose="020B0503020204020204" pitchFamily="34" charset="-122"/>
              </a:endParaRPr>
            </a:p>
          </p:txBody>
        </p:sp>
        <p:pic>
          <p:nvPicPr>
            <p:cNvPr id="2050" name="Picture 2" descr="C:\Users\Administrator\Desktop\董总广州会议20170612\大水\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584" y="1491630"/>
              <a:ext cx="2519720" cy="15972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组合 4"/>
          <p:cNvGrpSpPr/>
          <p:nvPr/>
        </p:nvGrpSpPr>
        <p:grpSpPr>
          <a:xfrm>
            <a:off x="3432984" y="1491630"/>
            <a:ext cx="2574873" cy="2016224"/>
            <a:chOff x="3432984" y="1491630"/>
            <a:chExt cx="2574873" cy="2016224"/>
          </a:xfrm>
        </p:grpSpPr>
        <p:pic>
          <p:nvPicPr>
            <p:cNvPr id="2051" name="Picture 3" descr="C:\Users\Administrator\Desktop\董总广州会议20170612\大水\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32984" y="1491630"/>
              <a:ext cx="2574873" cy="1597207"/>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30"/>
            <p:cNvSpPr txBox="1"/>
            <p:nvPr/>
          </p:nvSpPr>
          <p:spPr>
            <a:xfrm>
              <a:off x="3432984" y="3138522"/>
              <a:ext cx="2544500" cy="369332"/>
            </a:xfrm>
            <a:prstGeom prst="rect">
              <a:avLst/>
            </a:prstGeom>
            <a:noFill/>
          </p:spPr>
          <p:txBody>
            <a:bodyPr wrap="square" rtlCol="0">
              <a:spAutoFit/>
            </a:bodyPr>
            <a:lstStyle/>
            <a:p>
              <a:pPr algn="ctr">
                <a:lnSpc>
                  <a:spcPct val="150000"/>
                </a:lnSpc>
                <a:defRPr/>
              </a:pPr>
              <a:r>
                <a:rPr lang="zh-CN" altLang="en-US" sz="1200" dirty="0">
                  <a:solidFill>
                    <a:srgbClr val="FFCC66"/>
                  </a:solidFill>
                  <a:latin typeface="微软雅黑" panose="020B0503020204020204" pitchFamily="34" charset="-122"/>
                  <a:ea typeface="微软雅黑" panose="020B0503020204020204" pitchFamily="34" charset="-122"/>
                </a:rPr>
                <a:t>唐山水司计量工程项目</a:t>
              </a:r>
              <a:endParaRPr lang="en-US" altLang="zh-CN" sz="1200" dirty="0">
                <a:solidFill>
                  <a:srgbClr val="FFCC66"/>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099540" y="1491630"/>
            <a:ext cx="2288884" cy="2016224"/>
            <a:chOff x="6099540" y="1491630"/>
            <a:chExt cx="2288884" cy="2016224"/>
          </a:xfrm>
        </p:grpSpPr>
        <p:pic>
          <p:nvPicPr>
            <p:cNvPr id="2052" name="Picture 4" descr="C:\Users\Administrator\Desktop\董总广州会议20170612\大水\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99540" y="1491630"/>
              <a:ext cx="2288884" cy="1597207"/>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30"/>
            <p:cNvSpPr txBox="1"/>
            <p:nvPr/>
          </p:nvSpPr>
          <p:spPr>
            <a:xfrm>
              <a:off x="6099540" y="3138522"/>
              <a:ext cx="2288884" cy="369332"/>
            </a:xfrm>
            <a:prstGeom prst="rect">
              <a:avLst/>
            </a:prstGeom>
            <a:noFill/>
          </p:spPr>
          <p:txBody>
            <a:bodyPr wrap="square" rtlCol="0">
              <a:spAutoFit/>
            </a:bodyPr>
            <a:lstStyle/>
            <a:p>
              <a:pPr algn="ctr">
                <a:lnSpc>
                  <a:spcPct val="150000"/>
                </a:lnSpc>
                <a:defRPr/>
              </a:pPr>
              <a:r>
                <a:rPr lang="zh-CN" altLang="en-US" sz="1200" dirty="0">
                  <a:solidFill>
                    <a:srgbClr val="FFCC66"/>
                  </a:solidFill>
                  <a:latin typeface="微软雅黑" panose="020B0503020204020204" pitchFamily="34" charset="-122"/>
                  <a:ea typeface="微软雅黑" panose="020B0503020204020204" pitchFamily="34" charset="-122"/>
                </a:rPr>
                <a:t>济南水务集团计量改造项目</a:t>
              </a:r>
              <a:endParaRPr lang="en-US" altLang="zh-CN" sz="1200" dirty="0">
                <a:solidFill>
                  <a:srgbClr val="FFCC6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24224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Users\Administrator\Desktop\董总广州会议20170612\PPT背景\主背-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2" y="0"/>
            <a:ext cx="9148032" cy="514536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26"/>
          <p:cNvSpPr txBox="1"/>
          <p:nvPr/>
        </p:nvSpPr>
        <p:spPr>
          <a:xfrm>
            <a:off x="755576" y="598234"/>
            <a:ext cx="4074879"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超声户用水表优势</a:t>
            </a:r>
          </a:p>
        </p:txBody>
      </p:sp>
      <p:sp>
        <p:nvSpPr>
          <p:cNvPr id="7" name="任意多边形 6"/>
          <p:cNvSpPr/>
          <p:nvPr/>
        </p:nvSpPr>
        <p:spPr>
          <a:xfrm>
            <a:off x="4028761" y="675902"/>
            <a:ext cx="1252201"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en-US" altLang="zh-CN" kern="1200" dirty="0">
                <a:solidFill>
                  <a:srgbClr val="FFCC66"/>
                </a:solidFill>
                <a:latin typeface="微软雅黑" pitchFamily="34" charset="-122"/>
                <a:ea typeface="微软雅黑" pitchFamily="34" charset="-122"/>
              </a:rPr>
              <a:t>NB-</a:t>
            </a:r>
            <a:r>
              <a:rPr lang="en-US" altLang="zh-CN" kern="1200" dirty="0" err="1">
                <a:solidFill>
                  <a:srgbClr val="FFCC66"/>
                </a:solidFill>
                <a:latin typeface="微软雅黑" pitchFamily="34" charset="-122"/>
                <a:ea typeface="微软雅黑" pitchFamily="34" charset="-122"/>
              </a:rPr>
              <a:t>IoT</a:t>
            </a:r>
            <a:endParaRPr lang="zh-CN" altLang="en-US" kern="1200" dirty="0">
              <a:solidFill>
                <a:srgbClr val="FFCC66"/>
              </a:solidFill>
              <a:latin typeface="微软雅黑" pitchFamily="34" charset="-122"/>
              <a:ea typeface="微软雅黑" pitchFamily="34" charset="-122"/>
            </a:endParaRPr>
          </a:p>
        </p:txBody>
      </p:sp>
      <p:sp>
        <p:nvSpPr>
          <p:cNvPr id="8" name="任意多边形 7"/>
          <p:cNvSpPr/>
          <p:nvPr/>
        </p:nvSpPr>
        <p:spPr>
          <a:xfrm>
            <a:off x="5768071" y="1317102"/>
            <a:ext cx="892161"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dirty="0">
                <a:solidFill>
                  <a:srgbClr val="FFCC66"/>
                </a:solidFill>
                <a:latin typeface="微软雅黑" pitchFamily="34" charset="-122"/>
                <a:ea typeface="微软雅黑" pitchFamily="34" charset="-122"/>
              </a:rPr>
              <a:t>无磨损</a:t>
            </a:r>
            <a:endParaRPr lang="zh-CN" altLang="en-US" kern="1200" dirty="0">
              <a:solidFill>
                <a:srgbClr val="FFCC66"/>
              </a:solidFill>
              <a:latin typeface="微软雅黑" pitchFamily="34" charset="-122"/>
              <a:ea typeface="微软雅黑" pitchFamily="34" charset="-122"/>
            </a:endParaRPr>
          </a:p>
        </p:txBody>
      </p:sp>
      <p:sp>
        <p:nvSpPr>
          <p:cNvPr id="15" name="任意多边形 14"/>
          <p:cNvSpPr/>
          <p:nvPr/>
        </p:nvSpPr>
        <p:spPr>
          <a:xfrm>
            <a:off x="5984095" y="1792038"/>
            <a:ext cx="892161"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kern="1200" dirty="0">
                <a:solidFill>
                  <a:srgbClr val="FFCC66"/>
                </a:solidFill>
                <a:latin typeface="微软雅黑" pitchFamily="34" charset="-122"/>
                <a:ea typeface="微软雅黑" pitchFamily="34" charset="-122"/>
              </a:rPr>
              <a:t>抗干扰</a:t>
            </a:r>
          </a:p>
        </p:txBody>
      </p:sp>
      <p:sp>
        <p:nvSpPr>
          <p:cNvPr id="16" name="任意多边形 15"/>
          <p:cNvSpPr/>
          <p:nvPr/>
        </p:nvSpPr>
        <p:spPr>
          <a:xfrm>
            <a:off x="6128111" y="2266974"/>
            <a:ext cx="892161"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dirty="0">
                <a:solidFill>
                  <a:srgbClr val="FFCC66"/>
                </a:solidFill>
                <a:latin typeface="微软雅黑" pitchFamily="34" charset="-122"/>
                <a:ea typeface="微软雅黑" pitchFamily="34" charset="-122"/>
              </a:rPr>
              <a:t>低</a:t>
            </a:r>
            <a:r>
              <a:rPr lang="zh-CN" altLang="en-US" kern="1200" dirty="0">
                <a:solidFill>
                  <a:srgbClr val="FFCC66"/>
                </a:solidFill>
                <a:latin typeface="微软雅黑" pitchFamily="34" charset="-122"/>
                <a:ea typeface="微软雅黑" pitchFamily="34" charset="-122"/>
              </a:rPr>
              <a:t>压损</a:t>
            </a:r>
          </a:p>
        </p:txBody>
      </p:sp>
      <p:sp>
        <p:nvSpPr>
          <p:cNvPr id="18" name="任意多边形 17"/>
          <p:cNvSpPr/>
          <p:nvPr/>
        </p:nvSpPr>
        <p:spPr>
          <a:xfrm>
            <a:off x="6078988" y="2744664"/>
            <a:ext cx="892161"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dirty="0">
                <a:solidFill>
                  <a:srgbClr val="FFCC66"/>
                </a:solidFill>
                <a:latin typeface="微软雅黑" pitchFamily="34" charset="-122"/>
                <a:ea typeface="微软雅黑" pitchFamily="34" charset="-122"/>
              </a:rPr>
              <a:t>微功耗</a:t>
            </a:r>
            <a:endParaRPr lang="zh-CN" altLang="en-US" kern="1200" dirty="0">
              <a:solidFill>
                <a:srgbClr val="FFCC66"/>
              </a:solidFill>
              <a:latin typeface="微软雅黑" pitchFamily="34" charset="-122"/>
              <a:ea typeface="微软雅黑" pitchFamily="34" charset="-122"/>
            </a:endParaRPr>
          </a:p>
        </p:txBody>
      </p:sp>
      <p:sp>
        <p:nvSpPr>
          <p:cNvPr id="19" name="任意多边形 18"/>
          <p:cNvSpPr/>
          <p:nvPr/>
        </p:nvSpPr>
        <p:spPr>
          <a:xfrm>
            <a:off x="5080248" y="910746"/>
            <a:ext cx="892161"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en-US" altLang="zh-CN" kern="1200" dirty="0">
                <a:solidFill>
                  <a:srgbClr val="FFCC66"/>
                </a:solidFill>
                <a:latin typeface="微软雅黑" pitchFamily="34" charset="-122"/>
                <a:ea typeface="微软雅黑" pitchFamily="34" charset="-122"/>
              </a:rPr>
              <a:t>IP68</a:t>
            </a:r>
            <a:endParaRPr lang="zh-CN" altLang="en-US" kern="1200" dirty="0">
              <a:solidFill>
                <a:srgbClr val="FFCC66"/>
              </a:solidFill>
              <a:latin typeface="微软雅黑" pitchFamily="34" charset="-122"/>
              <a:ea typeface="微软雅黑" pitchFamily="34" charset="-122"/>
            </a:endParaRPr>
          </a:p>
        </p:txBody>
      </p:sp>
      <p:sp>
        <p:nvSpPr>
          <p:cNvPr id="20" name="任意多边形 19"/>
          <p:cNvSpPr/>
          <p:nvPr/>
        </p:nvSpPr>
        <p:spPr>
          <a:xfrm>
            <a:off x="2181703" y="2743932"/>
            <a:ext cx="1166161"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kern="1200" dirty="0">
                <a:solidFill>
                  <a:srgbClr val="FFCC66"/>
                </a:solidFill>
                <a:latin typeface="微软雅黑" pitchFamily="34" charset="-122"/>
                <a:ea typeface="微软雅黑" pitchFamily="34" charset="-122"/>
              </a:rPr>
              <a:t>压力检测</a:t>
            </a:r>
          </a:p>
        </p:txBody>
      </p:sp>
      <p:sp>
        <p:nvSpPr>
          <p:cNvPr id="21" name="任意多边形 20"/>
          <p:cNvSpPr/>
          <p:nvPr/>
        </p:nvSpPr>
        <p:spPr>
          <a:xfrm>
            <a:off x="2405333" y="1903967"/>
            <a:ext cx="1108185"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kern="1200" dirty="0">
                <a:solidFill>
                  <a:srgbClr val="FFCC66"/>
                </a:solidFill>
                <a:latin typeface="微软雅黑" pitchFamily="34" charset="-122"/>
                <a:ea typeface="微软雅黑" pitchFamily="34" charset="-122"/>
              </a:rPr>
              <a:t>宽量程</a:t>
            </a:r>
          </a:p>
        </p:txBody>
      </p:sp>
      <p:sp>
        <p:nvSpPr>
          <p:cNvPr id="27" name="任意多边形 26"/>
          <p:cNvSpPr/>
          <p:nvPr/>
        </p:nvSpPr>
        <p:spPr>
          <a:xfrm>
            <a:off x="2599719" y="1429031"/>
            <a:ext cx="1180193"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kern="1200" dirty="0">
                <a:solidFill>
                  <a:srgbClr val="FFCC66"/>
                </a:solidFill>
                <a:latin typeface="微软雅黑" pitchFamily="34" charset="-122"/>
                <a:ea typeface="微软雅黑" pitchFamily="34" charset="-122"/>
              </a:rPr>
              <a:t>自组网</a:t>
            </a:r>
          </a:p>
        </p:txBody>
      </p:sp>
      <p:sp>
        <p:nvSpPr>
          <p:cNvPr id="7168" name="任意多边形 7167"/>
          <p:cNvSpPr/>
          <p:nvPr/>
        </p:nvSpPr>
        <p:spPr>
          <a:xfrm>
            <a:off x="3224931" y="984607"/>
            <a:ext cx="1108185"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kern="1200" dirty="0">
                <a:solidFill>
                  <a:srgbClr val="FFCC66"/>
                </a:solidFill>
                <a:latin typeface="微软雅黑" pitchFamily="34" charset="-122"/>
                <a:ea typeface="微软雅黑" pitchFamily="34" charset="-122"/>
              </a:rPr>
              <a:t>低始动</a:t>
            </a:r>
          </a:p>
        </p:txBody>
      </p:sp>
      <p:pic>
        <p:nvPicPr>
          <p:cNvPr id="22"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3" descr="G:\NB-IOT水表\IMG_0037000.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721600" y="1240621"/>
            <a:ext cx="1927484" cy="2359348"/>
          </a:xfrm>
          <a:prstGeom prst="rect">
            <a:avLst/>
          </a:prstGeom>
          <a:noFill/>
          <a:extLst>
            <a:ext uri="{909E8E84-426E-40DD-AFC4-6F175D3DCCD1}">
              <a14:hiddenFill xmlns:a14="http://schemas.microsoft.com/office/drawing/2010/main">
                <a:solidFill>
                  <a:srgbClr val="FFFFFF"/>
                </a:solidFill>
              </a14:hiddenFill>
            </a:ext>
          </a:extLst>
        </p:spPr>
      </p:pic>
      <p:sp>
        <p:nvSpPr>
          <p:cNvPr id="23" name="任意多边形 22"/>
          <p:cNvSpPr/>
          <p:nvPr/>
        </p:nvSpPr>
        <p:spPr>
          <a:xfrm>
            <a:off x="5796136" y="3210432"/>
            <a:ext cx="1140036"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kern="1200" dirty="0">
                <a:solidFill>
                  <a:srgbClr val="FFCC66"/>
                </a:solidFill>
                <a:latin typeface="微软雅黑" pitchFamily="34" charset="-122"/>
                <a:ea typeface="微软雅黑" pitchFamily="34" charset="-122"/>
              </a:rPr>
              <a:t>水温报警</a:t>
            </a:r>
          </a:p>
        </p:txBody>
      </p:sp>
      <p:sp>
        <p:nvSpPr>
          <p:cNvPr id="24" name="任意多边形 23"/>
          <p:cNvSpPr/>
          <p:nvPr/>
        </p:nvSpPr>
        <p:spPr>
          <a:xfrm>
            <a:off x="2711884" y="3579853"/>
            <a:ext cx="1140036"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kern="1200" dirty="0">
                <a:solidFill>
                  <a:srgbClr val="FFCC66"/>
                </a:solidFill>
                <a:latin typeface="微软雅黑" pitchFamily="34" charset="-122"/>
                <a:ea typeface="微软雅黑" pitchFamily="34" charset="-122"/>
              </a:rPr>
              <a:t>低温抗冻</a:t>
            </a:r>
          </a:p>
        </p:txBody>
      </p:sp>
      <p:sp>
        <p:nvSpPr>
          <p:cNvPr id="25" name="任意多边形 24"/>
          <p:cNvSpPr/>
          <p:nvPr/>
        </p:nvSpPr>
        <p:spPr>
          <a:xfrm>
            <a:off x="2267744" y="2327278"/>
            <a:ext cx="1140036"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kern="1200" dirty="0">
                <a:solidFill>
                  <a:srgbClr val="FFCC66"/>
                </a:solidFill>
                <a:latin typeface="微软雅黑" pitchFamily="34" charset="-122"/>
                <a:ea typeface="微软雅黑" pitchFamily="34" charset="-122"/>
              </a:rPr>
              <a:t>防自转</a:t>
            </a:r>
          </a:p>
        </p:txBody>
      </p:sp>
      <p:sp>
        <p:nvSpPr>
          <p:cNvPr id="26" name="任意多边形 25"/>
          <p:cNvSpPr/>
          <p:nvPr/>
        </p:nvSpPr>
        <p:spPr>
          <a:xfrm>
            <a:off x="2423852" y="3160586"/>
            <a:ext cx="1140036" cy="363007"/>
          </a:xfrm>
          <a:custGeom>
            <a:avLst/>
            <a:gdLst>
              <a:gd name="connsiteX0" fmla="*/ 0 w 938626"/>
              <a:gd name="connsiteY0" fmla="*/ 78220 h 469313"/>
              <a:gd name="connsiteX1" fmla="*/ 78220 w 938626"/>
              <a:gd name="connsiteY1" fmla="*/ 0 h 469313"/>
              <a:gd name="connsiteX2" fmla="*/ 860406 w 938626"/>
              <a:gd name="connsiteY2" fmla="*/ 0 h 469313"/>
              <a:gd name="connsiteX3" fmla="*/ 938626 w 938626"/>
              <a:gd name="connsiteY3" fmla="*/ 78220 h 469313"/>
              <a:gd name="connsiteX4" fmla="*/ 938626 w 938626"/>
              <a:gd name="connsiteY4" fmla="*/ 391093 h 469313"/>
              <a:gd name="connsiteX5" fmla="*/ 860406 w 938626"/>
              <a:gd name="connsiteY5" fmla="*/ 469313 h 469313"/>
              <a:gd name="connsiteX6" fmla="*/ 78220 w 938626"/>
              <a:gd name="connsiteY6" fmla="*/ 469313 h 469313"/>
              <a:gd name="connsiteX7" fmla="*/ 0 w 938626"/>
              <a:gd name="connsiteY7" fmla="*/ 391093 h 469313"/>
              <a:gd name="connsiteX8" fmla="*/ 0 w 938626"/>
              <a:gd name="connsiteY8" fmla="*/ 78220 h 4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26" h="469313">
                <a:moveTo>
                  <a:pt x="0" y="78220"/>
                </a:moveTo>
                <a:cubicBezTo>
                  <a:pt x="0" y="35020"/>
                  <a:pt x="35020" y="0"/>
                  <a:pt x="78220" y="0"/>
                </a:cubicBezTo>
                <a:lnTo>
                  <a:pt x="860406" y="0"/>
                </a:lnTo>
                <a:cubicBezTo>
                  <a:pt x="903606" y="0"/>
                  <a:pt x="938626" y="35020"/>
                  <a:pt x="938626" y="78220"/>
                </a:cubicBezTo>
                <a:lnTo>
                  <a:pt x="938626" y="391093"/>
                </a:lnTo>
                <a:cubicBezTo>
                  <a:pt x="938626" y="434293"/>
                  <a:pt x="903606" y="469313"/>
                  <a:pt x="860406" y="469313"/>
                </a:cubicBezTo>
                <a:lnTo>
                  <a:pt x="78220" y="469313"/>
                </a:lnTo>
                <a:cubicBezTo>
                  <a:pt x="35020" y="469313"/>
                  <a:pt x="0" y="434293"/>
                  <a:pt x="0" y="391093"/>
                </a:cubicBezTo>
                <a:lnTo>
                  <a:pt x="0" y="78220"/>
                </a:lnTo>
                <a:close/>
              </a:path>
            </a:pathLst>
          </a:custGeom>
          <a:noFill/>
          <a:ln w="12700">
            <a:noFill/>
            <a:prstDash val="sys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30" tIns="68630" rIns="68630" bIns="68630" numCol="1" spcCol="1270" anchor="ctr" anchorCtr="0">
            <a:noAutofit/>
          </a:bodyPr>
          <a:lstStyle/>
          <a:p>
            <a:pPr lvl="0" algn="ctr" defTabSz="533400">
              <a:lnSpc>
                <a:spcPct val="90000"/>
              </a:lnSpc>
              <a:spcBef>
                <a:spcPct val="0"/>
              </a:spcBef>
              <a:spcAft>
                <a:spcPct val="35000"/>
              </a:spcAft>
            </a:pPr>
            <a:r>
              <a:rPr lang="zh-CN" altLang="en-US" kern="1200" dirty="0">
                <a:solidFill>
                  <a:srgbClr val="FFCC66"/>
                </a:solidFill>
                <a:latin typeface="微软雅黑" pitchFamily="34" charset="-122"/>
                <a:ea typeface="微软雅黑" pitchFamily="34" charset="-122"/>
              </a:rPr>
              <a:t>瞬时流量</a:t>
            </a:r>
          </a:p>
        </p:txBody>
      </p:sp>
      <p:sp>
        <p:nvSpPr>
          <p:cNvPr id="28" name="文本框 30"/>
          <p:cNvSpPr txBox="1"/>
          <p:nvPr/>
        </p:nvSpPr>
        <p:spPr>
          <a:xfrm>
            <a:off x="3550638" y="3889960"/>
            <a:ext cx="2677546" cy="553998"/>
          </a:xfrm>
          <a:prstGeom prst="rect">
            <a:avLst/>
          </a:prstGeom>
          <a:noFill/>
        </p:spPr>
        <p:txBody>
          <a:bodyPr wrap="square" rtlCol="0">
            <a:spAutoFit/>
          </a:bodyPr>
          <a:lstStyle/>
          <a:p>
            <a:pPr algn="ctr">
              <a:lnSpc>
                <a:spcPct val="150000"/>
              </a:lnSpc>
              <a:defRPr/>
            </a:pPr>
            <a:r>
              <a:rPr lang="en-US" altLang="zh-CN" sz="2000" b="1" dirty="0">
                <a:solidFill>
                  <a:srgbClr val="FFCC66"/>
                </a:solidFill>
                <a:latin typeface="微软雅黑" panose="020B0503020204020204" pitchFamily="34" charset="-122"/>
                <a:ea typeface="微软雅黑" panose="020B0503020204020204" pitchFamily="34" charset="-122"/>
              </a:rPr>
              <a:t>SCL-61H</a:t>
            </a:r>
            <a:r>
              <a:rPr lang="zh-CN" altLang="en-US" sz="2000" b="1" dirty="0">
                <a:solidFill>
                  <a:srgbClr val="FFCC66"/>
                </a:solidFill>
                <a:latin typeface="微软雅黑" panose="020B0503020204020204" pitchFamily="34" charset="-122"/>
                <a:ea typeface="微软雅黑" panose="020B0503020204020204" pitchFamily="34" charset="-122"/>
              </a:rPr>
              <a:t>超声水表</a:t>
            </a:r>
            <a:endParaRPr lang="en-US" altLang="zh-CN" sz="2000" b="1" dirty="0">
              <a:solidFill>
                <a:srgbClr val="FFCC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9395565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168"/>
                                        </p:tgtEl>
                                        <p:attrNameLst>
                                          <p:attrName>style.visibility</p:attrName>
                                        </p:attrNameLst>
                                      </p:cBhvr>
                                      <p:to>
                                        <p:strVal val="visible"/>
                                      </p:to>
                                    </p:set>
                                    <p:animEffect transition="in" filter="fade">
                                      <p:cBhvr>
                                        <p:cTn id="31" dur="500"/>
                                        <p:tgtEl>
                                          <p:spTgt spid="716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P spid="18" grpId="0"/>
      <p:bldP spid="19" grpId="0"/>
      <p:bldP spid="20" grpId="0"/>
      <p:bldP spid="21" grpId="0"/>
      <p:bldP spid="27" grpId="0"/>
      <p:bldP spid="7168" grpId="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Users\Administrator\Desktop\董总广州会议20170612\PPT背景\4-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714" cy="51435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26"/>
          <p:cNvSpPr txBox="1"/>
          <p:nvPr/>
        </p:nvSpPr>
        <p:spPr>
          <a:xfrm>
            <a:off x="755576" y="771550"/>
            <a:ext cx="4074879"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超声户用水表优势</a:t>
            </a:r>
          </a:p>
        </p:txBody>
      </p:sp>
      <p:pic>
        <p:nvPicPr>
          <p:cNvPr id="24"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30"/>
          <p:cNvSpPr txBox="1"/>
          <p:nvPr/>
        </p:nvSpPr>
        <p:spPr>
          <a:xfrm>
            <a:off x="802804" y="3146681"/>
            <a:ext cx="2544500" cy="369332"/>
          </a:xfrm>
          <a:prstGeom prst="rect">
            <a:avLst/>
          </a:prstGeom>
          <a:noFill/>
        </p:spPr>
        <p:txBody>
          <a:bodyPr wrap="square" rtlCol="0">
            <a:spAutoFit/>
          </a:bodyPr>
          <a:lstStyle/>
          <a:p>
            <a:pPr algn="ctr">
              <a:lnSpc>
                <a:spcPct val="150000"/>
              </a:lnSpc>
              <a:defRPr/>
            </a:pPr>
            <a:r>
              <a:rPr lang="zh-CN" altLang="en-US" sz="1200" dirty="0">
                <a:solidFill>
                  <a:srgbClr val="FFCC66"/>
                </a:solidFill>
                <a:latin typeface="微软雅黑" panose="020B0503020204020204" pitchFamily="34" charset="-122"/>
                <a:ea typeface="微软雅黑" panose="020B0503020204020204" pitchFamily="34" charset="-122"/>
              </a:rPr>
              <a:t>广州水司户用计量改造项目</a:t>
            </a:r>
            <a:endParaRPr lang="en-US" altLang="zh-CN" sz="1200" dirty="0">
              <a:solidFill>
                <a:srgbClr val="FFCC66"/>
              </a:solidFill>
              <a:latin typeface="微软雅黑" panose="020B0503020204020204" pitchFamily="34" charset="-122"/>
              <a:ea typeface="微软雅黑" panose="020B0503020204020204" pitchFamily="34" charset="-122"/>
            </a:endParaRPr>
          </a:p>
        </p:txBody>
      </p:sp>
      <p:sp>
        <p:nvSpPr>
          <p:cNvPr id="19" name="文本框 30"/>
          <p:cNvSpPr txBox="1"/>
          <p:nvPr/>
        </p:nvSpPr>
        <p:spPr>
          <a:xfrm>
            <a:off x="3432984" y="3146681"/>
            <a:ext cx="2544500" cy="369332"/>
          </a:xfrm>
          <a:prstGeom prst="rect">
            <a:avLst/>
          </a:prstGeom>
          <a:noFill/>
        </p:spPr>
        <p:txBody>
          <a:bodyPr wrap="square" rtlCol="0">
            <a:spAutoFit/>
          </a:bodyPr>
          <a:lstStyle/>
          <a:p>
            <a:pPr algn="ctr">
              <a:lnSpc>
                <a:spcPct val="150000"/>
              </a:lnSpc>
              <a:defRPr/>
            </a:pPr>
            <a:r>
              <a:rPr lang="zh-CN" altLang="en-US" sz="1200" dirty="0">
                <a:solidFill>
                  <a:srgbClr val="FFCC66"/>
                </a:solidFill>
                <a:latin typeface="微软雅黑" panose="020B0503020204020204" pitchFamily="34" charset="-122"/>
                <a:ea typeface="微软雅黑" panose="020B0503020204020204" pitchFamily="34" charset="-122"/>
              </a:rPr>
              <a:t>唐山水司户用计量项目</a:t>
            </a:r>
            <a:endParaRPr lang="en-US" altLang="zh-CN" sz="1200" dirty="0">
              <a:solidFill>
                <a:srgbClr val="FFCC66"/>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099540" y="3163000"/>
            <a:ext cx="2288884" cy="336695"/>
          </a:xfrm>
          <a:prstGeom prst="rect">
            <a:avLst/>
          </a:prstGeom>
          <a:noFill/>
        </p:spPr>
        <p:txBody>
          <a:bodyPr wrap="square" rtlCol="0">
            <a:spAutoFit/>
          </a:bodyPr>
          <a:lstStyle/>
          <a:p>
            <a:pPr algn="ctr">
              <a:lnSpc>
                <a:spcPct val="150000"/>
              </a:lnSpc>
              <a:defRPr/>
            </a:pPr>
            <a:r>
              <a:rPr lang="zh-CN" altLang="en-US" sz="1200" dirty="0">
                <a:solidFill>
                  <a:srgbClr val="FFCC66"/>
                </a:solidFill>
                <a:latin typeface="微软雅黑" panose="020B0503020204020204" pitchFamily="34" charset="-122"/>
                <a:ea typeface="微软雅黑" panose="020B0503020204020204" pitchFamily="34" charset="-122"/>
              </a:rPr>
              <a:t>江苏扬建集团户用计量项目</a:t>
            </a:r>
            <a:endParaRPr lang="en-US" altLang="zh-CN" sz="1200" dirty="0">
              <a:solidFill>
                <a:srgbClr val="FFCC66"/>
              </a:solidFill>
              <a:latin typeface="微软雅黑" panose="020B0503020204020204" pitchFamily="34" charset="-122"/>
              <a:ea typeface="微软雅黑" panose="020B0503020204020204" pitchFamily="34" charset="-122"/>
            </a:endParaRPr>
          </a:p>
        </p:txBody>
      </p:sp>
      <p:pic>
        <p:nvPicPr>
          <p:cNvPr id="3074" name="Picture 2" descr="C:\Users\Administrator\Desktop\董总广州会议20170612\大水\0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584" y="1478599"/>
            <a:ext cx="2519719" cy="159720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istrator\Desktop\董总广州会议20170612\大水\0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32983" y="1480490"/>
            <a:ext cx="2602199" cy="159531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dministrator\Desktop\董总广州会议20170612\大水\0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99540" y="1478599"/>
            <a:ext cx="2288884" cy="1597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07030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50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0-#ppt_w/2"/>
                                          </p:val>
                                        </p:tav>
                                        <p:tav tm="100000">
                                          <p:val>
                                            <p:strVal val="#ppt_x"/>
                                          </p:val>
                                        </p:tav>
                                      </p:tavLst>
                                    </p:anim>
                                    <p:anim calcmode="lin" valueType="num">
                                      <p:cBhvr additive="base">
                                        <p:cTn id="8" dur="500" fill="hold"/>
                                        <p:tgtEl>
                                          <p:spTgt spid="307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1" fill="hold" grpId="1"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ppt_y</p:attrName>
                                        </p:attrNameLst>
                                      </p:cBhvr>
                                      <p:tavLst>
                                        <p:tav tm="0">
                                          <p:val>
                                            <p:strVal val="#ppt_y-#ppt_h*1.125000"/>
                                          </p:val>
                                        </p:tav>
                                        <p:tav tm="100000">
                                          <p:val>
                                            <p:strVal val="#ppt_y"/>
                                          </p:val>
                                        </p:tav>
                                      </p:tavLst>
                                    </p:anim>
                                    <p:animEffect transition="in" filter="wipe(down)">
                                      <p:cBhvr>
                                        <p:cTn id="13" dur="500"/>
                                        <p:tgtEl>
                                          <p:spTgt spid="20"/>
                                        </p:tgtEl>
                                      </p:cBhvr>
                                    </p:animEffect>
                                  </p:childTnLst>
                                </p:cTn>
                              </p:par>
                            </p:childTnLst>
                          </p:cTn>
                        </p:par>
                        <p:par>
                          <p:cTn id="14" fill="hold">
                            <p:stCondLst>
                              <p:cond delay="1500"/>
                            </p:stCondLst>
                            <p:childTnLst>
                              <p:par>
                                <p:cTn id="15" presetID="2" presetClass="entr" presetSubtype="1" fill="hold" nodeType="afterEffect">
                                  <p:stCondLst>
                                    <p:cond delay="500"/>
                                  </p:stCondLst>
                                  <p:childTnLst>
                                    <p:set>
                                      <p:cBhvr>
                                        <p:cTn id="16" dur="1" fill="hold">
                                          <p:stCondLst>
                                            <p:cond delay="0"/>
                                          </p:stCondLst>
                                        </p:cTn>
                                        <p:tgtEl>
                                          <p:spTgt spid="3075"/>
                                        </p:tgtEl>
                                        <p:attrNameLst>
                                          <p:attrName>style.visibility</p:attrName>
                                        </p:attrNameLst>
                                      </p:cBhvr>
                                      <p:to>
                                        <p:strVal val="visible"/>
                                      </p:to>
                                    </p:set>
                                    <p:anim calcmode="lin" valueType="num">
                                      <p:cBhvr additive="base">
                                        <p:cTn id="17" dur="500" fill="hold"/>
                                        <p:tgtEl>
                                          <p:spTgt spid="3075"/>
                                        </p:tgtEl>
                                        <p:attrNameLst>
                                          <p:attrName>ppt_x</p:attrName>
                                        </p:attrNameLst>
                                      </p:cBhvr>
                                      <p:tavLst>
                                        <p:tav tm="0">
                                          <p:val>
                                            <p:strVal val="#ppt_x"/>
                                          </p:val>
                                        </p:tav>
                                        <p:tav tm="100000">
                                          <p:val>
                                            <p:strVal val="#ppt_x"/>
                                          </p:val>
                                        </p:tav>
                                      </p:tavLst>
                                    </p:anim>
                                    <p:anim calcmode="lin" valueType="num">
                                      <p:cBhvr additive="base">
                                        <p:cTn id="18" dur="500" fill="hold"/>
                                        <p:tgtEl>
                                          <p:spTgt spid="3075"/>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12" presetClass="entr" presetSubtype="1" fill="hold" grpId="1"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down)">
                                      <p:cBhvr>
                                        <p:cTn id="23" dur="500"/>
                                        <p:tgtEl>
                                          <p:spTgt spid="19"/>
                                        </p:tgtEl>
                                      </p:cBhvr>
                                    </p:animEffect>
                                  </p:childTnLst>
                                </p:cTn>
                              </p:par>
                            </p:childTnLst>
                          </p:cTn>
                        </p:par>
                        <p:par>
                          <p:cTn id="24" fill="hold">
                            <p:stCondLst>
                              <p:cond delay="3000"/>
                            </p:stCondLst>
                            <p:childTnLst>
                              <p:par>
                                <p:cTn id="25" presetID="2" presetClass="entr" presetSubtype="2" fill="hold" nodeType="afterEffect">
                                  <p:stCondLst>
                                    <p:cond delay="500"/>
                                  </p:stCondLst>
                                  <p:childTnLst>
                                    <p:set>
                                      <p:cBhvr>
                                        <p:cTn id="26" dur="1" fill="hold">
                                          <p:stCondLst>
                                            <p:cond delay="0"/>
                                          </p:stCondLst>
                                        </p:cTn>
                                        <p:tgtEl>
                                          <p:spTgt spid="3076"/>
                                        </p:tgtEl>
                                        <p:attrNameLst>
                                          <p:attrName>style.visibility</p:attrName>
                                        </p:attrNameLst>
                                      </p:cBhvr>
                                      <p:to>
                                        <p:strVal val="visible"/>
                                      </p:to>
                                    </p:set>
                                    <p:anim calcmode="lin" valueType="num">
                                      <p:cBhvr additive="base">
                                        <p:cTn id="27" dur="500" fill="hold"/>
                                        <p:tgtEl>
                                          <p:spTgt spid="3076"/>
                                        </p:tgtEl>
                                        <p:attrNameLst>
                                          <p:attrName>ppt_x</p:attrName>
                                        </p:attrNameLst>
                                      </p:cBhvr>
                                      <p:tavLst>
                                        <p:tav tm="0">
                                          <p:val>
                                            <p:strVal val="1+#ppt_w/2"/>
                                          </p:val>
                                        </p:tav>
                                        <p:tav tm="100000">
                                          <p:val>
                                            <p:strVal val="#ppt_x"/>
                                          </p:val>
                                        </p:tav>
                                      </p:tavLst>
                                    </p:anim>
                                    <p:anim calcmode="lin" valueType="num">
                                      <p:cBhvr additive="base">
                                        <p:cTn id="28" dur="500" fill="hold"/>
                                        <p:tgtEl>
                                          <p:spTgt spid="3076"/>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12" presetClass="entr" presetSubtype="1" fill="hold" grpId="1"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ppt_y</p:attrName>
                                        </p:attrNameLst>
                                      </p:cBhvr>
                                      <p:tavLst>
                                        <p:tav tm="0">
                                          <p:val>
                                            <p:strVal val="#ppt_y-#ppt_h*1.125000"/>
                                          </p:val>
                                        </p:tav>
                                        <p:tav tm="100000">
                                          <p:val>
                                            <p:strVal val="#ppt_y"/>
                                          </p:val>
                                        </p:tav>
                                      </p:tavLst>
                                    </p:anim>
                                    <p:animEffect transition="in" filter="wipe(down)">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1"/>
      <p:bldP spid="19" grpId="1"/>
      <p:bldP spid="2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Users\Administrator\Desktop\董总广州会议20170612\PPT背景\4-01.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 y="0"/>
            <a:ext cx="9144714" cy="51435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26"/>
          <p:cNvSpPr txBox="1"/>
          <p:nvPr/>
        </p:nvSpPr>
        <p:spPr>
          <a:xfrm>
            <a:off x="611560" y="1318314"/>
            <a:ext cx="4074879"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汇中与广州自来水携手合作</a:t>
            </a:r>
          </a:p>
        </p:txBody>
      </p:sp>
      <p:pic>
        <p:nvPicPr>
          <p:cNvPr id="24" name="Picture 2" descr="C:\Users\Administrator\Desktop\董总广州会议20170612\PPT背景\金标.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17" name="MH_Other_1"/>
          <p:cNvSpPr/>
          <p:nvPr>
            <p:custDataLst>
              <p:tags r:id="rId1"/>
            </p:custDataLst>
          </p:nvPr>
        </p:nvSpPr>
        <p:spPr>
          <a:xfrm rot="5091414" flipH="1" flipV="1">
            <a:off x="6558948" y="1950101"/>
            <a:ext cx="1133911" cy="1136775"/>
          </a:xfrm>
          <a:prstGeom prst="circularArrow">
            <a:avLst>
              <a:gd name="adj1" fmla="val 2596"/>
              <a:gd name="adj2" fmla="val 610829"/>
              <a:gd name="adj3" fmla="val 20723301"/>
              <a:gd name="adj4" fmla="val 997241"/>
              <a:gd name="adj5" fmla="val 4943"/>
            </a:avLst>
          </a:prstGeom>
          <a:solidFill>
            <a:srgbClr val="FFCC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latin typeface="+mn-ea"/>
            </a:endParaRPr>
          </a:p>
        </p:txBody>
      </p:sp>
      <p:grpSp>
        <p:nvGrpSpPr>
          <p:cNvPr id="5" name="组合 4"/>
          <p:cNvGrpSpPr/>
          <p:nvPr/>
        </p:nvGrpSpPr>
        <p:grpSpPr>
          <a:xfrm>
            <a:off x="7141612" y="1275606"/>
            <a:ext cx="1179071" cy="1235031"/>
            <a:chOff x="7141612" y="1275606"/>
            <a:chExt cx="1179071" cy="1235031"/>
          </a:xfrm>
        </p:grpSpPr>
        <p:sp>
          <p:nvSpPr>
            <p:cNvPr id="11" name="MH_SubTitle_5"/>
            <p:cNvSpPr>
              <a:spLocks/>
            </p:cNvSpPr>
            <p:nvPr>
              <p:custDataLst>
                <p:tags r:id="rId7"/>
              </p:custDataLst>
            </p:nvPr>
          </p:nvSpPr>
          <p:spPr bwMode="auto">
            <a:xfrm>
              <a:off x="7141612" y="1275606"/>
              <a:ext cx="1179071" cy="1235031"/>
            </a:xfrm>
            <a:custGeom>
              <a:avLst/>
              <a:gdLst>
                <a:gd name="T0" fmla="*/ 0 w 434"/>
                <a:gd name="T1" fmla="*/ 2147483646 h 454"/>
                <a:gd name="T2" fmla="*/ 2147483646 w 434"/>
                <a:gd name="T3" fmla="*/ 2147483646 h 454"/>
                <a:gd name="T4" fmla="*/ 2147483646 w 434"/>
                <a:gd name="T5" fmla="*/ 2147483646 h 454"/>
                <a:gd name="T6" fmla="*/ 0 w 434"/>
                <a:gd name="T7" fmla="*/ 0 h 454"/>
                <a:gd name="T8" fmla="*/ 0 w 434"/>
                <a:gd name="T9" fmla="*/ 2147483646 h 454"/>
                <a:gd name="T10" fmla="*/ 0 w 434"/>
                <a:gd name="T11" fmla="*/ 2147483646 h 454"/>
                <a:gd name="T12" fmla="*/ 0 60000 65536"/>
                <a:gd name="T13" fmla="*/ 0 60000 65536"/>
                <a:gd name="T14" fmla="*/ 0 60000 65536"/>
                <a:gd name="T15" fmla="*/ 0 60000 65536"/>
                <a:gd name="T16" fmla="*/ 0 60000 65536"/>
                <a:gd name="T17" fmla="*/ 0 60000 65536"/>
                <a:gd name="T18" fmla="*/ 0 w 434"/>
                <a:gd name="T19" fmla="*/ 0 h 454"/>
                <a:gd name="T20" fmla="*/ 434 w 434"/>
                <a:gd name="T21" fmla="*/ 454 h 454"/>
              </a:gdLst>
              <a:ahLst/>
              <a:cxnLst>
                <a:cxn ang="T12">
                  <a:pos x="T0" y="T1"/>
                </a:cxn>
                <a:cxn ang="T13">
                  <a:pos x="T2" y="T3"/>
                </a:cxn>
                <a:cxn ang="T14">
                  <a:pos x="T4" y="T5"/>
                </a:cxn>
                <a:cxn ang="T15">
                  <a:pos x="T6" y="T7"/>
                </a:cxn>
                <a:cxn ang="T16">
                  <a:pos x="T8" y="T9"/>
                </a:cxn>
                <a:cxn ang="T17">
                  <a:pos x="T10" y="T11"/>
                </a:cxn>
              </a:cxnLst>
              <a:rect l="T18" t="T19" r="T20" b="T21"/>
              <a:pathLst>
                <a:path w="434" h="454">
                  <a:moveTo>
                    <a:pt x="0" y="454"/>
                  </a:moveTo>
                  <a:cubicBezTo>
                    <a:pt x="9" y="451"/>
                    <a:pt x="9" y="451"/>
                    <a:pt x="9" y="451"/>
                  </a:cubicBezTo>
                  <a:cubicBezTo>
                    <a:pt x="434" y="313"/>
                    <a:pt x="434" y="313"/>
                    <a:pt x="434" y="313"/>
                  </a:cubicBezTo>
                  <a:cubicBezTo>
                    <a:pt x="371" y="132"/>
                    <a:pt x="201" y="2"/>
                    <a:pt x="0" y="0"/>
                  </a:cubicBezTo>
                  <a:cubicBezTo>
                    <a:pt x="0" y="445"/>
                    <a:pt x="0" y="445"/>
                    <a:pt x="0" y="445"/>
                  </a:cubicBezTo>
                  <a:lnTo>
                    <a:pt x="0" y="454"/>
                  </a:lnTo>
                  <a:close/>
                </a:path>
              </a:pathLst>
            </a:custGeom>
            <a:noFill/>
            <a:ln w="9525">
              <a:solidFill>
                <a:srgbClr val="FFCC66"/>
              </a:solidFill>
              <a:round/>
              <a:headEnd/>
              <a:tailEnd/>
            </a:ln>
            <a:extLst/>
          </p:spPr>
          <p:txBody>
            <a:bodyPr lIns="0" tIns="0" rIns="180000" bIns="216000" anchor="ctr" anchorCtr="1">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spcBef>
                  <a:spcPct val="0"/>
                </a:spcBef>
                <a:buFontTx/>
                <a:buNone/>
                <a:defRPr/>
              </a:pPr>
              <a:endParaRPr lang="en-US" altLang="zh-CN" sz="1800" dirty="0">
                <a:solidFill>
                  <a:srgbClr val="FFFFFF"/>
                </a:solidFill>
                <a:latin typeface="+mn-lt"/>
                <a:ea typeface="+mn-ea"/>
              </a:endParaRPr>
            </a:p>
          </p:txBody>
        </p:sp>
        <p:sp>
          <p:nvSpPr>
            <p:cNvPr id="21" name="文本框 30"/>
            <p:cNvSpPr txBox="1"/>
            <p:nvPr/>
          </p:nvSpPr>
          <p:spPr>
            <a:xfrm>
              <a:off x="7297480" y="1510680"/>
              <a:ext cx="719795" cy="584775"/>
            </a:xfrm>
            <a:prstGeom prst="rect">
              <a:avLst/>
            </a:prstGeom>
            <a:noFill/>
          </p:spPr>
          <p:txBody>
            <a:bodyPr wrap="square" rtlCol="0">
              <a:spAutoFit/>
            </a:bodyPr>
            <a:lstStyle/>
            <a:p>
              <a:pPr algn="ctr">
                <a:defRPr/>
              </a:pPr>
              <a:r>
                <a:rPr lang="zh-CN" altLang="en-US" sz="1600" b="1" dirty="0">
                  <a:solidFill>
                    <a:srgbClr val="FFCC66"/>
                  </a:solidFill>
                  <a:latin typeface="微软雅黑" panose="020B0503020204020204" pitchFamily="34" charset="-122"/>
                  <a:ea typeface="微软雅黑" panose="020B0503020204020204" pitchFamily="34" charset="-122"/>
                </a:rPr>
                <a:t>原水计量</a:t>
              </a:r>
              <a:endParaRPr lang="en-US" altLang="zh-CN" sz="1600" b="1" dirty="0">
                <a:solidFill>
                  <a:srgbClr val="FFCC66"/>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149466" y="2153283"/>
            <a:ext cx="1238958" cy="1393092"/>
            <a:chOff x="7149466" y="2153283"/>
            <a:chExt cx="1238958" cy="1393092"/>
          </a:xfrm>
        </p:grpSpPr>
        <p:sp>
          <p:nvSpPr>
            <p:cNvPr id="13" name="MH_SubTitle_4"/>
            <p:cNvSpPr>
              <a:spLocks/>
            </p:cNvSpPr>
            <p:nvPr>
              <p:custDataLst>
                <p:tags r:id="rId6"/>
              </p:custDataLst>
            </p:nvPr>
          </p:nvSpPr>
          <p:spPr bwMode="auto">
            <a:xfrm>
              <a:off x="7149466" y="2153283"/>
              <a:ext cx="1238958" cy="1393092"/>
            </a:xfrm>
            <a:custGeom>
              <a:avLst/>
              <a:gdLst/>
              <a:ahLst/>
              <a:cxnLst>
                <a:cxn ang="0">
                  <a:pos x="456" y="141"/>
                </a:cxn>
                <a:cxn ang="0">
                  <a:pos x="434" y="0"/>
                </a:cxn>
                <a:cxn ang="0">
                  <a:pos x="9" y="138"/>
                </a:cxn>
                <a:cxn ang="0">
                  <a:pos x="0" y="141"/>
                </a:cxn>
                <a:cxn ang="0">
                  <a:pos x="6" y="148"/>
                </a:cxn>
                <a:cxn ang="0">
                  <a:pos x="270" y="512"/>
                </a:cxn>
                <a:cxn ang="0">
                  <a:pos x="456" y="141"/>
                </a:cxn>
              </a:cxnLst>
              <a:rect l="0" t="0" r="r" b="b"/>
              <a:pathLst>
                <a:path w="456" h="512">
                  <a:moveTo>
                    <a:pt x="456" y="141"/>
                  </a:moveTo>
                  <a:cubicBezTo>
                    <a:pt x="456" y="92"/>
                    <a:pt x="448" y="44"/>
                    <a:pt x="434" y="0"/>
                  </a:cubicBezTo>
                  <a:cubicBezTo>
                    <a:pt x="9" y="138"/>
                    <a:pt x="9" y="138"/>
                    <a:pt x="9" y="138"/>
                  </a:cubicBezTo>
                  <a:cubicBezTo>
                    <a:pt x="0" y="141"/>
                    <a:pt x="0" y="141"/>
                    <a:pt x="0" y="141"/>
                  </a:cubicBezTo>
                  <a:cubicBezTo>
                    <a:pt x="6" y="148"/>
                    <a:pt x="6" y="148"/>
                    <a:pt x="6" y="148"/>
                  </a:cubicBezTo>
                  <a:cubicBezTo>
                    <a:pt x="270" y="512"/>
                    <a:pt x="270" y="512"/>
                    <a:pt x="270" y="512"/>
                  </a:cubicBezTo>
                  <a:cubicBezTo>
                    <a:pt x="383" y="428"/>
                    <a:pt x="456" y="293"/>
                    <a:pt x="456" y="141"/>
                  </a:cubicBezTo>
                  <a:close/>
                </a:path>
              </a:pathLst>
            </a:custGeom>
            <a:noFill/>
            <a:ln w="9525">
              <a:solidFill>
                <a:srgbClr val="FFCC66"/>
              </a:solidFill>
              <a:round/>
              <a:headEnd/>
              <a:tailEnd/>
            </a:ln>
          </p:spPr>
          <p:txBody>
            <a:bodyPr lIns="432000" tIns="0" rIns="0" bIns="144000" anchor="ctr" anchorCtr="1">
              <a:normAutofit/>
            </a:bodyPr>
            <a:lstStyle/>
            <a:p>
              <a:pPr eaLnBrk="1" fontAlgn="auto" hangingPunct="1">
                <a:spcBef>
                  <a:spcPts val="0"/>
                </a:spcBef>
                <a:spcAft>
                  <a:spcPts val="0"/>
                </a:spcAft>
                <a:defRPr/>
              </a:pPr>
              <a:endParaRPr lang="en-US" altLang="zh-CN" dirty="0">
                <a:solidFill>
                  <a:srgbClr val="FFFFFF"/>
                </a:solidFill>
                <a:latin typeface="+mn-lt"/>
                <a:ea typeface="+mn-ea"/>
              </a:endParaRPr>
            </a:p>
          </p:txBody>
        </p:sp>
        <p:sp>
          <p:nvSpPr>
            <p:cNvPr id="25" name="文本框 30"/>
            <p:cNvSpPr txBox="1"/>
            <p:nvPr/>
          </p:nvSpPr>
          <p:spPr>
            <a:xfrm>
              <a:off x="7551319" y="2394754"/>
              <a:ext cx="719471" cy="830997"/>
            </a:xfrm>
            <a:prstGeom prst="rect">
              <a:avLst/>
            </a:prstGeom>
            <a:noFill/>
          </p:spPr>
          <p:txBody>
            <a:bodyPr wrap="square" rtlCol="0">
              <a:spAutoFit/>
            </a:bodyPr>
            <a:lstStyle/>
            <a:p>
              <a:pPr algn="ctr">
                <a:defRPr/>
              </a:pPr>
              <a:r>
                <a:rPr lang="zh-CN" altLang="en-US" sz="1600" b="1" dirty="0">
                  <a:solidFill>
                    <a:srgbClr val="FFCC66"/>
                  </a:solidFill>
                  <a:latin typeface="微软雅黑" panose="020B0503020204020204" pitchFamily="34" charset="-122"/>
                  <a:ea typeface="微软雅黑" panose="020B0503020204020204" pitchFamily="34" charset="-122"/>
                </a:rPr>
                <a:t>进出厂水计量</a:t>
              </a:r>
              <a:endParaRPr lang="en-US" altLang="zh-CN" sz="1600" b="1" dirty="0">
                <a:solidFill>
                  <a:srgbClr val="FFCC66"/>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393525" y="2552853"/>
            <a:ext cx="1464759" cy="1244848"/>
            <a:chOff x="6393525" y="2552853"/>
            <a:chExt cx="1464759" cy="1244848"/>
          </a:xfrm>
        </p:grpSpPr>
        <p:sp>
          <p:nvSpPr>
            <p:cNvPr id="15" name="MH_SubTitle_3"/>
            <p:cNvSpPr>
              <a:spLocks/>
            </p:cNvSpPr>
            <p:nvPr>
              <p:custDataLst>
                <p:tags r:id="rId5"/>
              </p:custDataLst>
            </p:nvPr>
          </p:nvSpPr>
          <p:spPr bwMode="auto">
            <a:xfrm>
              <a:off x="6393525" y="2552853"/>
              <a:ext cx="1464759" cy="1244848"/>
            </a:xfrm>
            <a:custGeom>
              <a:avLst/>
              <a:gdLst>
                <a:gd name="T0" fmla="*/ 2147483646 w 539"/>
                <a:gd name="T1" fmla="*/ 0 h 458"/>
                <a:gd name="T2" fmla="*/ 2147483646 w 539"/>
                <a:gd name="T3" fmla="*/ 2147483646 h 458"/>
                <a:gd name="T4" fmla="*/ 0 w 539"/>
                <a:gd name="T5" fmla="*/ 2147483646 h 458"/>
                <a:gd name="T6" fmla="*/ 2147483646 w 539"/>
                <a:gd name="T7" fmla="*/ 2147483646 h 458"/>
                <a:gd name="T8" fmla="*/ 2147483646 w 539"/>
                <a:gd name="T9" fmla="*/ 2147483646 h 458"/>
                <a:gd name="T10" fmla="*/ 2147483646 w 539"/>
                <a:gd name="T11" fmla="*/ 2147483646 h 458"/>
                <a:gd name="T12" fmla="*/ 2147483646 w 539"/>
                <a:gd name="T13" fmla="*/ 0 h 458"/>
                <a:gd name="T14" fmla="*/ 0 60000 65536"/>
                <a:gd name="T15" fmla="*/ 0 60000 65536"/>
                <a:gd name="T16" fmla="*/ 0 60000 65536"/>
                <a:gd name="T17" fmla="*/ 0 60000 65536"/>
                <a:gd name="T18" fmla="*/ 0 60000 65536"/>
                <a:gd name="T19" fmla="*/ 0 60000 65536"/>
                <a:gd name="T20" fmla="*/ 0 60000 65536"/>
                <a:gd name="T21" fmla="*/ 0 w 539"/>
                <a:gd name="T22" fmla="*/ 0 h 458"/>
                <a:gd name="T23" fmla="*/ 539 w 539"/>
                <a:gd name="T24" fmla="*/ 458 h 4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9" h="458">
                  <a:moveTo>
                    <a:pt x="269" y="0"/>
                  </a:moveTo>
                  <a:cubicBezTo>
                    <a:pt x="264" y="8"/>
                    <a:pt x="264" y="8"/>
                    <a:pt x="264" y="8"/>
                  </a:cubicBezTo>
                  <a:cubicBezTo>
                    <a:pt x="0" y="372"/>
                    <a:pt x="0" y="372"/>
                    <a:pt x="0" y="372"/>
                  </a:cubicBezTo>
                  <a:cubicBezTo>
                    <a:pt x="76" y="426"/>
                    <a:pt x="169" y="458"/>
                    <a:pt x="270" y="458"/>
                  </a:cubicBezTo>
                  <a:cubicBezTo>
                    <a:pt x="370" y="458"/>
                    <a:pt x="463" y="426"/>
                    <a:pt x="539" y="372"/>
                  </a:cubicBezTo>
                  <a:cubicBezTo>
                    <a:pt x="275" y="8"/>
                    <a:pt x="275" y="8"/>
                    <a:pt x="275" y="8"/>
                  </a:cubicBezTo>
                  <a:lnTo>
                    <a:pt x="269" y="0"/>
                  </a:lnTo>
                  <a:close/>
                </a:path>
              </a:pathLst>
            </a:custGeom>
            <a:noFill/>
            <a:ln w="9525">
              <a:solidFill>
                <a:srgbClr val="FFCC66"/>
              </a:solidFill>
              <a:round/>
              <a:headEnd/>
              <a:tailEnd/>
            </a:ln>
            <a:extLst/>
          </p:spPr>
          <p:txBody>
            <a:bodyPr lIns="0" tIns="612000" rIns="0" bIns="0" anchor="ctr" anchorCtr="1">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spcBef>
                  <a:spcPct val="0"/>
                </a:spcBef>
                <a:buFontTx/>
                <a:buNone/>
                <a:defRPr/>
              </a:pPr>
              <a:endParaRPr lang="en-US" altLang="zh-CN" sz="1800" dirty="0">
                <a:solidFill>
                  <a:srgbClr val="FFFFFF"/>
                </a:solidFill>
                <a:latin typeface="+mn-lt"/>
                <a:ea typeface="+mn-ea"/>
              </a:endParaRPr>
            </a:p>
          </p:txBody>
        </p:sp>
        <p:sp>
          <p:nvSpPr>
            <p:cNvPr id="26" name="文本框 30"/>
            <p:cNvSpPr txBox="1"/>
            <p:nvPr/>
          </p:nvSpPr>
          <p:spPr>
            <a:xfrm>
              <a:off x="6799489" y="3094856"/>
              <a:ext cx="672676" cy="584775"/>
            </a:xfrm>
            <a:prstGeom prst="rect">
              <a:avLst/>
            </a:prstGeom>
            <a:noFill/>
          </p:spPr>
          <p:txBody>
            <a:bodyPr wrap="square" rtlCol="0">
              <a:spAutoFit/>
            </a:bodyPr>
            <a:lstStyle/>
            <a:p>
              <a:pPr algn="ctr">
                <a:defRPr/>
              </a:pPr>
              <a:r>
                <a:rPr lang="zh-CN" altLang="en-US" sz="1600" b="1" dirty="0">
                  <a:solidFill>
                    <a:srgbClr val="FFCC66"/>
                  </a:solidFill>
                  <a:latin typeface="微软雅黑" panose="020B0503020204020204" pitchFamily="34" charset="-122"/>
                  <a:ea typeface="微软雅黑" panose="020B0503020204020204" pitchFamily="34" charset="-122"/>
                </a:rPr>
                <a:t>分区计量</a:t>
              </a:r>
              <a:endParaRPr lang="en-US" altLang="zh-CN" sz="1600" b="1" dirty="0">
                <a:solidFill>
                  <a:srgbClr val="FFCC66"/>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863385" y="2153283"/>
            <a:ext cx="1239940" cy="1393092"/>
            <a:chOff x="5863385" y="2153283"/>
            <a:chExt cx="1239940" cy="1393092"/>
          </a:xfrm>
        </p:grpSpPr>
        <p:sp>
          <p:nvSpPr>
            <p:cNvPr id="14" name="MH_SubTitle_2"/>
            <p:cNvSpPr>
              <a:spLocks/>
            </p:cNvSpPr>
            <p:nvPr>
              <p:custDataLst>
                <p:tags r:id="rId4"/>
              </p:custDataLst>
            </p:nvPr>
          </p:nvSpPr>
          <p:spPr bwMode="auto">
            <a:xfrm>
              <a:off x="5863385" y="2153283"/>
              <a:ext cx="1239940" cy="1393092"/>
            </a:xfrm>
            <a:custGeom>
              <a:avLst/>
              <a:gdLst/>
              <a:ahLst/>
              <a:cxnLst>
                <a:cxn ang="0">
                  <a:pos x="456" y="141"/>
                </a:cxn>
                <a:cxn ang="0">
                  <a:pos x="447" y="138"/>
                </a:cxn>
                <a:cxn ang="0">
                  <a:pos x="22" y="0"/>
                </a:cxn>
                <a:cxn ang="0">
                  <a:pos x="0" y="141"/>
                </a:cxn>
                <a:cxn ang="0">
                  <a:pos x="186" y="512"/>
                </a:cxn>
                <a:cxn ang="0">
                  <a:pos x="450" y="148"/>
                </a:cxn>
                <a:cxn ang="0">
                  <a:pos x="456" y="141"/>
                </a:cxn>
              </a:cxnLst>
              <a:rect l="0" t="0" r="r" b="b"/>
              <a:pathLst>
                <a:path w="456" h="512">
                  <a:moveTo>
                    <a:pt x="456" y="141"/>
                  </a:moveTo>
                  <a:cubicBezTo>
                    <a:pt x="447" y="138"/>
                    <a:pt x="447" y="138"/>
                    <a:pt x="447" y="138"/>
                  </a:cubicBezTo>
                  <a:cubicBezTo>
                    <a:pt x="22" y="0"/>
                    <a:pt x="22" y="0"/>
                    <a:pt x="22" y="0"/>
                  </a:cubicBezTo>
                  <a:cubicBezTo>
                    <a:pt x="8" y="44"/>
                    <a:pt x="0" y="92"/>
                    <a:pt x="0" y="141"/>
                  </a:cubicBezTo>
                  <a:cubicBezTo>
                    <a:pt x="0" y="293"/>
                    <a:pt x="73" y="428"/>
                    <a:pt x="186" y="512"/>
                  </a:cubicBezTo>
                  <a:cubicBezTo>
                    <a:pt x="450" y="148"/>
                    <a:pt x="450" y="148"/>
                    <a:pt x="450" y="148"/>
                  </a:cubicBezTo>
                  <a:lnTo>
                    <a:pt x="456" y="141"/>
                  </a:lnTo>
                  <a:close/>
                </a:path>
              </a:pathLst>
            </a:custGeom>
            <a:noFill/>
            <a:ln w="9525">
              <a:solidFill>
                <a:srgbClr val="FFCC66"/>
              </a:solidFill>
              <a:round/>
              <a:headEnd/>
              <a:tailEnd/>
            </a:ln>
          </p:spPr>
          <p:txBody>
            <a:bodyPr lIns="0" tIns="0" rIns="396000" bIns="144000" anchor="ctr" anchorCtr="1">
              <a:normAutofit/>
            </a:bodyPr>
            <a:lstStyle/>
            <a:p>
              <a:pPr eaLnBrk="1" fontAlgn="auto" hangingPunct="1">
                <a:spcBef>
                  <a:spcPts val="0"/>
                </a:spcBef>
                <a:spcAft>
                  <a:spcPts val="0"/>
                </a:spcAft>
                <a:defRPr/>
              </a:pPr>
              <a:endParaRPr lang="en-US" altLang="zh-CN" dirty="0">
                <a:solidFill>
                  <a:srgbClr val="FFFFFF"/>
                </a:solidFill>
                <a:latin typeface="+mn-lt"/>
                <a:ea typeface="+mn-ea"/>
              </a:endParaRPr>
            </a:p>
          </p:txBody>
        </p:sp>
        <p:sp>
          <p:nvSpPr>
            <p:cNvPr id="27" name="文本框 30"/>
            <p:cNvSpPr txBox="1"/>
            <p:nvPr/>
          </p:nvSpPr>
          <p:spPr>
            <a:xfrm>
              <a:off x="5967956" y="2405229"/>
              <a:ext cx="627653" cy="766837"/>
            </a:xfrm>
            <a:prstGeom prst="rect">
              <a:avLst/>
            </a:prstGeom>
            <a:noFill/>
          </p:spPr>
          <p:txBody>
            <a:bodyPr wrap="square" rtlCol="0">
              <a:spAutoFit/>
            </a:bodyPr>
            <a:lstStyle/>
            <a:p>
              <a:pPr algn="ctr">
                <a:defRPr/>
              </a:pPr>
              <a:r>
                <a:rPr lang="zh-CN" altLang="en-US" sz="1600" b="1" dirty="0">
                  <a:solidFill>
                    <a:srgbClr val="FFCC66"/>
                  </a:solidFill>
                  <a:latin typeface="微软雅黑" panose="020B0503020204020204" pitchFamily="34" charset="-122"/>
                  <a:ea typeface="微软雅黑" panose="020B0503020204020204" pitchFamily="34" charset="-122"/>
                </a:rPr>
                <a:t>大用户结算</a:t>
              </a:r>
              <a:endParaRPr lang="en-US" altLang="zh-CN" sz="1600" b="1" dirty="0">
                <a:solidFill>
                  <a:srgbClr val="FFCC66"/>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931125" y="1275606"/>
            <a:ext cx="1180053" cy="1235031"/>
            <a:chOff x="5931125" y="1275606"/>
            <a:chExt cx="1180053" cy="1235031"/>
          </a:xfrm>
        </p:grpSpPr>
        <p:sp>
          <p:nvSpPr>
            <p:cNvPr id="12" name="MH_SubTitle_1"/>
            <p:cNvSpPr>
              <a:spLocks/>
            </p:cNvSpPr>
            <p:nvPr>
              <p:custDataLst>
                <p:tags r:id="rId3"/>
              </p:custDataLst>
            </p:nvPr>
          </p:nvSpPr>
          <p:spPr bwMode="auto">
            <a:xfrm>
              <a:off x="5931125" y="1275606"/>
              <a:ext cx="1180053" cy="1235031"/>
            </a:xfrm>
            <a:custGeom>
              <a:avLst/>
              <a:gdLst/>
              <a:ahLst/>
              <a:cxnLst>
                <a:cxn ang="0">
                  <a:pos x="434" y="454"/>
                </a:cxn>
                <a:cxn ang="0">
                  <a:pos x="434" y="445"/>
                </a:cxn>
                <a:cxn ang="0">
                  <a:pos x="434" y="0"/>
                </a:cxn>
                <a:cxn ang="0">
                  <a:pos x="0" y="313"/>
                </a:cxn>
                <a:cxn ang="0">
                  <a:pos x="425" y="451"/>
                </a:cxn>
                <a:cxn ang="0">
                  <a:pos x="434" y="454"/>
                </a:cxn>
              </a:cxnLst>
              <a:rect l="0" t="0" r="r" b="b"/>
              <a:pathLst>
                <a:path w="434" h="454">
                  <a:moveTo>
                    <a:pt x="434" y="454"/>
                  </a:moveTo>
                  <a:cubicBezTo>
                    <a:pt x="434" y="445"/>
                    <a:pt x="434" y="445"/>
                    <a:pt x="434" y="445"/>
                  </a:cubicBezTo>
                  <a:cubicBezTo>
                    <a:pt x="434" y="0"/>
                    <a:pt x="434" y="0"/>
                    <a:pt x="434" y="0"/>
                  </a:cubicBezTo>
                  <a:cubicBezTo>
                    <a:pt x="233" y="2"/>
                    <a:pt x="63" y="132"/>
                    <a:pt x="0" y="313"/>
                  </a:cubicBezTo>
                  <a:cubicBezTo>
                    <a:pt x="425" y="451"/>
                    <a:pt x="425" y="451"/>
                    <a:pt x="425" y="451"/>
                  </a:cubicBezTo>
                  <a:lnTo>
                    <a:pt x="434" y="454"/>
                  </a:lnTo>
                  <a:close/>
                </a:path>
              </a:pathLst>
            </a:custGeom>
            <a:noFill/>
            <a:ln w="9525">
              <a:solidFill>
                <a:srgbClr val="FFCC66"/>
              </a:solidFill>
              <a:round/>
              <a:headEnd/>
              <a:tailEnd/>
            </a:ln>
          </p:spPr>
          <p:txBody>
            <a:bodyPr lIns="180000" tIns="0" rIns="0" bIns="216000" anchor="ctr" anchorCtr="1">
              <a:normAutofit/>
            </a:bodyPr>
            <a:lstStyle/>
            <a:p>
              <a:pPr eaLnBrk="1" fontAlgn="auto" hangingPunct="1">
                <a:spcBef>
                  <a:spcPts val="0"/>
                </a:spcBef>
                <a:spcAft>
                  <a:spcPts val="0"/>
                </a:spcAft>
                <a:defRPr/>
              </a:pPr>
              <a:endParaRPr lang="en-US" dirty="0">
                <a:solidFill>
                  <a:srgbClr val="FFFFFF"/>
                </a:solidFill>
                <a:latin typeface="+mn-lt"/>
                <a:ea typeface="+mn-ea"/>
              </a:endParaRPr>
            </a:p>
          </p:txBody>
        </p:sp>
        <p:sp>
          <p:nvSpPr>
            <p:cNvPr id="28" name="文本框 30"/>
            <p:cNvSpPr txBox="1"/>
            <p:nvPr/>
          </p:nvSpPr>
          <p:spPr>
            <a:xfrm>
              <a:off x="6229775" y="1531268"/>
              <a:ext cx="700231" cy="584775"/>
            </a:xfrm>
            <a:prstGeom prst="rect">
              <a:avLst/>
            </a:prstGeom>
            <a:noFill/>
          </p:spPr>
          <p:txBody>
            <a:bodyPr wrap="square" rtlCol="0">
              <a:spAutoFit/>
            </a:bodyPr>
            <a:lstStyle/>
            <a:p>
              <a:pPr algn="ctr">
                <a:defRPr/>
              </a:pPr>
              <a:r>
                <a:rPr lang="zh-CN" altLang="en-US" sz="1600" b="1" dirty="0">
                  <a:solidFill>
                    <a:srgbClr val="FFCC66"/>
                  </a:solidFill>
                  <a:latin typeface="微软雅黑" panose="020B0503020204020204" pitchFamily="34" charset="-122"/>
                  <a:ea typeface="微软雅黑" panose="020B0503020204020204" pitchFamily="34" charset="-122"/>
                </a:rPr>
                <a:t>居民户用</a:t>
              </a:r>
              <a:endParaRPr lang="en-US" altLang="zh-CN" sz="1600" b="1" dirty="0">
                <a:solidFill>
                  <a:srgbClr val="FFCC66"/>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689310" y="2087705"/>
            <a:ext cx="861567" cy="861568"/>
            <a:chOff x="6689310" y="2087705"/>
            <a:chExt cx="861567" cy="861568"/>
          </a:xfrm>
        </p:grpSpPr>
        <p:sp>
          <p:nvSpPr>
            <p:cNvPr id="16" name="MH_Title_1"/>
            <p:cNvSpPr/>
            <p:nvPr>
              <p:custDataLst>
                <p:tags r:id="rId2"/>
              </p:custDataLst>
            </p:nvPr>
          </p:nvSpPr>
          <p:spPr>
            <a:xfrm>
              <a:off x="6689310" y="2087705"/>
              <a:ext cx="861567" cy="861568"/>
            </a:xfrm>
            <a:prstGeom prst="ellipse">
              <a:avLst/>
            </a:pr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en-US" sz="2400" dirty="0">
                <a:solidFill>
                  <a:schemeClr val="accent1">
                    <a:lumMod val="75000"/>
                  </a:schemeClr>
                </a:solidFill>
              </a:endParaRPr>
            </a:p>
          </p:txBody>
        </p:sp>
        <p:sp>
          <p:nvSpPr>
            <p:cNvPr id="29" name="文本框 30"/>
            <p:cNvSpPr txBox="1"/>
            <p:nvPr/>
          </p:nvSpPr>
          <p:spPr>
            <a:xfrm>
              <a:off x="6716787" y="2211487"/>
              <a:ext cx="804567" cy="596429"/>
            </a:xfrm>
            <a:prstGeom prst="rect">
              <a:avLst/>
            </a:prstGeom>
            <a:noFill/>
          </p:spPr>
          <p:txBody>
            <a:bodyPr wrap="square" rtlCol="0">
              <a:spAutoFit/>
            </a:bodyPr>
            <a:lstStyle/>
            <a:p>
              <a:pPr algn="ctr">
                <a:defRPr/>
              </a:pPr>
              <a:r>
                <a:rPr lang="zh-CN" altLang="en-US" b="1" dirty="0">
                  <a:latin typeface="微软雅黑" panose="020B0503020204020204" pitchFamily="34" charset="-122"/>
                  <a:ea typeface="微软雅黑" panose="020B0503020204020204" pitchFamily="34" charset="-122"/>
                </a:rPr>
                <a:t>广州</a:t>
              </a:r>
              <a:endParaRPr lang="en-US" altLang="zh-CN" b="1" dirty="0">
                <a:latin typeface="微软雅黑" panose="020B0503020204020204" pitchFamily="34" charset="-122"/>
                <a:ea typeface="微软雅黑" panose="020B0503020204020204" pitchFamily="34" charset="-122"/>
              </a:endParaRPr>
            </a:p>
            <a:p>
              <a:pPr algn="ctr">
                <a:defRPr/>
              </a:pPr>
              <a:r>
                <a:rPr lang="zh-CN" altLang="en-US" b="1" dirty="0">
                  <a:latin typeface="微软雅黑" panose="020B0503020204020204" pitchFamily="34" charset="-122"/>
                  <a:ea typeface="微软雅黑" panose="020B0503020204020204" pitchFamily="34" charset="-122"/>
                </a:rPr>
                <a:t>水司</a:t>
              </a:r>
              <a:endParaRPr lang="en-US" altLang="zh-CN" b="1" dirty="0">
                <a:latin typeface="微软雅黑" panose="020B0503020204020204" pitchFamily="34" charset="-122"/>
                <a:ea typeface="微软雅黑" panose="020B0503020204020204" pitchFamily="34" charset="-122"/>
              </a:endParaRPr>
            </a:p>
          </p:txBody>
        </p:sp>
      </p:grpSp>
      <p:sp>
        <p:nvSpPr>
          <p:cNvPr id="30" name="TextBox 26"/>
          <p:cNvSpPr txBox="1"/>
          <p:nvPr/>
        </p:nvSpPr>
        <p:spPr>
          <a:xfrm>
            <a:off x="595028" y="1995686"/>
            <a:ext cx="5098404"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实现从原水到智能终端的全领域覆盖</a:t>
            </a:r>
          </a:p>
        </p:txBody>
      </p:sp>
      <p:sp>
        <p:nvSpPr>
          <p:cNvPr id="31" name="TextBox 26"/>
          <p:cNvSpPr txBox="1"/>
          <p:nvPr/>
        </p:nvSpPr>
        <p:spPr>
          <a:xfrm>
            <a:off x="486594" y="2522236"/>
            <a:ext cx="4939580"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a:t>
            </a:r>
            <a:r>
              <a:rPr lang="en-US" altLang="zh-CN" sz="2400" b="1" dirty="0">
                <a:solidFill>
                  <a:srgbClr val="FFCC66"/>
                </a:solidFill>
                <a:latin typeface="微软雅黑" pitchFamily="34" charset="-122"/>
                <a:ea typeface="微软雅黑" pitchFamily="34" charset="-122"/>
                <a:cs typeface="Arial" charset="0"/>
              </a:rPr>
              <a:t>15mm—3600mm</a:t>
            </a:r>
            <a:r>
              <a:rPr lang="zh-CN" altLang="en-US" sz="2400" b="1" dirty="0">
                <a:solidFill>
                  <a:srgbClr val="FFCC66"/>
                </a:solidFill>
                <a:latin typeface="微软雅黑" pitchFamily="34" charset="-122"/>
                <a:ea typeface="微软雅黑" pitchFamily="34" charset="-122"/>
                <a:cs typeface="Arial" charset="0"/>
              </a:rPr>
              <a:t>）</a:t>
            </a:r>
          </a:p>
        </p:txBody>
      </p:sp>
    </p:spTree>
    <p:extLst>
      <p:ext uri="{BB962C8B-B14F-4D97-AF65-F5344CB8AC3E}">
        <p14:creationId xmlns:p14="http://schemas.microsoft.com/office/powerpoint/2010/main" val="11336250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3500"/>
                            </p:stCondLst>
                            <p:childTnLst>
                              <p:par>
                                <p:cTn id="31" presetID="21" presetClass="entr" presetSubtype="1" fill="hold" grpId="0" nodeType="after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2000"/>
                                        <p:tgtEl>
                                          <p:spTgt spid="17"/>
                                        </p:tgtEl>
                                      </p:cBhvr>
                                    </p:animEffect>
                                  </p:childTnLst>
                                </p:cTn>
                              </p:par>
                            </p:childTnLst>
                          </p:cTn>
                        </p:par>
                        <p:par>
                          <p:cTn id="34" fill="hold">
                            <p:stCondLst>
                              <p:cond delay="6000"/>
                            </p:stCondLst>
                            <p:childTnLst>
                              <p:par>
                                <p:cTn id="35" presetID="22" presetClass="entr" presetSubtype="8" fill="hold" grpId="0" nodeType="afterEffect">
                                  <p:stCondLst>
                                    <p:cond delay="50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par>
                          <p:cTn id="38" fill="hold">
                            <p:stCondLst>
                              <p:cond delay="700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董总广州会议20170612\PPT背景\5-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8" y="-1"/>
            <a:ext cx="9147298" cy="5144953"/>
          </a:xfrm>
          <a:prstGeom prst="rect">
            <a:avLst/>
          </a:prstGeom>
          <a:noFill/>
          <a:extLst>
            <a:ext uri="{909E8E84-426E-40DD-AFC4-6F175D3DCCD1}">
              <a14:hiddenFill xmlns:a14="http://schemas.microsoft.com/office/drawing/2010/main">
                <a:solidFill>
                  <a:srgbClr val="FFFFFF"/>
                </a:solidFill>
              </a14:hiddenFill>
            </a:ext>
          </a:extLst>
        </p:spPr>
      </p:pic>
      <p:sp>
        <p:nvSpPr>
          <p:cNvPr id="10" name="标题 4"/>
          <p:cNvSpPr txBox="1">
            <a:spLocks/>
          </p:cNvSpPr>
          <p:nvPr/>
        </p:nvSpPr>
        <p:spPr>
          <a:xfrm>
            <a:off x="1259632" y="2515364"/>
            <a:ext cx="6624735" cy="355113"/>
          </a:xfrm>
          <a:prstGeom prst="rect">
            <a:avLst/>
          </a:prstGeom>
        </p:spPr>
        <p:txBody>
          <a:bodyPr vert="horz" lIns="68348" tIns="34199" rIns="68348" bIns="3419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rgbClr val="FFCC66"/>
                </a:solidFill>
                <a:latin typeface="微软雅黑" panose="020B0503020204020204" pitchFamily="34" charset="-122"/>
                <a:ea typeface="微软雅黑" panose="020B0503020204020204" pitchFamily="34" charset="-122"/>
              </a:rPr>
              <a:t>做好大数据下的</a:t>
            </a:r>
            <a:endParaRPr lang="en-US" altLang="zh-CN" sz="4000" b="1" dirty="0">
              <a:solidFill>
                <a:srgbClr val="FFCC66"/>
              </a:solidFill>
              <a:latin typeface="微软雅黑" panose="020B0503020204020204" pitchFamily="34" charset="-122"/>
              <a:ea typeface="微软雅黑" panose="020B0503020204020204" pitchFamily="34" charset="-122"/>
            </a:endParaRPr>
          </a:p>
          <a:p>
            <a:r>
              <a:rPr lang="zh-CN" altLang="en-US" sz="4000" b="1" dirty="0">
                <a:solidFill>
                  <a:srgbClr val="FFCC66"/>
                </a:solidFill>
                <a:latin typeface="微软雅黑" panose="020B0503020204020204" pitchFamily="34" charset="-122"/>
                <a:ea typeface="微软雅黑" panose="020B0503020204020204" pitchFamily="34" charset="-122"/>
              </a:rPr>
              <a:t>产品服务</a:t>
            </a:r>
          </a:p>
        </p:txBody>
      </p:sp>
      <p:pic>
        <p:nvPicPr>
          <p:cNvPr id="11"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9786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6"/>
          <p:cNvSpPr txBox="1"/>
          <p:nvPr/>
        </p:nvSpPr>
        <p:spPr>
          <a:xfrm>
            <a:off x="689779" y="731798"/>
            <a:ext cx="4074879" cy="461348"/>
          </a:xfrm>
          <a:prstGeom prst="rect">
            <a:avLst/>
          </a:prstGeom>
          <a:noFill/>
        </p:spPr>
        <p:txBody>
          <a:bodyPr wrap="square" lIns="91127" tIns="45563" rIns="91127" bIns="45563" rtlCol="0">
            <a:spAutoFit/>
          </a:bodyPr>
          <a:lstStyle/>
          <a:p>
            <a:pPr lvl="0"/>
            <a:r>
              <a:rPr lang="zh-CN" altLang="zh-CN" sz="2400" b="1" dirty="0">
                <a:solidFill>
                  <a:srgbClr val="FFCC66"/>
                </a:solidFill>
                <a:latin typeface="微软雅黑" pitchFamily="34" charset="-122"/>
                <a:ea typeface="微软雅黑" pitchFamily="34" charset="-122"/>
                <a:cs typeface="Arial" charset="0"/>
              </a:rPr>
              <a:t>做好大数据下的产品服务</a:t>
            </a:r>
          </a:p>
        </p:txBody>
      </p:sp>
      <p:pic>
        <p:nvPicPr>
          <p:cNvPr id="24"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6"/>
          <p:cNvSpPr txBox="1"/>
          <p:nvPr/>
        </p:nvSpPr>
        <p:spPr>
          <a:xfrm>
            <a:off x="689779" y="1347614"/>
            <a:ext cx="7770653" cy="422363"/>
          </a:xfrm>
          <a:prstGeom prst="rect">
            <a:avLst/>
          </a:prstGeom>
          <a:noFill/>
        </p:spPr>
        <p:txBody>
          <a:bodyPr wrap="square" lIns="91127" tIns="45563" rIns="91127" bIns="45563" rtlCol="0">
            <a:spAutoFit/>
          </a:bodyPr>
          <a:lstStyle/>
          <a:p>
            <a:pPr>
              <a:lnSpc>
                <a:spcPts val="2800"/>
              </a:lnSpc>
            </a:pPr>
            <a:r>
              <a:rPr lang="zh-CN" altLang="zh-CN" sz="2000" b="1" dirty="0">
                <a:solidFill>
                  <a:srgbClr val="FFCC66"/>
                </a:solidFill>
                <a:latin typeface="微软雅黑" pitchFamily="34" charset="-122"/>
                <a:ea typeface="微软雅黑" pitchFamily="34" charset="-122"/>
                <a:cs typeface="Arial" charset="0"/>
              </a:rPr>
              <a:t>综上所述</a:t>
            </a:r>
            <a:r>
              <a:rPr lang="zh-CN" altLang="en-US" sz="2000" b="1" dirty="0">
                <a:solidFill>
                  <a:srgbClr val="FFCC66"/>
                </a:solidFill>
                <a:latin typeface="微软雅黑" pitchFamily="34" charset="-122"/>
                <a:ea typeface="微软雅黑" pitchFamily="34" charset="-122"/>
                <a:cs typeface="Arial" charset="0"/>
              </a:rPr>
              <a:t>：</a:t>
            </a:r>
            <a:endParaRPr lang="en-US" altLang="zh-CN" sz="2000" b="1" dirty="0">
              <a:solidFill>
                <a:srgbClr val="FFCC66"/>
              </a:solidFill>
              <a:latin typeface="微软雅黑" pitchFamily="34" charset="-122"/>
              <a:ea typeface="微软雅黑" pitchFamily="34" charset="-122"/>
              <a:cs typeface="Arial" charset="0"/>
            </a:endParaRPr>
          </a:p>
        </p:txBody>
      </p:sp>
      <p:sp>
        <p:nvSpPr>
          <p:cNvPr id="28" name="TextBox 26"/>
          <p:cNvSpPr txBox="1"/>
          <p:nvPr/>
        </p:nvSpPr>
        <p:spPr>
          <a:xfrm>
            <a:off x="689779" y="2283718"/>
            <a:ext cx="7770653" cy="1134737"/>
          </a:xfrm>
          <a:prstGeom prst="rect">
            <a:avLst/>
          </a:prstGeom>
          <a:noFill/>
        </p:spPr>
        <p:txBody>
          <a:bodyPr wrap="square" lIns="91127" tIns="45563" rIns="91127" bIns="45563" rtlCol="0">
            <a:spAutoFit/>
          </a:bodyPr>
          <a:lstStyle/>
          <a:p>
            <a:pPr>
              <a:lnSpc>
                <a:spcPct val="150000"/>
              </a:lnSpc>
            </a:pPr>
            <a:r>
              <a:rPr lang="zh-CN" altLang="zh-CN" sz="2400" b="1" dirty="0">
                <a:solidFill>
                  <a:srgbClr val="FFCC66"/>
                </a:solidFill>
                <a:latin typeface="微软雅黑" pitchFamily="34" charset="-122"/>
                <a:ea typeface="微软雅黑" pitchFamily="34" charset="-122"/>
                <a:cs typeface="Arial" charset="0"/>
              </a:rPr>
              <a:t>在大数据下智能终端产品</a:t>
            </a:r>
            <a:r>
              <a:rPr lang="zh-CN" altLang="en-US" sz="2400" b="1" dirty="0">
                <a:solidFill>
                  <a:srgbClr val="FFCC66"/>
                </a:solidFill>
                <a:latin typeface="微软雅黑" pitchFamily="34" charset="-122"/>
                <a:ea typeface="微软雅黑" pitchFamily="34" charset="-122"/>
                <a:cs typeface="Arial" charset="0"/>
              </a:rPr>
              <a:t>稳定运行</a:t>
            </a:r>
            <a:r>
              <a:rPr lang="zh-CN" altLang="zh-CN" sz="2400" b="1" dirty="0">
                <a:solidFill>
                  <a:srgbClr val="FFCC66"/>
                </a:solidFill>
                <a:latin typeface="微软雅黑" pitchFamily="34" charset="-122"/>
                <a:ea typeface="微软雅黑" pitchFamily="34" charset="-122"/>
                <a:cs typeface="Arial" charset="0"/>
              </a:rPr>
              <a:t>关系到运营、安全、管理服务等基础数据，做好产品维护服务</a:t>
            </a:r>
            <a:r>
              <a:rPr lang="zh-CN" altLang="en-US" sz="2400" b="1" dirty="0">
                <a:solidFill>
                  <a:srgbClr val="FFCC66"/>
                </a:solidFill>
                <a:latin typeface="微软雅黑" pitchFamily="34" charset="-122"/>
                <a:ea typeface="微软雅黑" pitchFamily="34" charset="-122"/>
                <a:cs typeface="Arial" charset="0"/>
              </a:rPr>
              <a:t>至关重要</a:t>
            </a:r>
            <a:endParaRPr lang="zh-CN" altLang="zh-CN" sz="2400" b="1" dirty="0">
              <a:solidFill>
                <a:srgbClr val="FFCC66"/>
              </a:solidFill>
              <a:latin typeface="微软雅黑" pitchFamily="34" charset="-122"/>
              <a:ea typeface="微软雅黑" pitchFamily="34" charset="-122"/>
              <a:cs typeface="Arial" charset="0"/>
            </a:endParaRPr>
          </a:p>
        </p:txBody>
      </p:sp>
      <p:sp>
        <p:nvSpPr>
          <p:cNvPr id="37" name="TextBox 26"/>
          <p:cNvSpPr txBox="1"/>
          <p:nvPr/>
        </p:nvSpPr>
        <p:spPr>
          <a:xfrm>
            <a:off x="689779" y="1843186"/>
            <a:ext cx="7770653" cy="451089"/>
          </a:xfrm>
          <a:prstGeom prst="rect">
            <a:avLst/>
          </a:prstGeom>
          <a:noFill/>
        </p:spPr>
        <p:txBody>
          <a:bodyPr wrap="square" lIns="91127" tIns="45563" rIns="91127" bIns="45563" rtlCol="0">
            <a:spAutoFit/>
          </a:bodyPr>
          <a:lstStyle/>
          <a:p>
            <a:pPr>
              <a:lnSpc>
                <a:spcPts val="2800"/>
              </a:lnSpc>
            </a:pPr>
            <a:r>
              <a:rPr lang="zh-CN" altLang="zh-CN" sz="2400" b="1" dirty="0">
                <a:solidFill>
                  <a:srgbClr val="FFCC66"/>
                </a:solidFill>
                <a:latin typeface="微软雅黑" pitchFamily="34" charset="-122"/>
                <a:ea typeface="微软雅黑" pitchFamily="34" charset="-122"/>
                <a:cs typeface="Arial" charset="0"/>
              </a:rPr>
              <a:t>大数据下的</a:t>
            </a:r>
            <a:r>
              <a:rPr lang="zh-CN" altLang="en-US" sz="2400" b="1" dirty="0">
                <a:solidFill>
                  <a:srgbClr val="FFCC66"/>
                </a:solidFill>
                <a:latin typeface="微软雅黑" pitchFamily="34" charset="-122"/>
                <a:ea typeface="微软雅黑" pitchFamily="34" charset="-122"/>
                <a:cs typeface="Arial" charset="0"/>
              </a:rPr>
              <a:t>超声流量仪表</a:t>
            </a:r>
            <a:r>
              <a:rPr lang="zh-CN" altLang="zh-CN" sz="2400" b="1" dirty="0">
                <a:solidFill>
                  <a:srgbClr val="FFCC66"/>
                </a:solidFill>
                <a:latin typeface="微软雅黑" pitchFamily="34" charset="-122"/>
                <a:ea typeface="微软雅黑" pitchFamily="34" charset="-122"/>
                <a:cs typeface="Arial" charset="0"/>
              </a:rPr>
              <a:t>，其功能属性已发生改变</a:t>
            </a:r>
          </a:p>
        </p:txBody>
      </p:sp>
    </p:spTree>
    <p:extLst>
      <p:ext uri="{BB962C8B-B14F-4D97-AF65-F5344CB8AC3E}">
        <p14:creationId xmlns:p14="http://schemas.microsoft.com/office/powerpoint/2010/main" val="39879466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1000"/>
                            </p:stCondLst>
                            <p:childTnLst>
                              <p:par>
                                <p:cTn id="9" presetID="12" presetClass="entr" presetSubtype="1" fill="hold" grpId="0" nodeType="afterEffect">
                                  <p:stCondLst>
                                    <p:cond delay="5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p:tgtEl>
                                          <p:spTgt spid="37"/>
                                        </p:tgtEl>
                                        <p:attrNameLst>
                                          <p:attrName>ppt_y</p:attrName>
                                        </p:attrNameLst>
                                      </p:cBhvr>
                                      <p:tavLst>
                                        <p:tav tm="0">
                                          <p:val>
                                            <p:strVal val="#ppt_y-#ppt_h*1.125000"/>
                                          </p:val>
                                        </p:tav>
                                        <p:tav tm="100000">
                                          <p:val>
                                            <p:strVal val="#ppt_y"/>
                                          </p:val>
                                        </p:tav>
                                      </p:tavLst>
                                    </p:anim>
                                    <p:animEffect transition="in" filter="wipe(down)">
                                      <p:cBhvr>
                                        <p:cTn id="12" dur="500"/>
                                        <p:tgtEl>
                                          <p:spTgt spid="37"/>
                                        </p:tgtEl>
                                      </p:cBhvr>
                                    </p:animEffect>
                                  </p:childTnLst>
                                </p:cTn>
                              </p:par>
                            </p:childTnLst>
                          </p:cTn>
                        </p:par>
                        <p:par>
                          <p:cTn id="13" fill="hold">
                            <p:stCondLst>
                              <p:cond delay="2000"/>
                            </p:stCondLst>
                            <p:childTnLst>
                              <p:par>
                                <p:cTn id="14" presetID="1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p:tgtEl>
                                          <p:spTgt spid="28"/>
                                        </p:tgtEl>
                                        <p:attrNameLst>
                                          <p:attrName>ppt_y</p:attrName>
                                        </p:attrNameLst>
                                      </p:cBhvr>
                                      <p:tavLst>
                                        <p:tav tm="0">
                                          <p:val>
                                            <p:strVal val="#ppt_y-#ppt_h*1.125000"/>
                                          </p:val>
                                        </p:tav>
                                        <p:tav tm="100000">
                                          <p:val>
                                            <p:strVal val="#ppt_y"/>
                                          </p:val>
                                        </p:tav>
                                      </p:tavLst>
                                    </p:anim>
                                    <p:animEffect transition="in" filter="wipe(down)">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6"/>
          <p:cNvSpPr txBox="1"/>
          <p:nvPr/>
        </p:nvSpPr>
        <p:spPr>
          <a:xfrm>
            <a:off x="2660535" y="2476488"/>
            <a:ext cx="1224135" cy="502385"/>
          </a:xfrm>
          <a:prstGeom prst="rect">
            <a:avLst/>
          </a:prstGeom>
          <a:noFill/>
        </p:spPr>
        <p:txBody>
          <a:bodyPr wrap="square" lIns="91127" tIns="45563" rIns="91127" bIns="45563" rtlCol="0">
            <a:spAutoFit/>
          </a:bodyPr>
          <a:lstStyle/>
          <a:p>
            <a:pPr>
              <a:lnSpc>
                <a:spcPts val="3200"/>
              </a:lnSpc>
            </a:pPr>
            <a:r>
              <a:rPr lang="zh-CN" altLang="zh-CN" sz="2400" b="1" dirty="0">
                <a:solidFill>
                  <a:srgbClr val="FFCC66"/>
                </a:solidFill>
                <a:latin typeface="微软雅黑" pitchFamily="34" charset="-122"/>
                <a:ea typeface="微软雅黑" pitchFamily="34" charset="-122"/>
                <a:cs typeface="Arial" charset="0"/>
              </a:rPr>
              <a:t>可持续</a:t>
            </a:r>
          </a:p>
        </p:txBody>
      </p:sp>
      <p:sp>
        <p:nvSpPr>
          <p:cNvPr id="9" name="TextBox 26"/>
          <p:cNvSpPr txBox="1"/>
          <p:nvPr/>
        </p:nvSpPr>
        <p:spPr>
          <a:xfrm>
            <a:off x="755577" y="915566"/>
            <a:ext cx="4248472" cy="502385"/>
          </a:xfrm>
          <a:prstGeom prst="rect">
            <a:avLst/>
          </a:prstGeom>
          <a:noFill/>
        </p:spPr>
        <p:txBody>
          <a:bodyPr wrap="square" lIns="91127" tIns="45563" rIns="91127" bIns="45563" rtlCol="0">
            <a:spAutoFit/>
          </a:bodyPr>
          <a:lstStyle/>
          <a:p>
            <a:pPr>
              <a:lnSpc>
                <a:spcPts val="3200"/>
              </a:lnSpc>
            </a:pPr>
            <a:r>
              <a:rPr lang="zh-CN" altLang="zh-CN" sz="2000" b="1" dirty="0">
                <a:solidFill>
                  <a:srgbClr val="FFCC66"/>
                </a:solidFill>
                <a:latin typeface="微软雅黑" pitchFamily="34" charset="-122"/>
                <a:ea typeface="微软雅黑" pitchFamily="34" charset="-122"/>
                <a:cs typeface="Arial" charset="0"/>
              </a:rPr>
              <a:t>数据服务理念</a:t>
            </a:r>
            <a:r>
              <a:rPr lang="zh-CN" altLang="en-US" sz="2000" b="1" dirty="0">
                <a:solidFill>
                  <a:srgbClr val="FFCC66"/>
                </a:solidFill>
                <a:latin typeface="微软雅黑" pitchFamily="34" charset="-122"/>
                <a:ea typeface="微软雅黑" pitchFamily="34" charset="-122"/>
                <a:cs typeface="Arial" charset="0"/>
              </a:rPr>
              <a:t>：</a:t>
            </a:r>
            <a:endParaRPr lang="zh-CN" altLang="zh-CN" sz="2000" b="1" dirty="0">
              <a:solidFill>
                <a:srgbClr val="FFCC66"/>
              </a:solidFill>
              <a:latin typeface="微软雅黑" pitchFamily="34" charset="-122"/>
              <a:ea typeface="微软雅黑" pitchFamily="34" charset="-122"/>
              <a:cs typeface="Arial" charset="0"/>
            </a:endParaRPr>
          </a:p>
        </p:txBody>
      </p:sp>
      <p:sp>
        <p:nvSpPr>
          <p:cNvPr id="10" name="TextBox 26"/>
          <p:cNvSpPr txBox="1"/>
          <p:nvPr/>
        </p:nvSpPr>
        <p:spPr>
          <a:xfrm>
            <a:off x="755576" y="1456159"/>
            <a:ext cx="7770653" cy="502385"/>
          </a:xfrm>
          <a:prstGeom prst="rect">
            <a:avLst/>
          </a:prstGeom>
          <a:noFill/>
        </p:spPr>
        <p:txBody>
          <a:bodyPr wrap="square" lIns="91127" tIns="45563" rIns="91127" bIns="45563" rtlCol="0">
            <a:spAutoFit/>
          </a:bodyPr>
          <a:lstStyle/>
          <a:p>
            <a:pPr>
              <a:lnSpc>
                <a:spcPts val="3200"/>
              </a:lnSpc>
            </a:pPr>
            <a:r>
              <a:rPr lang="zh-CN" altLang="zh-CN" sz="2400" b="1" dirty="0">
                <a:solidFill>
                  <a:srgbClr val="FFCC66"/>
                </a:solidFill>
                <a:latin typeface="微软雅黑" pitchFamily="34" charset="-122"/>
                <a:ea typeface="微软雅黑" pitchFamily="34" charset="-122"/>
                <a:cs typeface="Arial" charset="0"/>
              </a:rPr>
              <a:t>向厂家购买产品到向厂家购买数据服务</a:t>
            </a:r>
          </a:p>
        </p:txBody>
      </p:sp>
      <p:sp>
        <p:nvSpPr>
          <p:cNvPr id="11" name="TextBox 26"/>
          <p:cNvSpPr txBox="1"/>
          <p:nvPr/>
        </p:nvSpPr>
        <p:spPr>
          <a:xfrm>
            <a:off x="755576" y="1958544"/>
            <a:ext cx="7770653" cy="473018"/>
          </a:xfrm>
          <a:prstGeom prst="rect">
            <a:avLst/>
          </a:prstGeom>
          <a:noFill/>
        </p:spPr>
        <p:txBody>
          <a:bodyPr wrap="square" lIns="91127" tIns="45563" rIns="91127" bIns="45563" rtlCol="0">
            <a:spAutoFit/>
          </a:bodyPr>
          <a:lstStyle/>
          <a:p>
            <a:pPr>
              <a:lnSpc>
                <a:spcPts val="3200"/>
              </a:lnSpc>
            </a:pPr>
            <a:r>
              <a:rPr lang="zh-CN" altLang="zh-CN" sz="2000" b="1" dirty="0">
                <a:solidFill>
                  <a:srgbClr val="FFCC66"/>
                </a:solidFill>
                <a:latin typeface="微软雅黑" pitchFamily="34" charset="-122"/>
                <a:ea typeface="微软雅黑" pitchFamily="34" charset="-122"/>
                <a:cs typeface="Arial" charset="0"/>
              </a:rPr>
              <a:t>数据服务</a:t>
            </a:r>
            <a:r>
              <a:rPr lang="zh-CN" altLang="en-US" sz="2000" b="1" dirty="0">
                <a:solidFill>
                  <a:srgbClr val="FFCC66"/>
                </a:solidFill>
                <a:latin typeface="微软雅黑" pitchFamily="34" charset="-122"/>
                <a:ea typeface="微软雅黑" pitchFamily="34" charset="-122"/>
                <a:cs typeface="Arial" charset="0"/>
              </a:rPr>
              <a:t>目的：</a:t>
            </a:r>
            <a:endParaRPr lang="zh-CN" altLang="zh-CN" sz="2000" b="1" dirty="0">
              <a:solidFill>
                <a:srgbClr val="FFCC66"/>
              </a:solidFill>
              <a:latin typeface="微软雅黑" pitchFamily="34" charset="-122"/>
              <a:ea typeface="微软雅黑" pitchFamily="34" charset="-122"/>
              <a:cs typeface="Arial" charset="0"/>
            </a:endParaRPr>
          </a:p>
        </p:txBody>
      </p:sp>
      <p:sp>
        <p:nvSpPr>
          <p:cNvPr id="13" name="TextBox 26"/>
          <p:cNvSpPr txBox="1"/>
          <p:nvPr/>
        </p:nvSpPr>
        <p:spPr>
          <a:xfrm>
            <a:off x="755576" y="2476488"/>
            <a:ext cx="1008112" cy="502385"/>
          </a:xfrm>
          <a:prstGeom prst="rect">
            <a:avLst/>
          </a:prstGeom>
          <a:noFill/>
        </p:spPr>
        <p:txBody>
          <a:bodyPr wrap="square" lIns="91127" tIns="45563" rIns="91127" bIns="45563" rtlCol="0">
            <a:spAutoFit/>
          </a:bodyPr>
          <a:lstStyle/>
          <a:p>
            <a:pPr>
              <a:lnSpc>
                <a:spcPts val="3200"/>
              </a:lnSpc>
            </a:pPr>
            <a:r>
              <a:rPr lang="zh-CN" altLang="zh-CN" sz="2400" b="1" dirty="0">
                <a:solidFill>
                  <a:srgbClr val="FFCC66"/>
                </a:solidFill>
                <a:latin typeface="微软雅黑" pitchFamily="34" charset="-122"/>
                <a:ea typeface="微软雅黑" pitchFamily="34" charset="-122"/>
                <a:cs typeface="Arial" charset="0"/>
              </a:rPr>
              <a:t>稳定</a:t>
            </a:r>
          </a:p>
        </p:txBody>
      </p:sp>
      <p:sp>
        <p:nvSpPr>
          <p:cNvPr id="14" name="TextBox 26"/>
          <p:cNvSpPr txBox="1"/>
          <p:nvPr/>
        </p:nvSpPr>
        <p:spPr>
          <a:xfrm>
            <a:off x="1717659" y="2476488"/>
            <a:ext cx="936104" cy="502385"/>
          </a:xfrm>
          <a:prstGeom prst="rect">
            <a:avLst/>
          </a:prstGeom>
          <a:noFill/>
        </p:spPr>
        <p:txBody>
          <a:bodyPr wrap="square" lIns="91127" tIns="45563" rIns="91127" bIns="45563" rtlCol="0">
            <a:spAutoFit/>
          </a:bodyPr>
          <a:lstStyle/>
          <a:p>
            <a:pPr>
              <a:lnSpc>
                <a:spcPts val="3200"/>
              </a:lnSpc>
            </a:pPr>
            <a:r>
              <a:rPr lang="zh-CN" altLang="zh-CN" sz="2400" b="1" dirty="0">
                <a:solidFill>
                  <a:srgbClr val="FFCC66"/>
                </a:solidFill>
                <a:latin typeface="微软雅黑" pitchFamily="34" charset="-122"/>
                <a:ea typeface="微软雅黑" pitchFamily="34" charset="-122"/>
                <a:cs typeface="Arial" charset="0"/>
              </a:rPr>
              <a:t>可靠</a:t>
            </a:r>
          </a:p>
        </p:txBody>
      </p:sp>
      <p:sp>
        <p:nvSpPr>
          <p:cNvPr id="15" name="TextBox 26"/>
          <p:cNvSpPr txBox="1"/>
          <p:nvPr/>
        </p:nvSpPr>
        <p:spPr>
          <a:xfrm>
            <a:off x="765375" y="3219822"/>
            <a:ext cx="7770653" cy="399792"/>
          </a:xfrm>
          <a:prstGeom prst="rect">
            <a:avLst/>
          </a:prstGeom>
          <a:noFill/>
        </p:spPr>
        <p:txBody>
          <a:bodyPr wrap="square" lIns="91127" tIns="45563" rIns="91127" bIns="45563" rtlCol="0">
            <a:spAutoFit/>
          </a:bodyPr>
          <a:lstStyle/>
          <a:p>
            <a:r>
              <a:rPr lang="zh-CN" altLang="zh-CN" sz="2000" b="1" dirty="0">
                <a:solidFill>
                  <a:srgbClr val="FFCC66"/>
                </a:solidFill>
                <a:latin typeface="微软雅黑" pitchFamily="34" charset="-122"/>
                <a:ea typeface="微软雅黑" pitchFamily="34" charset="-122"/>
                <a:cs typeface="Arial" charset="0"/>
              </a:rPr>
              <a:t>量化考核指标</a:t>
            </a:r>
            <a:r>
              <a:rPr lang="zh-CN" altLang="en-US" sz="2000" b="1" dirty="0">
                <a:solidFill>
                  <a:srgbClr val="FFCC66"/>
                </a:solidFill>
                <a:latin typeface="微软雅黑" pitchFamily="34" charset="-122"/>
                <a:ea typeface="微软雅黑" pitchFamily="34" charset="-122"/>
                <a:cs typeface="Arial" charset="0"/>
              </a:rPr>
              <a:t>：</a:t>
            </a:r>
            <a:endParaRPr lang="zh-CN" altLang="zh-CN" sz="2000" b="1" dirty="0">
              <a:solidFill>
                <a:srgbClr val="FFCC66"/>
              </a:solidFill>
              <a:latin typeface="微软雅黑" pitchFamily="34" charset="-122"/>
              <a:ea typeface="微软雅黑" pitchFamily="34" charset="-122"/>
              <a:cs typeface="Arial" charset="0"/>
            </a:endParaRPr>
          </a:p>
        </p:txBody>
      </p:sp>
      <p:sp>
        <p:nvSpPr>
          <p:cNvPr id="16" name="TextBox 26"/>
          <p:cNvSpPr txBox="1"/>
          <p:nvPr/>
        </p:nvSpPr>
        <p:spPr>
          <a:xfrm>
            <a:off x="4551558" y="3639169"/>
            <a:ext cx="1780603" cy="461348"/>
          </a:xfrm>
          <a:prstGeom prst="rect">
            <a:avLst/>
          </a:prstGeom>
          <a:noFill/>
        </p:spPr>
        <p:txBody>
          <a:bodyPr wrap="square" lIns="91127" tIns="45563" rIns="91127" bIns="45563" rtlCol="0">
            <a:spAutoFit/>
          </a:bodyPr>
          <a:lstStyle/>
          <a:p>
            <a:r>
              <a:rPr lang="zh-CN" altLang="zh-CN" sz="2400" b="1" dirty="0">
                <a:solidFill>
                  <a:srgbClr val="FFCC66"/>
                </a:solidFill>
                <a:latin typeface="微软雅黑" pitchFamily="34" charset="-122"/>
                <a:ea typeface="微软雅黑" pitchFamily="34" charset="-122"/>
                <a:cs typeface="Arial" charset="0"/>
              </a:rPr>
              <a:t>数据准确率</a:t>
            </a:r>
          </a:p>
        </p:txBody>
      </p:sp>
      <p:sp>
        <p:nvSpPr>
          <p:cNvPr id="17" name="TextBox 26"/>
          <p:cNvSpPr txBox="1"/>
          <p:nvPr/>
        </p:nvSpPr>
        <p:spPr>
          <a:xfrm>
            <a:off x="775175" y="3639169"/>
            <a:ext cx="1780602" cy="461348"/>
          </a:xfrm>
          <a:prstGeom prst="rect">
            <a:avLst/>
          </a:prstGeom>
          <a:noFill/>
        </p:spPr>
        <p:txBody>
          <a:bodyPr wrap="square" lIns="91127" tIns="45563" rIns="91127" bIns="45563" rtlCol="0">
            <a:spAutoFit/>
          </a:bodyPr>
          <a:lstStyle/>
          <a:p>
            <a:r>
              <a:rPr lang="zh-CN" altLang="zh-CN" sz="2400" b="1" dirty="0">
                <a:solidFill>
                  <a:srgbClr val="FFCC66"/>
                </a:solidFill>
                <a:latin typeface="微软雅黑" pitchFamily="34" charset="-122"/>
                <a:ea typeface="微软雅黑" pitchFamily="34" charset="-122"/>
                <a:cs typeface="Arial" charset="0"/>
              </a:rPr>
              <a:t>设备故障率</a:t>
            </a:r>
          </a:p>
        </p:txBody>
      </p:sp>
      <p:sp>
        <p:nvSpPr>
          <p:cNvPr id="18" name="TextBox 26"/>
          <p:cNvSpPr txBox="1"/>
          <p:nvPr/>
        </p:nvSpPr>
        <p:spPr>
          <a:xfrm>
            <a:off x="2674392" y="3639169"/>
            <a:ext cx="1767449" cy="461348"/>
          </a:xfrm>
          <a:prstGeom prst="rect">
            <a:avLst/>
          </a:prstGeom>
          <a:noFill/>
        </p:spPr>
        <p:txBody>
          <a:bodyPr wrap="square" lIns="91127" tIns="45563" rIns="91127" bIns="45563" rtlCol="0">
            <a:spAutoFit/>
          </a:bodyPr>
          <a:lstStyle/>
          <a:p>
            <a:r>
              <a:rPr lang="zh-CN" altLang="zh-CN" sz="2400" b="1" dirty="0">
                <a:solidFill>
                  <a:srgbClr val="FFCC66"/>
                </a:solidFill>
                <a:latin typeface="微软雅黑" pitchFamily="34" charset="-122"/>
                <a:ea typeface="微软雅黑" pitchFamily="34" charset="-122"/>
                <a:cs typeface="Arial" charset="0"/>
              </a:rPr>
              <a:t>处理及时率</a:t>
            </a:r>
          </a:p>
        </p:txBody>
      </p:sp>
    </p:spTree>
    <p:extLst>
      <p:ext uri="{BB962C8B-B14F-4D97-AF65-F5344CB8AC3E}">
        <p14:creationId xmlns:p14="http://schemas.microsoft.com/office/powerpoint/2010/main" val="16710133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100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4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5000"/>
                            </p:stCondLst>
                            <p:childTnLst>
                              <p:par>
                                <p:cTn id="29" presetID="22" presetClass="entr" presetSubtype="8" fill="hold" grpId="0" nodeType="afterEffect">
                                  <p:stCondLst>
                                    <p:cond delay="100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6500"/>
                            </p:stCondLst>
                            <p:childTnLst>
                              <p:par>
                                <p:cTn id="33" presetID="10" presetClass="entr" presetSubtype="0" fill="hold" grpId="0" nodeType="afterEffect">
                                  <p:stCondLst>
                                    <p:cond delay="5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75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80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20538"/>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6"/>
          <p:cNvSpPr txBox="1"/>
          <p:nvPr/>
        </p:nvSpPr>
        <p:spPr>
          <a:xfrm>
            <a:off x="755576" y="771550"/>
            <a:ext cx="4074879" cy="584458"/>
          </a:xfrm>
          <a:prstGeom prst="rect">
            <a:avLst/>
          </a:prstGeom>
          <a:noFill/>
        </p:spPr>
        <p:txBody>
          <a:bodyPr wrap="square" lIns="91127" tIns="45563" rIns="91127" bIns="45563" rtlCol="0">
            <a:spAutoFit/>
          </a:bodyPr>
          <a:lstStyle/>
          <a:p>
            <a:pPr lvl="0"/>
            <a:r>
              <a:rPr lang="zh-CN" altLang="en-US" sz="3200" b="1" dirty="0">
                <a:solidFill>
                  <a:srgbClr val="FFCC66"/>
                </a:solidFill>
                <a:latin typeface="微软雅黑" pitchFamily="34" charset="-122"/>
                <a:ea typeface="微软雅黑" pitchFamily="34" charset="-122"/>
                <a:cs typeface="Arial" charset="0"/>
              </a:rPr>
              <a:t>两个观点</a:t>
            </a:r>
            <a:endParaRPr lang="zh-CN" altLang="zh-CN" sz="3200" b="1" dirty="0">
              <a:solidFill>
                <a:srgbClr val="FFCC66"/>
              </a:solidFill>
              <a:latin typeface="微软雅黑" pitchFamily="34" charset="-122"/>
              <a:ea typeface="微软雅黑" pitchFamily="34" charset="-122"/>
              <a:cs typeface="Arial" charset="0"/>
            </a:endParaRPr>
          </a:p>
        </p:txBody>
      </p:sp>
      <p:sp>
        <p:nvSpPr>
          <p:cNvPr id="24" name="文本框 30"/>
          <p:cNvSpPr txBox="1"/>
          <p:nvPr/>
        </p:nvSpPr>
        <p:spPr>
          <a:xfrm>
            <a:off x="755576" y="1721704"/>
            <a:ext cx="7416824" cy="490006"/>
          </a:xfrm>
          <a:prstGeom prst="rect">
            <a:avLst/>
          </a:prstGeom>
          <a:noFill/>
        </p:spPr>
        <p:txBody>
          <a:bodyPr wrap="square" rtlCol="0">
            <a:spAutoFit/>
          </a:bodyPr>
          <a:lstStyle/>
          <a:p>
            <a:pPr marL="342900" indent="-342900">
              <a:lnSpc>
                <a:spcPts val="3500"/>
              </a:lnSpc>
              <a:buFont typeface="Wingdings" panose="05000000000000000000" pitchFamily="2" charset="2"/>
              <a:buChar char="l"/>
            </a:pPr>
            <a:r>
              <a:rPr lang="zh-CN" altLang="zh-CN" sz="2000" b="1" dirty="0">
                <a:solidFill>
                  <a:srgbClr val="FFCC66"/>
                </a:solidFill>
                <a:latin typeface="微软雅黑" pitchFamily="34" charset="-122"/>
                <a:ea typeface="微软雅黑" pitchFamily="34" charset="-122"/>
              </a:rPr>
              <a:t>大数据下计量仪表由单一的计量属性向智能终端多功能转变</a:t>
            </a:r>
          </a:p>
        </p:txBody>
      </p:sp>
      <p:sp>
        <p:nvSpPr>
          <p:cNvPr id="25" name="文本框 30"/>
          <p:cNvSpPr txBox="1"/>
          <p:nvPr/>
        </p:nvSpPr>
        <p:spPr>
          <a:xfrm>
            <a:off x="808389" y="2715766"/>
            <a:ext cx="8044132" cy="400110"/>
          </a:xfrm>
          <a:prstGeom prst="rect">
            <a:avLst/>
          </a:prstGeom>
          <a:noFill/>
        </p:spPr>
        <p:txBody>
          <a:bodyPr wrap="square" rtlCol="0">
            <a:spAutoFit/>
          </a:bodyPr>
          <a:lstStyle/>
          <a:p>
            <a:pPr marL="342900" indent="-342900">
              <a:buFont typeface="Wingdings" panose="05000000000000000000" pitchFamily="2" charset="2"/>
              <a:buChar char="l"/>
            </a:pPr>
            <a:r>
              <a:rPr lang="zh-CN" altLang="zh-CN" sz="2000" b="1" dirty="0">
                <a:solidFill>
                  <a:srgbClr val="FFCC66"/>
                </a:solidFill>
                <a:latin typeface="微软雅黑" pitchFamily="34" charset="-122"/>
                <a:ea typeface="微软雅黑" pitchFamily="34" charset="-122"/>
              </a:rPr>
              <a:t>用户大数据是供水企业资源</a:t>
            </a:r>
          </a:p>
        </p:txBody>
      </p:sp>
      <p:pic>
        <p:nvPicPr>
          <p:cNvPr id="9"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2516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董总广州会议20170612\PPT背景\主背-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309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760475" y="2499742"/>
            <a:ext cx="5623051" cy="784166"/>
            <a:chOff x="1724471" y="1377052"/>
            <a:chExt cx="5623051" cy="784166"/>
          </a:xfrm>
        </p:grpSpPr>
        <p:sp>
          <p:nvSpPr>
            <p:cNvPr id="29" name="TextBox 26"/>
            <p:cNvSpPr txBox="1"/>
            <p:nvPr/>
          </p:nvSpPr>
          <p:spPr>
            <a:xfrm>
              <a:off x="2498557" y="1377052"/>
              <a:ext cx="4074879" cy="399792"/>
            </a:xfrm>
            <a:prstGeom prst="rect">
              <a:avLst/>
            </a:prstGeom>
            <a:noFill/>
          </p:spPr>
          <p:txBody>
            <a:bodyPr wrap="square" lIns="91127" tIns="45563" rIns="91127" bIns="45563" rtlCol="0">
              <a:spAutoFit/>
            </a:bodyPr>
            <a:lstStyle/>
            <a:p>
              <a:pPr lvl="0" algn="ctr"/>
              <a:r>
                <a:rPr lang="zh-CN" altLang="en-US" sz="2000" b="1" dirty="0">
                  <a:solidFill>
                    <a:srgbClr val="FFCC66"/>
                  </a:solidFill>
                  <a:latin typeface="微软雅黑" pitchFamily="34" charset="-122"/>
                  <a:ea typeface="微软雅黑" pitchFamily="34" charset="-122"/>
                  <a:cs typeface="Arial" charset="0"/>
                </a:rPr>
                <a:t>牟德利</a:t>
              </a:r>
              <a:endParaRPr lang="zh-CN" altLang="zh-CN" sz="2000" b="1" dirty="0">
                <a:solidFill>
                  <a:srgbClr val="FFCC66"/>
                </a:solidFill>
                <a:latin typeface="微软雅黑" pitchFamily="34" charset="-122"/>
                <a:ea typeface="微软雅黑" pitchFamily="34" charset="-122"/>
                <a:cs typeface="Arial" charset="0"/>
              </a:endParaRPr>
            </a:p>
          </p:txBody>
        </p:sp>
        <p:sp>
          <p:nvSpPr>
            <p:cNvPr id="9" name="TextBox 26"/>
            <p:cNvSpPr txBox="1"/>
            <p:nvPr/>
          </p:nvSpPr>
          <p:spPr>
            <a:xfrm>
              <a:off x="1724471" y="1761426"/>
              <a:ext cx="5623051" cy="399792"/>
            </a:xfrm>
            <a:prstGeom prst="rect">
              <a:avLst/>
            </a:prstGeom>
            <a:noFill/>
          </p:spPr>
          <p:txBody>
            <a:bodyPr wrap="square" lIns="91127" tIns="45563" rIns="91127" bIns="45563" rtlCol="0">
              <a:spAutoFit/>
            </a:bodyPr>
            <a:lstStyle/>
            <a:p>
              <a:pPr lvl="0" algn="ctr"/>
              <a:r>
                <a:rPr lang="zh-CN" altLang="en-US" sz="2000" b="1" dirty="0">
                  <a:solidFill>
                    <a:srgbClr val="FFCC66"/>
                  </a:solidFill>
                  <a:latin typeface="微软雅黑" pitchFamily="34" charset="-122"/>
                  <a:ea typeface="微软雅黑" pitchFamily="34" charset="-122"/>
                  <a:cs typeface="Arial" charset="0"/>
                </a:rPr>
                <a:t>手机号：</a:t>
              </a:r>
              <a:r>
                <a:rPr lang="en-US" altLang="zh-CN" sz="2000" b="1" dirty="0">
                  <a:solidFill>
                    <a:srgbClr val="FFCC66"/>
                  </a:solidFill>
                  <a:latin typeface="微软雅黑" pitchFamily="34" charset="-122"/>
                  <a:ea typeface="微软雅黑" pitchFamily="34" charset="-122"/>
                  <a:cs typeface="Arial" charset="0"/>
                </a:rPr>
                <a:t>13933375702</a:t>
              </a:r>
              <a:endParaRPr lang="zh-CN" altLang="zh-CN" sz="2000" b="1" dirty="0">
                <a:solidFill>
                  <a:srgbClr val="FFCC66"/>
                </a:solidFill>
                <a:latin typeface="微软雅黑" pitchFamily="34" charset="-122"/>
                <a:ea typeface="微软雅黑" pitchFamily="34" charset="-122"/>
                <a:cs typeface="Arial" charset="0"/>
              </a:endParaRPr>
            </a:p>
          </p:txBody>
        </p:sp>
      </p:grpSp>
      <p:sp>
        <p:nvSpPr>
          <p:cNvPr id="10" name="TextBox 26"/>
          <p:cNvSpPr txBox="1"/>
          <p:nvPr/>
        </p:nvSpPr>
        <p:spPr>
          <a:xfrm>
            <a:off x="2627783" y="1648157"/>
            <a:ext cx="4074879" cy="707569"/>
          </a:xfrm>
          <a:prstGeom prst="rect">
            <a:avLst/>
          </a:prstGeom>
          <a:noFill/>
        </p:spPr>
        <p:txBody>
          <a:bodyPr wrap="square" lIns="91127" tIns="45563" rIns="91127" bIns="45563" rtlCol="0">
            <a:spAutoFit/>
          </a:bodyPr>
          <a:lstStyle/>
          <a:p>
            <a:pPr lvl="0" algn="ctr"/>
            <a:r>
              <a:rPr lang="zh-CN" altLang="en-US" sz="4000" b="1" dirty="0">
                <a:solidFill>
                  <a:srgbClr val="FFCC66"/>
                </a:solidFill>
                <a:latin typeface="微软雅黑" pitchFamily="34" charset="-122"/>
                <a:ea typeface="微软雅黑" pitchFamily="34" charset="-122"/>
                <a:cs typeface="Arial" charset="0"/>
              </a:rPr>
              <a:t>谢谢大家</a:t>
            </a:r>
            <a:endParaRPr lang="zh-CN" altLang="zh-CN" sz="4000" b="1" dirty="0">
              <a:solidFill>
                <a:srgbClr val="FFCC66"/>
              </a:solidFill>
              <a:latin typeface="微软雅黑" pitchFamily="34" charset="-122"/>
              <a:ea typeface="微软雅黑" pitchFamily="34" charset="-122"/>
              <a:cs typeface="Arial" charset="0"/>
            </a:endParaRPr>
          </a:p>
        </p:txBody>
      </p:sp>
      <p:pic>
        <p:nvPicPr>
          <p:cNvPr id="7"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08195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董总广州会议20170612\PPT背景\5-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8" y="-1"/>
            <a:ext cx="9147298" cy="5144953"/>
          </a:xfrm>
          <a:prstGeom prst="rect">
            <a:avLst/>
          </a:prstGeom>
          <a:noFill/>
          <a:extLst>
            <a:ext uri="{909E8E84-426E-40DD-AFC4-6F175D3DCCD1}">
              <a14:hiddenFill xmlns:a14="http://schemas.microsoft.com/office/drawing/2010/main">
                <a:solidFill>
                  <a:srgbClr val="FFFFFF"/>
                </a:solidFill>
              </a14:hiddenFill>
            </a:ext>
          </a:extLst>
        </p:spPr>
      </p:pic>
      <p:sp>
        <p:nvSpPr>
          <p:cNvPr id="10" name="标题 4"/>
          <p:cNvSpPr txBox="1">
            <a:spLocks/>
          </p:cNvSpPr>
          <p:nvPr/>
        </p:nvSpPr>
        <p:spPr>
          <a:xfrm>
            <a:off x="2734165" y="2499742"/>
            <a:ext cx="3672372" cy="355113"/>
          </a:xfrm>
          <a:prstGeom prst="rect">
            <a:avLst/>
          </a:prstGeom>
        </p:spPr>
        <p:txBody>
          <a:bodyPr vert="horz" lIns="68348" tIns="34199" rIns="68348" bIns="3419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rgbClr val="FFCC66"/>
                </a:solidFill>
                <a:latin typeface="微软雅黑" panose="020B0503020204020204" pitchFamily="34" charset="-122"/>
                <a:ea typeface="微软雅黑" panose="020B0503020204020204" pitchFamily="34" charset="-122"/>
              </a:rPr>
              <a:t>关于汇中</a:t>
            </a:r>
          </a:p>
        </p:txBody>
      </p:sp>
      <p:pic>
        <p:nvPicPr>
          <p:cNvPr id="11"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2738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G:\展会\国外展会20150909\办公楼标志.jp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5625"/>
                    </a14:imgEffect>
                    <a14:imgEffect>
                      <a14:saturation sat="110000"/>
                    </a14:imgEffect>
                    <a14:imgEffect>
                      <a14:brightnessContrast bright="5000" contrast="33000"/>
                    </a14:imgEffect>
                  </a14:imgLayer>
                </a14:imgProps>
              </a:ext>
              <a:ext uri="{28A0092B-C50C-407E-A947-70E740481C1C}">
                <a14:useLocalDpi xmlns:a14="http://schemas.microsoft.com/office/drawing/2010/main"/>
              </a:ext>
            </a:extLst>
          </a:blip>
          <a:srcRect/>
          <a:stretch>
            <a:fillRect/>
          </a:stretch>
        </p:blipFill>
        <p:spPr bwMode="auto">
          <a:xfrm>
            <a:off x="-2" y="1"/>
            <a:ext cx="9144002"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五边形 1"/>
          <p:cNvSpPr/>
          <p:nvPr/>
        </p:nvSpPr>
        <p:spPr>
          <a:xfrm>
            <a:off x="0" y="-1"/>
            <a:ext cx="3275856" cy="5143501"/>
          </a:xfrm>
          <a:prstGeom prst="homePlate">
            <a:avLst>
              <a:gd name="adj" fmla="val 24268"/>
            </a:avLst>
          </a:prstGeom>
          <a:solidFill>
            <a:srgbClr val="00206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23528" y="1563926"/>
            <a:ext cx="2232248" cy="2015936"/>
          </a:xfrm>
          <a:prstGeom prst="rect">
            <a:avLst/>
          </a:prstGeom>
          <a:noFill/>
        </p:spPr>
        <p:txBody>
          <a:bodyPr wrap="square" rtlCol="0">
            <a:spAutoFit/>
          </a:bodyPr>
          <a:lstStyle/>
          <a:p>
            <a:pPr>
              <a:lnSpc>
                <a:spcPts val="2500"/>
              </a:lnSpc>
            </a:pPr>
            <a:r>
              <a:rPr lang="zh-CN" altLang="en-US" sz="2000" b="1" dirty="0">
                <a:solidFill>
                  <a:srgbClr val="FFCC66"/>
                </a:solidFill>
                <a:latin typeface="微软雅黑" pitchFamily="34" charset="-122"/>
                <a:ea typeface="微软雅黑" pitchFamily="34" charset="-122"/>
              </a:rPr>
              <a:t>打造国际领先的超声测流品牌，实现个人、企业与社会价值的共赢，推动全球节水节能事业的发展！ </a:t>
            </a:r>
          </a:p>
        </p:txBody>
      </p:sp>
      <p:sp>
        <p:nvSpPr>
          <p:cNvPr id="5" name="TextBox 26"/>
          <p:cNvSpPr txBox="1"/>
          <p:nvPr/>
        </p:nvSpPr>
        <p:spPr>
          <a:xfrm>
            <a:off x="353105" y="875814"/>
            <a:ext cx="5659055"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关于汇中</a:t>
            </a:r>
          </a:p>
        </p:txBody>
      </p:sp>
    </p:spTree>
    <p:extLst>
      <p:ext uri="{BB962C8B-B14F-4D97-AF65-F5344CB8AC3E}">
        <p14:creationId xmlns:p14="http://schemas.microsoft.com/office/powerpoint/2010/main" val="412887699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2000"/>
                            </p:stCondLst>
                            <p:childTnLst>
                              <p:par>
                                <p:cTn id="14" presetID="22"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728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5652120" y="1377123"/>
            <a:ext cx="2864503" cy="1842699"/>
            <a:chOff x="1115616" y="1072736"/>
            <a:chExt cx="3753585" cy="2414634"/>
          </a:xfrm>
        </p:grpSpPr>
        <p:pic>
          <p:nvPicPr>
            <p:cNvPr id="17" name="Picture 2" descr="C:\Users\Administrator\Desktop\9.2汇中超声热量表填补国内空白—科技部创新基金项目-验收证书.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1079556"/>
              <a:ext cx="1737361" cy="2407814"/>
            </a:xfrm>
            <a:prstGeom prst="rect">
              <a:avLst/>
            </a:prstGeom>
            <a:noFill/>
            <a:ln w="79375">
              <a:solidFill>
                <a:schemeClr val="bg2">
                  <a:lumMod val="90000"/>
                </a:schemeClr>
              </a:solidFill>
            </a:ln>
            <a:scene3d>
              <a:camera prst="orthographicFront"/>
              <a:lightRig rig="threePt" dir="t"/>
            </a:scene3d>
            <a:sp3d>
              <a:bevelT w="114300" prst="hardEdge"/>
            </a:sp3d>
            <a:extLst>
              <a:ext uri="{909E8E84-426E-40DD-AFC4-6F175D3DCCD1}">
                <a14:hiddenFill xmlns:a14="http://schemas.microsoft.com/office/drawing/2010/main">
                  <a:solidFill>
                    <a:srgbClr val="FFFFFF"/>
                  </a:solidFill>
                </a14:hiddenFill>
              </a:ext>
            </a:extLst>
          </p:spPr>
        </p:pic>
        <p:pic>
          <p:nvPicPr>
            <p:cNvPr id="21" name="Picture 3" descr="C:\Users\Administrator\Desktop\9.1汇中超声热量表填补国内空白—科技部创新基金项目-立项证书.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5616" y="1072736"/>
              <a:ext cx="1761978" cy="2412972"/>
            </a:xfrm>
            <a:prstGeom prst="rect">
              <a:avLst/>
            </a:prstGeom>
            <a:noFill/>
            <a:ln w="79375">
              <a:solidFill>
                <a:schemeClr val="bg2">
                  <a:lumMod val="90000"/>
                </a:schemeClr>
              </a:solidFill>
            </a:ln>
            <a:scene3d>
              <a:camera prst="orthographicFront"/>
              <a:lightRig rig="threePt" dir="t"/>
            </a:scene3d>
            <a:sp3d>
              <a:bevelT w="114300" prst="hardEdge"/>
            </a:sp3d>
            <a:extLst>
              <a:ext uri="{909E8E84-426E-40DD-AFC4-6F175D3DCCD1}">
                <a14:hiddenFill xmlns:a14="http://schemas.microsoft.com/office/drawing/2010/main">
                  <a:solidFill>
                    <a:srgbClr val="FFFFFF"/>
                  </a:solidFill>
                </a14:hiddenFill>
              </a:ext>
            </a:extLst>
          </p:spPr>
        </p:pic>
      </p:grpSp>
      <p:sp>
        <p:nvSpPr>
          <p:cNvPr id="22" name="TextBox 21"/>
          <p:cNvSpPr txBox="1"/>
          <p:nvPr/>
        </p:nvSpPr>
        <p:spPr>
          <a:xfrm>
            <a:off x="649680" y="2879144"/>
            <a:ext cx="4896544" cy="387286"/>
          </a:xfrm>
          <a:prstGeom prst="rect">
            <a:avLst/>
          </a:prstGeom>
          <a:noFill/>
          <a:ln>
            <a:noFill/>
          </a:ln>
        </p:spPr>
        <p:txBody>
          <a:bodyPr wrap="square" rtlCol="0">
            <a:spAutoFit/>
          </a:bodyPr>
          <a:lstStyle/>
          <a:p>
            <a:pPr fontAlgn="base">
              <a:lnSpc>
                <a:spcPts val="2300"/>
              </a:lnSpc>
            </a:pPr>
            <a:r>
              <a:rPr lang="en-US" altLang="zh-CN" sz="2000" b="1" dirty="0">
                <a:solidFill>
                  <a:srgbClr val="FFCC66"/>
                </a:solidFill>
                <a:latin typeface="微软雅黑" pitchFamily="34" charset="-122"/>
                <a:ea typeface="微软雅黑" pitchFamily="34" charset="-122"/>
              </a:rPr>
              <a:t>…</a:t>
            </a:r>
            <a:endParaRPr lang="zh-CN" altLang="en-US" sz="2000" b="1" dirty="0">
              <a:solidFill>
                <a:srgbClr val="FFCC66"/>
              </a:solidFill>
              <a:latin typeface="微软雅黑" pitchFamily="34" charset="-122"/>
              <a:ea typeface="微软雅黑" pitchFamily="34" charset="-122"/>
            </a:endParaRPr>
          </a:p>
        </p:txBody>
      </p:sp>
      <p:sp>
        <p:nvSpPr>
          <p:cNvPr id="10" name="TextBox 26"/>
          <p:cNvSpPr txBox="1"/>
          <p:nvPr/>
        </p:nvSpPr>
        <p:spPr>
          <a:xfrm>
            <a:off x="649680" y="690567"/>
            <a:ext cx="5659055"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关于汇中</a:t>
            </a:r>
          </a:p>
        </p:txBody>
      </p:sp>
      <p:sp>
        <p:nvSpPr>
          <p:cNvPr id="8" name="TextBox 7"/>
          <p:cNvSpPr txBox="1"/>
          <p:nvPr/>
        </p:nvSpPr>
        <p:spPr>
          <a:xfrm>
            <a:off x="649680" y="1347614"/>
            <a:ext cx="4896544" cy="387286"/>
          </a:xfrm>
          <a:prstGeom prst="rect">
            <a:avLst/>
          </a:prstGeom>
          <a:noFill/>
          <a:ln>
            <a:noFill/>
          </a:ln>
        </p:spPr>
        <p:txBody>
          <a:bodyPr wrap="square" rtlCol="0">
            <a:spAutoFit/>
          </a:bodyPr>
          <a:lstStyle/>
          <a:p>
            <a:pPr fontAlgn="base">
              <a:lnSpc>
                <a:spcPts val="2300"/>
              </a:lnSpc>
            </a:pPr>
            <a:r>
              <a:rPr lang="zh-CN" altLang="en-US" sz="2000" b="1" dirty="0">
                <a:solidFill>
                  <a:srgbClr val="FFCC66"/>
                </a:solidFill>
                <a:latin typeface="微软雅黑" pitchFamily="34" charset="-122"/>
                <a:ea typeface="微软雅黑" pitchFamily="34" charset="-122"/>
              </a:rPr>
              <a:t>行业内第一台超声水表</a:t>
            </a:r>
            <a:endParaRPr lang="en-US" altLang="zh-CN" sz="2000" b="1" dirty="0">
              <a:solidFill>
                <a:srgbClr val="FFCC66"/>
              </a:solidFill>
              <a:latin typeface="微软雅黑" pitchFamily="34" charset="-122"/>
              <a:ea typeface="微软雅黑" pitchFamily="34" charset="-122"/>
            </a:endParaRPr>
          </a:p>
        </p:txBody>
      </p:sp>
      <p:sp>
        <p:nvSpPr>
          <p:cNvPr id="9" name="TextBox 8"/>
          <p:cNvSpPr txBox="1"/>
          <p:nvPr/>
        </p:nvSpPr>
        <p:spPr>
          <a:xfrm>
            <a:off x="649680" y="1730496"/>
            <a:ext cx="4896544" cy="387286"/>
          </a:xfrm>
          <a:prstGeom prst="rect">
            <a:avLst/>
          </a:prstGeom>
          <a:noFill/>
          <a:ln>
            <a:noFill/>
          </a:ln>
        </p:spPr>
        <p:txBody>
          <a:bodyPr wrap="square" rtlCol="0">
            <a:spAutoFit/>
          </a:bodyPr>
          <a:lstStyle/>
          <a:p>
            <a:pPr fontAlgn="base">
              <a:lnSpc>
                <a:spcPts val="2300"/>
              </a:lnSpc>
            </a:pPr>
            <a:r>
              <a:rPr lang="zh-CN" altLang="en-US" sz="2000" b="1" dirty="0">
                <a:solidFill>
                  <a:srgbClr val="FFCC66"/>
                </a:solidFill>
                <a:latin typeface="微软雅黑" pitchFamily="34" charset="-122"/>
                <a:ea typeface="微软雅黑" pitchFamily="34" charset="-122"/>
              </a:rPr>
              <a:t>行业内第一台超声热量表</a:t>
            </a:r>
            <a:endParaRPr lang="en-US" altLang="zh-CN" sz="2000" b="1" dirty="0">
              <a:solidFill>
                <a:srgbClr val="FFCC66"/>
              </a:solidFill>
              <a:latin typeface="微软雅黑" pitchFamily="34" charset="-122"/>
              <a:ea typeface="微软雅黑" pitchFamily="34" charset="-122"/>
            </a:endParaRPr>
          </a:p>
        </p:txBody>
      </p:sp>
      <p:sp>
        <p:nvSpPr>
          <p:cNvPr id="11" name="TextBox 10"/>
          <p:cNvSpPr txBox="1"/>
          <p:nvPr/>
        </p:nvSpPr>
        <p:spPr>
          <a:xfrm>
            <a:off x="649680" y="2113378"/>
            <a:ext cx="4896544" cy="387286"/>
          </a:xfrm>
          <a:prstGeom prst="rect">
            <a:avLst/>
          </a:prstGeom>
          <a:noFill/>
          <a:ln>
            <a:noFill/>
          </a:ln>
        </p:spPr>
        <p:txBody>
          <a:bodyPr wrap="square" rtlCol="0">
            <a:spAutoFit/>
          </a:bodyPr>
          <a:lstStyle/>
          <a:p>
            <a:pPr fontAlgn="base">
              <a:lnSpc>
                <a:spcPts val="2300"/>
              </a:lnSpc>
            </a:pPr>
            <a:r>
              <a:rPr lang="zh-CN" altLang="en-US" sz="2000" b="1" dirty="0">
                <a:solidFill>
                  <a:srgbClr val="FFCC66"/>
                </a:solidFill>
                <a:latin typeface="微软雅黑" pitchFamily="34" charset="-122"/>
                <a:ea typeface="微软雅黑" pitchFamily="34" charset="-122"/>
              </a:rPr>
              <a:t>行业内第一台分区专用超声流量计</a:t>
            </a:r>
            <a:endParaRPr lang="en-US" altLang="zh-CN" sz="2000" b="1" dirty="0">
              <a:solidFill>
                <a:srgbClr val="FFCC66"/>
              </a:solidFill>
              <a:latin typeface="微软雅黑" pitchFamily="34" charset="-122"/>
              <a:ea typeface="微软雅黑" pitchFamily="34" charset="-122"/>
            </a:endParaRPr>
          </a:p>
        </p:txBody>
      </p:sp>
      <p:sp>
        <p:nvSpPr>
          <p:cNvPr id="14" name="TextBox 13"/>
          <p:cNvSpPr txBox="1"/>
          <p:nvPr/>
        </p:nvSpPr>
        <p:spPr>
          <a:xfrm>
            <a:off x="649680" y="2496261"/>
            <a:ext cx="5146456" cy="387286"/>
          </a:xfrm>
          <a:prstGeom prst="rect">
            <a:avLst/>
          </a:prstGeom>
          <a:noFill/>
          <a:ln>
            <a:noFill/>
          </a:ln>
        </p:spPr>
        <p:txBody>
          <a:bodyPr wrap="square" rtlCol="0">
            <a:spAutoFit/>
          </a:bodyPr>
          <a:lstStyle/>
          <a:p>
            <a:pPr fontAlgn="base">
              <a:lnSpc>
                <a:spcPts val="2300"/>
              </a:lnSpc>
            </a:pPr>
            <a:r>
              <a:rPr lang="zh-CN" altLang="en-US" sz="2000" b="1" dirty="0">
                <a:solidFill>
                  <a:srgbClr val="FFCC66"/>
                </a:solidFill>
                <a:latin typeface="微软雅黑" pitchFamily="34" charset="-122"/>
                <a:ea typeface="微软雅黑" pitchFamily="34" charset="-122"/>
              </a:rPr>
              <a:t>行业内第一台插入式多声路超声流量计</a:t>
            </a:r>
            <a:endParaRPr lang="en-US" altLang="zh-CN" sz="2000" b="1" dirty="0">
              <a:solidFill>
                <a:srgbClr val="FFCC66"/>
              </a:solidFill>
              <a:latin typeface="微软雅黑" pitchFamily="34" charset="-122"/>
              <a:ea typeface="微软雅黑" pitchFamily="34" charset="-122"/>
            </a:endParaRPr>
          </a:p>
        </p:txBody>
      </p:sp>
      <p:pic>
        <p:nvPicPr>
          <p:cNvPr id="16" name="Picture 2" descr="C:\Users\Administrator\Desktop\董总广州会议20170612\PPT背景\金标.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707470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p:stCondLst>
                              <p:cond delay="500"/>
                            </p:stCondLst>
                            <p:childTnLst>
                              <p:par>
                                <p:cTn id="10" presetID="2" presetClass="entr" presetSubtype="8" fill="hold" grpId="0" nodeType="afterEffect">
                                  <p:stCondLst>
                                    <p:cond delay="50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grpId="0" nodeType="after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8" fill="hold" grpId="0" nodeType="after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4500"/>
                            </p:stCondLst>
                            <p:childTnLst>
                              <p:par>
                                <p:cTn id="30" presetID="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0-#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p:bldP spid="9" grpId="0"/>
      <p:bldP spid="11"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309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6"/>
          <p:cNvSpPr txBox="1"/>
          <p:nvPr/>
        </p:nvSpPr>
        <p:spPr>
          <a:xfrm>
            <a:off x="642040" y="2195627"/>
            <a:ext cx="3096344" cy="399792"/>
          </a:xfrm>
          <a:prstGeom prst="rect">
            <a:avLst/>
          </a:prstGeom>
          <a:noFill/>
        </p:spPr>
        <p:txBody>
          <a:bodyPr wrap="square" lIns="91127" tIns="45563" rIns="91127" bIns="45563" rtlCol="0">
            <a:spAutoFit/>
          </a:bodyPr>
          <a:lstStyle/>
          <a:p>
            <a:r>
              <a:rPr lang="zh-CN" altLang="en-US" sz="2000"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 </a:t>
            </a:r>
            <a:r>
              <a:rPr lang="en-US" altLang="zh-CN"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热量表</a:t>
            </a:r>
            <a:r>
              <a:rPr lang="en-US" altLang="zh-CN"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国家标准</a:t>
            </a:r>
          </a:p>
        </p:txBody>
      </p:sp>
      <p:sp>
        <p:nvSpPr>
          <p:cNvPr id="12" name="TextBox 11"/>
          <p:cNvSpPr txBox="1"/>
          <p:nvPr/>
        </p:nvSpPr>
        <p:spPr>
          <a:xfrm>
            <a:off x="675948" y="1275606"/>
            <a:ext cx="8208912" cy="400110"/>
          </a:xfrm>
          <a:prstGeom prst="rect">
            <a:avLst/>
          </a:prstGeom>
          <a:noFill/>
        </p:spPr>
        <p:txBody>
          <a:bodyPr wrap="square" rtlCol="0">
            <a:spAutoFit/>
          </a:bodyPr>
          <a:lstStyle/>
          <a:p>
            <a:pPr fontAlgn="base"/>
            <a:r>
              <a:rPr lang="zh-CN" altLang="zh-CN" sz="2000" b="1" dirty="0">
                <a:solidFill>
                  <a:srgbClr val="FFCC66"/>
                </a:solidFill>
                <a:latin typeface="微软雅黑" pitchFamily="34" charset="-122"/>
                <a:ea typeface="微软雅黑" pitchFamily="34" charset="-122"/>
              </a:rPr>
              <a:t>汇中即</a:t>
            </a:r>
            <a:r>
              <a:rPr lang="zh-CN" altLang="en-US" sz="2000" b="1" dirty="0">
                <a:solidFill>
                  <a:srgbClr val="FFCC66"/>
                </a:solidFill>
                <a:latin typeface="微软雅黑" pitchFamily="34" charset="-122"/>
                <a:ea typeface="微软雅黑" pitchFamily="34" charset="-122"/>
              </a:rPr>
              <a:t>是</a:t>
            </a:r>
            <a:r>
              <a:rPr lang="zh-CN" altLang="zh-CN" sz="2000" b="1" dirty="0">
                <a:solidFill>
                  <a:srgbClr val="FFCC66"/>
                </a:solidFill>
                <a:latin typeface="微软雅黑" pitchFamily="34" charset="-122"/>
                <a:ea typeface="微软雅黑" pitchFamily="34" charset="-122"/>
              </a:rPr>
              <a:t>国家和行业标准规程的制定者</a:t>
            </a:r>
            <a:r>
              <a:rPr lang="zh-CN" altLang="en-US" sz="2000" b="1" dirty="0">
                <a:solidFill>
                  <a:srgbClr val="FFCC66"/>
                </a:solidFill>
                <a:latin typeface="微软雅黑" pitchFamily="34" charset="-122"/>
                <a:ea typeface="微软雅黑" pitchFamily="34" charset="-122"/>
              </a:rPr>
              <a:t>，</a:t>
            </a:r>
            <a:r>
              <a:rPr lang="zh-CN" altLang="zh-CN" sz="2000" b="1" dirty="0">
                <a:solidFill>
                  <a:srgbClr val="FFCC66"/>
                </a:solidFill>
                <a:latin typeface="微软雅黑" pitchFamily="34" charset="-122"/>
                <a:ea typeface="微软雅黑" pitchFamily="34" charset="-122"/>
              </a:rPr>
              <a:t>也是行业发展的引领者</a:t>
            </a:r>
            <a:endParaRPr lang="zh-CN" altLang="en-US" sz="2000" b="1" dirty="0">
              <a:solidFill>
                <a:srgbClr val="FFCC66"/>
              </a:solidFill>
              <a:latin typeface="微软雅黑" pitchFamily="34" charset="-122"/>
              <a:ea typeface="微软雅黑" pitchFamily="34" charset="-122"/>
            </a:endParaRPr>
          </a:p>
        </p:txBody>
      </p:sp>
      <p:sp>
        <p:nvSpPr>
          <p:cNvPr id="11" name="TextBox 26"/>
          <p:cNvSpPr txBox="1"/>
          <p:nvPr/>
        </p:nvSpPr>
        <p:spPr>
          <a:xfrm>
            <a:off x="630992" y="3011368"/>
            <a:ext cx="3240360" cy="399792"/>
          </a:xfrm>
          <a:prstGeom prst="rect">
            <a:avLst/>
          </a:prstGeom>
          <a:noFill/>
        </p:spPr>
        <p:txBody>
          <a:bodyPr wrap="square" lIns="91127" tIns="45563" rIns="91127" bIns="45563" rtlCol="0">
            <a:spAutoFit/>
          </a:bodyPr>
          <a:lstStyle/>
          <a:p>
            <a:r>
              <a:rPr lang="zh-CN" altLang="en-US" sz="2000"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 </a:t>
            </a:r>
            <a:r>
              <a:rPr lang="en-US" altLang="zh-CN"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超声流量计</a:t>
            </a:r>
            <a:r>
              <a:rPr lang="en-US" altLang="zh-CN"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检定规程</a:t>
            </a:r>
          </a:p>
        </p:txBody>
      </p:sp>
      <p:sp>
        <p:nvSpPr>
          <p:cNvPr id="13" name="TextBox 26"/>
          <p:cNvSpPr txBox="1"/>
          <p:nvPr/>
        </p:nvSpPr>
        <p:spPr>
          <a:xfrm>
            <a:off x="630992" y="2597958"/>
            <a:ext cx="5006398" cy="399792"/>
          </a:xfrm>
          <a:prstGeom prst="rect">
            <a:avLst/>
          </a:prstGeom>
          <a:noFill/>
        </p:spPr>
        <p:txBody>
          <a:bodyPr wrap="square" lIns="91127" tIns="45563" rIns="91127" bIns="45563" rtlCol="0">
            <a:spAutoFit/>
          </a:bodyPr>
          <a:lstStyle/>
          <a:p>
            <a:r>
              <a:rPr lang="zh-CN" altLang="en-US" sz="2000"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 </a:t>
            </a:r>
            <a:r>
              <a:rPr lang="en-US" altLang="zh-CN"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给排水用超声流量计（传播速度差法）</a:t>
            </a:r>
            <a:r>
              <a:rPr lang="en-US" altLang="zh-CN" dirty="0">
                <a:solidFill>
                  <a:srgbClr val="FFCC66"/>
                </a:solidFill>
                <a:latin typeface="微软雅黑" pitchFamily="34" charset="-122"/>
                <a:ea typeface="微软雅黑" pitchFamily="34" charset="-122"/>
                <a:cs typeface="Arial" charset="0"/>
              </a:rPr>
              <a:t>》</a:t>
            </a:r>
            <a:endParaRPr lang="zh-CN" altLang="en-US" dirty="0">
              <a:solidFill>
                <a:srgbClr val="FFCC66"/>
              </a:solidFill>
              <a:latin typeface="微软雅黑" pitchFamily="34" charset="-122"/>
              <a:ea typeface="微软雅黑" pitchFamily="34" charset="-122"/>
              <a:cs typeface="Arial" charset="0"/>
            </a:endParaRPr>
          </a:p>
        </p:txBody>
      </p:sp>
      <p:sp>
        <p:nvSpPr>
          <p:cNvPr id="21" name="TextBox 26"/>
          <p:cNvSpPr txBox="1"/>
          <p:nvPr/>
        </p:nvSpPr>
        <p:spPr>
          <a:xfrm>
            <a:off x="630992" y="3449093"/>
            <a:ext cx="4272044" cy="399792"/>
          </a:xfrm>
          <a:prstGeom prst="rect">
            <a:avLst/>
          </a:prstGeom>
          <a:noFill/>
        </p:spPr>
        <p:txBody>
          <a:bodyPr wrap="square" lIns="91127" tIns="45563" rIns="91127" bIns="45563" rtlCol="0">
            <a:spAutoFit/>
          </a:bodyPr>
          <a:lstStyle/>
          <a:p>
            <a:r>
              <a:rPr lang="zh-CN" altLang="en-US" sz="2000"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 </a:t>
            </a:r>
            <a:r>
              <a:rPr lang="en-US" altLang="zh-CN"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社区能源计量抄表系统规范</a:t>
            </a:r>
            <a:r>
              <a:rPr lang="en-US" altLang="zh-CN" dirty="0">
                <a:solidFill>
                  <a:srgbClr val="FFCC66"/>
                </a:solidFill>
                <a:latin typeface="微软雅黑" pitchFamily="34" charset="-122"/>
                <a:ea typeface="微软雅黑" pitchFamily="34" charset="-122"/>
                <a:cs typeface="Arial" charset="0"/>
              </a:rPr>
              <a:t>》</a:t>
            </a:r>
            <a:endParaRPr lang="zh-CN" altLang="en-US" dirty="0">
              <a:solidFill>
                <a:srgbClr val="FFCC66"/>
              </a:solidFill>
              <a:latin typeface="微软雅黑" pitchFamily="34" charset="-122"/>
              <a:ea typeface="微软雅黑" pitchFamily="34" charset="-122"/>
              <a:cs typeface="Arial" charset="0"/>
            </a:endParaRPr>
          </a:p>
        </p:txBody>
      </p:sp>
      <p:sp>
        <p:nvSpPr>
          <p:cNvPr id="22" name="TextBox 26"/>
          <p:cNvSpPr txBox="1"/>
          <p:nvPr/>
        </p:nvSpPr>
        <p:spPr>
          <a:xfrm>
            <a:off x="630992" y="3898989"/>
            <a:ext cx="4272044" cy="369015"/>
          </a:xfrm>
          <a:prstGeom prst="rect">
            <a:avLst/>
          </a:prstGeom>
          <a:noFill/>
        </p:spPr>
        <p:txBody>
          <a:bodyPr wrap="square" lIns="91127" tIns="45563" rIns="91127" bIns="45563" rtlCol="0">
            <a:spAutoFit/>
          </a:bodyPr>
          <a:lstStyle/>
          <a:p>
            <a:r>
              <a:rPr lang="en-US" altLang="zh-CN" dirty="0">
                <a:solidFill>
                  <a:srgbClr val="FFCC66"/>
                </a:solidFill>
                <a:latin typeface="微软雅黑" pitchFamily="34" charset="-122"/>
                <a:ea typeface="微软雅黑" pitchFamily="34" charset="-122"/>
                <a:cs typeface="Arial" charset="0"/>
              </a:rPr>
              <a:t>…</a:t>
            </a:r>
            <a:endParaRPr lang="zh-CN" altLang="en-US" dirty="0">
              <a:solidFill>
                <a:srgbClr val="FFCC66"/>
              </a:solidFill>
              <a:latin typeface="微软雅黑" pitchFamily="34" charset="-122"/>
              <a:ea typeface="微软雅黑" pitchFamily="34" charset="-122"/>
              <a:cs typeface="Arial" charset="0"/>
            </a:endParaRPr>
          </a:p>
        </p:txBody>
      </p:sp>
      <p:pic>
        <p:nvPicPr>
          <p:cNvPr id="23" name="Picture 7" descr="C:\Users\lch\Desktop\863验收会太原201283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2080" y="1886119"/>
            <a:ext cx="3228136" cy="1940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6"/>
          <p:cNvSpPr txBox="1"/>
          <p:nvPr/>
        </p:nvSpPr>
        <p:spPr>
          <a:xfrm>
            <a:off x="649680" y="1788512"/>
            <a:ext cx="3683436" cy="399792"/>
          </a:xfrm>
          <a:prstGeom prst="rect">
            <a:avLst/>
          </a:prstGeom>
          <a:noFill/>
        </p:spPr>
        <p:txBody>
          <a:bodyPr wrap="square" lIns="91127" tIns="45563" rIns="91127" bIns="45563" rtlCol="0">
            <a:spAutoFit/>
          </a:bodyPr>
          <a:lstStyle/>
          <a:p>
            <a:r>
              <a:rPr lang="zh-CN" altLang="en-US" sz="2000" dirty="0">
                <a:solidFill>
                  <a:srgbClr val="FFCC66"/>
                </a:solidFill>
                <a:latin typeface="微软雅黑" pitchFamily="34" charset="-122"/>
                <a:ea typeface="微软雅黑" pitchFamily="34" charset="-122"/>
                <a:cs typeface="Arial" charset="0"/>
              </a:rPr>
              <a:t>△</a:t>
            </a:r>
            <a:r>
              <a:rPr lang="zh-CN" altLang="en-US" dirty="0">
                <a:solidFill>
                  <a:srgbClr val="FFCC66"/>
                </a:solidFill>
                <a:latin typeface="微软雅黑" pitchFamily="34" charset="-122"/>
                <a:ea typeface="微软雅黑" pitchFamily="34" charset="-122"/>
                <a:cs typeface="Arial" charset="0"/>
              </a:rPr>
              <a:t>  </a:t>
            </a:r>
            <a:r>
              <a:rPr lang="en-US" altLang="zh-CN" dirty="0">
                <a:solidFill>
                  <a:srgbClr val="FFCC66"/>
                </a:solidFill>
                <a:latin typeface="微软雅黑" pitchFamily="34" charset="-122"/>
                <a:ea typeface="微软雅黑" pitchFamily="34" charset="-122"/>
                <a:cs typeface="Arial" charset="0"/>
              </a:rPr>
              <a:t>2012</a:t>
            </a:r>
            <a:r>
              <a:rPr lang="zh-CN" altLang="en-US" dirty="0">
                <a:solidFill>
                  <a:srgbClr val="FFCC66"/>
                </a:solidFill>
                <a:latin typeface="微软雅黑" pitchFamily="34" charset="-122"/>
                <a:ea typeface="微软雅黑" pitchFamily="34" charset="-122"/>
                <a:cs typeface="Arial" charset="0"/>
              </a:rPr>
              <a:t>年完成国家</a:t>
            </a:r>
            <a:r>
              <a:rPr lang="en-US" altLang="zh-CN" dirty="0">
                <a:solidFill>
                  <a:srgbClr val="FFCC66"/>
                </a:solidFill>
                <a:latin typeface="微软雅黑" pitchFamily="34" charset="-122"/>
                <a:ea typeface="微软雅黑" pitchFamily="34" charset="-122"/>
                <a:cs typeface="Arial" charset="0"/>
              </a:rPr>
              <a:t>863</a:t>
            </a:r>
            <a:r>
              <a:rPr lang="zh-CN" altLang="en-US" dirty="0">
                <a:solidFill>
                  <a:srgbClr val="FFCC66"/>
                </a:solidFill>
                <a:latin typeface="微软雅黑" pitchFamily="34" charset="-122"/>
                <a:ea typeface="微软雅黑" pitchFamily="34" charset="-122"/>
                <a:cs typeface="Arial" charset="0"/>
              </a:rPr>
              <a:t>项目课题</a:t>
            </a:r>
          </a:p>
        </p:txBody>
      </p:sp>
      <p:sp>
        <p:nvSpPr>
          <p:cNvPr id="26" name="TextBox 26"/>
          <p:cNvSpPr txBox="1"/>
          <p:nvPr/>
        </p:nvSpPr>
        <p:spPr>
          <a:xfrm>
            <a:off x="649680" y="627534"/>
            <a:ext cx="5659055"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关于汇中</a:t>
            </a:r>
          </a:p>
        </p:txBody>
      </p:sp>
      <p:pic>
        <p:nvPicPr>
          <p:cNvPr id="14" name="Picture 2" descr="C:\Users\Administrator\Desktop\董总广州会议20170612\PPT背景\金标.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706673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childTnLst>
                                </p:cTn>
                              </p:par>
                              <p:par>
                                <p:cTn id="13" presetID="10"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1" grpId="0"/>
      <p:bldP spid="13" grpId="0"/>
      <p:bldP spid="21" grpId="0"/>
      <p:bldP spid="22"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董总广州会议20170612\PPT背景\4-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714" cy="5143500"/>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
          <p:cNvSpPr>
            <a:spLocks noChangeArrowheads="1"/>
          </p:cNvSpPr>
          <p:nvPr/>
        </p:nvSpPr>
        <p:spPr bwMode="auto">
          <a:xfrm>
            <a:off x="395536" y="1995686"/>
            <a:ext cx="4005124" cy="1211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ts val="3000"/>
              </a:lnSpc>
            </a:pPr>
            <a:r>
              <a:rPr lang="zh-CN" altLang="zh-CN" sz="2000" b="1" dirty="0">
                <a:solidFill>
                  <a:srgbClr val="FFCC66"/>
                </a:solidFill>
                <a:latin typeface="微软雅黑" pitchFamily="34" charset="-122"/>
                <a:ea typeface="微软雅黑" pitchFamily="34" charset="-122"/>
              </a:rPr>
              <a:t>国内</a:t>
            </a:r>
            <a:r>
              <a:rPr lang="zh-CN" altLang="en-US" sz="2000" b="1" dirty="0">
                <a:solidFill>
                  <a:srgbClr val="FFCC66"/>
                </a:solidFill>
                <a:latin typeface="微软雅黑" pitchFamily="34" charset="-122"/>
                <a:ea typeface="微软雅黑" pitchFamily="34" charset="-122"/>
              </a:rPr>
              <a:t>最大</a:t>
            </a:r>
            <a:endParaRPr lang="en-US" altLang="zh-CN" sz="2000" b="1" dirty="0">
              <a:solidFill>
                <a:srgbClr val="FFCC66"/>
              </a:solidFill>
              <a:latin typeface="微软雅黑" pitchFamily="34" charset="-122"/>
              <a:ea typeface="微软雅黑" pitchFamily="34" charset="-122"/>
            </a:endParaRPr>
          </a:p>
          <a:p>
            <a:pPr algn="ctr">
              <a:lnSpc>
                <a:spcPts val="3000"/>
              </a:lnSpc>
            </a:pPr>
            <a:r>
              <a:rPr lang="zh-CN" altLang="zh-CN" sz="2000" b="1" dirty="0">
                <a:solidFill>
                  <a:srgbClr val="FFCC66"/>
                </a:solidFill>
                <a:latin typeface="微软雅黑" pitchFamily="34" charset="-122"/>
                <a:ea typeface="微软雅黑" pitchFamily="34" charset="-122"/>
              </a:rPr>
              <a:t>超声流量计</a:t>
            </a:r>
            <a:r>
              <a:rPr lang="en-US" altLang="zh-CN" sz="2000" b="1" dirty="0">
                <a:solidFill>
                  <a:srgbClr val="FFCC66"/>
                </a:solidFill>
                <a:latin typeface="微软雅黑" pitchFamily="34" charset="-122"/>
                <a:ea typeface="微软雅黑" pitchFamily="34" charset="-122"/>
              </a:rPr>
              <a:t>/</a:t>
            </a:r>
            <a:r>
              <a:rPr lang="zh-CN" altLang="zh-CN" sz="2000" b="1" dirty="0">
                <a:solidFill>
                  <a:srgbClr val="FFCC66"/>
                </a:solidFill>
                <a:latin typeface="微软雅黑" pitchFamily="34" charset="-122"/>
                <a:ea typeface="微软雅黑" pitchFamily="34" charset="-122"/>
              </a:rPr>
              <a:t>超声水表</a:t>
            </a:r>
            <a:r>
              <a:rPr lang="en-US" altLang="zh-CN" sz="2000" b="1" dirty="0">
                <a:solidFill>
                  <a:srgbClr val="FFCC66"/>
                </a:solidFill>
                <a:latin typeface="微软雅黑" pitchFamily="34" charset="-122"/>
                <a:ea typeface="微软雅黑" pitchFamily="34" charset="-122"/>
              </a:rPr>
              <a:t>/</a:t>
            </a:r>
            <a:r>
              <a:rPr lang="zh-CN" altLang="zh-CN" sz="2000" b="1" dirty="0">
                <a:solidFill>
                  <a:srgbClr val="FFCC66"/>
                </a:solidFill>
                <a:latin typeface="微软雅黑" pitchFamily="34" charset="-122"/>
                <a:ea typeface="微软雅黑" pitchFamily="34" charset="-122"/>
              </a:rPr>
              <a:t>超声热量表</a:t>
            </a:r>
            <a:endParaRPr lang="en-US" altLang="zh-CN" sz="2000" b="1" dirty="0">
              <a:solidFill>
                <a:srgbClr val="FFCC66"/>
              </a:solidFill>
              <a:latin typeface="微软雅黑" pitchFamily="34" charset="-122"/>
              <a:ea typeface="微软雅黑" pitchFamily="34" charset="-122"/>
            </a:endParaRPr>
          </a:p>
          <a:p>
            <a:pPr algn="ctr">
              <a:lnSpc>
                <a:spcPts val="3000"/>
              </a:lnSpc>
            </a:pPr>
            <a:r>
              <a:rPr lang="zh-CN" altLang="en-US" sz="2000" b="1" dirty="0">
                <a:solidFill>
                  <a:srgbClr val="FFCC66"/>
                </a:solidFill>
                <a:latin typeface="微软雅黑" pitchFamily="34" charset="-122"/>
                <a:ea typeface="微软雅黑" pitchFamily="34" charset="-122"/>
              </a:rPr>
              <a:t>研发</a:t>
            </a:r>
            <a:r>
              <a:rPr lang="zh-CN" altLang="zh-CN" sz="2000" b="1" dirty="0">
                <a:solidFill>
                  <a:srgbClr val="FFCC66"/>
                </a:solidFill>
                <a:latin typeface="微软雅黑" pitchFamily="34" charset="-122"/>
                <a:ea typeface="微软雅黑" pitchFamily="34" charset="-122"/>
              </a:rPr>
              <a:t>生产基地</a:t>
            </a:r>
            <a:endParaRPr lang="en-US" altLang="zh-CN" sz="2000" b="1" dirty="0">
              <a:solidFill>
                <a:srgbClr val="FFCC66"/>
              </a:solidFill>
              <a:latin typeface="微软雅黑" pitchFamily="34" charset="-122"/>
              <a:ea typeface="微软雅黑" pitchFamily="34" charset="-122"/>
            </a:endParaRPr>
          </a:p>
        </p:txBody>
      </p:sp>
      <p:sp>
        <p:nvSpPr>
          <p:cNvPr id="16" name="TextBox 26"/>
          <p:cNvSpPr txBox="1"/>
          <p:nvPr/>
        </p:nvSpPr>
        <p:spPr>
          <a:xfrm>
            <a:off x="713145" y="618559"/>
            <a:ext cx="5659055" cy="461348"/>
          </a:xfrm>
          <a:prstGeom prst="rect">
            <a:avLst/>
          </a:prstGeom>
          <a:noFill/>
        </p:spPr>
        <p:txBody>
          <a:bodyPr wrap="square" lIns="91127" tIns="45563" rIns="91127" bIns="45563" rtlCol="0">
            <a:spAutoFit/>
          </a:bodyPr>
          <a:lstStyle/>
          <a:p>
            <a:r>
              <a:rPr lang="zh-CN" altLang="en-US" sz="2400" b="1" dirty="0">
                <a:solidFill>
                  <a:srgbClr val="FFCC66"/>
                </a:solidFill>
                <a:latin typeface="微软雅黑" pitchFamily="34" charset="-122"/>
                <a:ea typeface="微软雅黑" pitchFamily="34" charset="-122"/>
                <a:cs typeface="Arial" charset="0"/>
              </a:rPr>
              <a:t>关于汇中</a:t>
            </a:r>
          </a:p>
        </p:txBody>
      </p:sp>
      <p:pic>
        <p:nvPicPr>
          <p:cNvPr id="9"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4489171" y="1341692"/>
            <a:ext cx="2015472" cy="1529818"/>
            <a:chOff x="4489171" y="1341692"/>
            <a:chExt cx="2015472" cy="1529818"/>
          </a:xfrm>
        </p:grpSpPr>
        <p:pic>
          <p:nvPicPr>
            <p:cNvPr id="10" name="Picture 15" descr="C:\Users\Administrator\Desktop\上市照片\张总照片00.jp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489171" y="1341692"/>
              <a:ext cx="2015472" cy="12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489171" y="2594511"/>
              <a:ext cx="2015472" cy="276999"/>
            </a:xfrm>
            <a:prstGeom prst="rect">
              <a:avLst/>
            </a:prstGeom>
            <a:noFill/>
          </p:spPr>
          <p:txBody>
            <a:bodyPr wrap="square" rtlCol="0">
              <a:spAutoFit/>
            </a:bodyPr>
            <a:lstStyle/>
            <a:p>
              <a:pPr algn="ctr"/>
              <a:r>
                <a:rPr lang="en-US" altLang="zh-CN" sz="1200" dirty="0">
                  <a:solidFill>
                    <a:srgbClr val="FFCC66"/>
                  </a:solidFill>
                  <a:latin typeface="微软雅黑" pitchFamily="34" charset="-122"/>
                  <a:ea typeface="微软雅黑" pitchFamily="34" charset="-122"/>
                </a:rPr>
                <a:t>2014</a:t>
              </a:r>
              <a:r>
                <a:rPr lang="zh-CN" altLang="en-US" sz="1200" dirty="0">
                  <a:solidFill>
                    <a:srgbClr val="FFCC66"/>
                  </a:solidFill>
                  <a:latin typeface="微软雅黑" pitchFamily="34" charset="-122"/>
                  <a:ea typeface="微软雅黑" pitchFamily="34" charset="-122"/>
                </a:rPr>
                <a:t>年在深交所上市</a:t>
              </a:r>
            </a:p>
          </p:txBody>
        </p:sp>
      </p:grpSp>
      <p:grpSp>
        <p:nvGrpSpPr>
          <p:cNvPr id="5" name="组合 4"/>
          <p:cNvGrpSpPr/>
          <p:nvPr/>
        </p:nvGrpSpPr>
        <p:grpSpPr>
          <a:xfrm>
            <a:off x="4355976" y="2859782"/>
            <a:ext cx="2259572" cy="1403693"/>
            <a:chOff x="4355976" y="2859782"/>
            <a:chExt cx="2259572" cy="1403693"/>
          </a:xfrm>
        </p:grpSpPr>
        <p:pic>
          <p:nvPicPr>
            <p:cNvPr id="13" name="Picture 4" descr="F:\新厂区视频\航拍\1080\屏保\2.jpg"/>
            <p:cNvPicPr>
              <a:picLocks noChangeAspect="1" noChangeArrowheads="1"/>
            </p:cNvPicPr>
            <p:nvPr/>
          </p:nvPicPr>
          <p:blipFill>
            <a:blip r:embed="rId6" cstate="print">
              <a:extLst>
                <a:ext uri="{BEBA8EAE-BF5A-486C-A8C5-ECC9F3942E4B}">
                  <a14:imgProps xmlns:a14="http://schemas.microsoft.com/office/drawing/2010/main">
                    <a14:imgLayer r:embed="rId7">
                      <a14:imgEffect>
                        <a14:colorTemperature colorTemp="6000"/>
                      </a14:imgEffect>
                      <a14:imgEffect>
                        <a14:saturation sat="115000"/>
                      </a14:imgEffect>
                      <a14:imgEffect>
                        <a14:brightnessContrast contrast="29000"/>
                      </a14:imgEffect>
                    </a14:imgLayer>
                  </a14:imgProps>
                </a:ext>
                <a:ext uri="{28A0092B-C50C-407E-A947-70E740481C1C}">
                  <a14:useLocalDpi xmlns:a14="http://schemas.microsoft.com/office/drawing/2010/main"/>
                </a:ext>
              </a:extLst>
            </a:blip>
            <a:srcRect/>
            <a:stretch>
              <a:fillRect/>
            </a:stretch>
          </p:blipFill>
          <p:spPr bwMode="auto">
            <a:xfrm>
              <a:off x="4500923" y="2859782"/>
              <a:ext cx="1991969" cy="112082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355976" y="3986476"/>
              <a:ext cx="2259572" cy="276999"/>
            </a:xfrm>
            <a:prstGeom prst="rect">
              <a:avLst/>
            </a:prstGeom>
            <a:noFill/>
          </p:spPr>
          <p:txBody>
            <a:bodyPr wrap="square" rtlCol="0">
              <a:spAutoFit/>
            </a:bodyPr>
            <a:lstStyle/>
            <a:p>
              <a:pPr algn="r"/>
              <a:r>
                <a:rPr lang="zh-CN" altLang="en-US" sz="1200" dirty="0">
                  <a:solidFill>
                    <a:srgbClr val="FFCC66"/>
                  </a:solidFill>
                  <a:latin typeface="微软雅黑" pitchFamily="34" charset="-122"/>
                  <a:ea typeface="微软雅黑" pitchFamily="34" charset="-122"/>
                </a:rPr>
                <a:t>实流检定系统</a:t>
              </a:r>
              <a:r>
                <a:rPr lang="en-US" altLang="zh-CN" sz="1200" dirty="0">
                  <a:solidFill>
                    <a:srgbClr val="FFCC66"/>
                  </a:solidFill>
                  <a:latin typeface="微软雅黑" pitchFamily="34" charset="-122"/>
                  <a:ea typeface="微软雅黑" pitchFamily="34" charset="-122"/>
                </a:rPr>
                <a:t>(DN15-DN2000)</a:t>
              </a:r>
              <a:endParaRPr lang="zh-CN" altLang="en-US" sz="1200" dirty="0">
                <a:solidFill>
                  <a:srgbClr val="FFCC66"/>
                </a:solidFill>
                <a:latin typeface="微软雅黑" pitchFamily="34" charset="-122"/>
                <a:ea typeface="微软雅黑" pitchFamily="34" charset="-122"/>
              </a:endParaRPr>
            </a:p>
          </p:txBody>
        </p:sp>
      </p:grpSp>
      <p:grpSp>
        <p:nvGrpSpPr>
          <p:cNvPr id="6" name="组合 5"/>
          <p:cNvGrpSpPr/>
          <p:nvPr/>
        </p:nvGrpSpPr>
        <p:grpSpPr>
          <a:xfrm>
            <a:off x="6554355" y="2859782"/>
            <a:ext cx="2004373" cy="1403693"/>
            <a:chOff x="6554355" y="2859782"/>
            <a:chExt cx="2004373" cy="1403693"/>
          </a:xfrm>
        </p:grpSpPr>
        <p:pic>
          <p:nvPicPr>
            <p:cNvPr id="15" name="Picture 2" descr="F:\新厂区视频\航拍\1080\屏保\3.jpg"/>
            <p:cNvPicPr>
              <a:picLocks noChangeAspect="1" noChangeArrowheads="1"/>
            </p:cNvPicPr>
            <p:nvPr/>
          </p:nvPicPr>
          <p:blipFill>
            <a:blip r:embed="rId8" cstate="print">
              <a:extLst>
                <a:ext uri="{BEBA8EAE-BF5A-486C-A8C5-ECC9F3942E4B}">
                  <a14:imgProps xmlns:a14="http://schemas.microsoft.com/office/drawing/2010/main">
                    <a14:imgLayer r:embed="rId9">
                      <a14:imgEffect>
                        <a14:colorTemperature colorTemp="5750"/>
                      </a14:imgEffect>
                      <a14:imgEffect>
                        <a14:brightnessContrast contrast="17000"/>
                      </a14:imgEffect>
                    </a14:imgLayer>
                  </a14:imgProps>
                </a:ext>
                <a:ext uri="{28A0092B-C50C-407E-A947-70E740481C1C}">
                  <a14:useLocalDpi xmlns:a14="http://schemas.microsoft.com/office/drawing/2010/main"/>
                </a:ext>
              </a:extLst>
            </a:blip>
            <a:srcRect/>
            <a:stretch>
              <a:fillRect/>
            </a:stretch>
          </p:blipFill>
          <p:spPr bwMode="auto">
            <a:xfrm>
              <a:off x="6566759" y="2859782"/>
              <a:ext cx="1991969" cy="11208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6554355" y="3986476"/>
              <a:ext cx="2003721" cy="276999"/>
            </a:xfrm>
            <a:prstGeom prst="rect">
              <a:avLst/>
            </a:prstGeom>
            <a:noFill/>
          </p:spPr>
          <p:txBody>
            <a:bodyPr wrap="square" rtlCol="0">
              <a:spAutoFit/>
            </a:bodyPr>
            <a:lstStyle/>
            <a:p>
              <a:pPr algn="ctr"/>
              <a:r>
                <a:rPr lang="en-US" altLang="zh-CN" sz="1200" dirty="0">
                  <a:solidFill>
                    <a:srgbClr val="FFCC66"/>
                  </a:solidFill>
                  <a:latin typeface="微软雅黑" pitchFamily="34" charset="-122"/>
                  <a:ea typeface="微软雅黑" pitchFamily="34" charset="-122"/>
                </a:rPr>
                <a:t>SMT</a:t>
              </a:r>
              <a:r>
                <a:rPr lang="zh-CN" altLang="en-US" sz="1200" dirty="0">
                  <a:solidFill>
                    <a:srgbClr val="FFCC66"/>
                  </a:solidFill>
                  <a:latin typeface="微软雅黑" pitchFamily="34" charset="-122"/>
                  <a:ea typeface="微软雅黑" pitchFamily="34" charset="-122"/>
                </a:rPr>
                <a:t>自动化焊接车间</a:t>
              </a:r>
            </a:p>
          </p:txBody>
        </p:sp>
      </p:grpSp>
      <p:grpSp>
        <p:nvGrpSpPr>
          <p:cNvPr id="8" name="组合 7"/>
          <p:cNvGrpSpPr/>
          <p:nvPr/>
        </p:nvGrpSpPr>
        <p:grpSpPr>
          <a:xfrm>
            <a:off x="6555007" y="1341692"/>
            <a:ext cx="2015472" cy="1529818"/>
            <a:chOff x="6555007" y="1341692"/>
            <a:chExt cx="2015472" cy="1529818"/>
          </a:xfrm>
        </p:grpSpPr>
        <p:sp>
          <p:nvSpPr>
            <p:cNvPr id="12" name="TextBox 11"/>
            <p:cNvSpPr txBox="1"/>
            <p:nvPr/>
          </p:nvSpPr>
          <p:spPr>
            <a:xfrm>
              <a:off x="6555007" y="2594511"/>
              <a:ext cx="2015472" cy="276999"/>
            </a:xfrm>
            <a:prstGeom prst="rect">
              <a:avLst/>
            </a:prstGeom>
            <a:noFill/>
          </p:spPr>
          <p:txBody>
            <a:bodyPr wrap="square" rtlCol="0">
              <a:spAutoFit/>
            </a:bodyPr>
            <a:lstStyle/>
            <a:p>
              <a:pPr algn="ctr"/>
              <a:r>
                <a:rPr lang="zh-CN" altLang="en-US" sz="1200" dirty="0">
                  <a:solidFill>
                    <a:srgbClr val="FFCC66"/>
                  </a:solidFill>
                  <a:latin typeface="微软雅黑" pitchFamily="34" charset="-122"/>
                  <a:ea typeface="微软雅黑" pitchFamily="34" charset="-122"/>
                </a:rPr>
                <a:t>公司鸟瞰图</a:t>
              </a:r>
            </a:p>
          </p:txBody>
        </p:sp>
        <p:pic>
          <p:nvPicPr>
            <p:cNvPr id="7" name="Picture 2" descr="C:\Users\Administrator\Desktop\厂区001.jpg"/>
            <p:cNvPicPr>
              <a:picLocks noChangeAspect="1" noChangeArrowheads="1"/>
            </p:cNvPicPr>
            <p:nvPr/>
          </p:nvPicPr>
          <p:blipFill>
            <a:blip r:embed="rId10" cstate="print">
              <a:extLst>
                <a:ext uri="{BEBA8EAE-BF5A-486C-A8C5-ECC9F3942E4B}">
                  <a14:imgProps xmlns:a14="http://schemas.microsoft.com/office/drawing/2010/main">
                    <a14:imgLayer r:embed="rId11">
                      <a14:imgEffect>
                        <a14:saturation sat="130000"/>
                      </a14:imgEffect>
                      <a14:imgEffect>
                        <a14:brightnessContrast bright="5000" contrast="30000"/>
                      </a14:imgEffect>
                    </a14:imgLayer>
                  </a14:imgProps>
                </a:ext>
                <a:ext uri="{28A0092B-C50C-407E-A947-70E740481C1C}">
                  <a14:useLocalDpi xmlns:a14="http://schemas.microsoft.com/office/drawing/2010/main" val="0"/>
                </a:ext>
              </a:extLst>
            </a:blip>
            <a:srcRect/>
            <a:stretch>
              <a:fillRect/>
            </a:stretch>
          </p:blipFill>
          <p:spPr bwMode="auto">
            <a:xfrm>
              <a:off x="6566759" y="1341692"/>
              <a:ext cx="1991317" cy="125408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824093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董总广州会议20170612\PPT背景\5-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8" y="-1"/>
            <a:ext cx="9147298" cy="5144953"/>
          </a:xfrm>
          <a:prstGeom prst="rect">
            <a:avLst/>
          </a:prstGeom>
          <a:noFill/>
          <a:extLst>
            <a:ext uri="{909E8E84-426E-40DD-AFC4-6F175D3DCCD1}">
              <a14:hiddenFill xmlns:a14="http://schemas.microsoft.com/office/drawing/2010/main">
                <a:solidFill>
                  <a:srgbClr val="FFFFFF"/>
                </a:solidFill>
              </a14:hiddenFill>
            </a:ext>
          </a:extLst>
        </p:spPr>
      </p:pic>
      <p:sp>
        <p:nvSpPr>
          <p:cNvPr id="10" name="标题 4"/>
          <p:cNvSpPr txBox="1">
            <a:spLocks/>
          </p:cNvSpPr>
          <p:nvPr/>
        </p:nvSpPr>
        <p:spPr>
          <a:xfrm>
            <a:off x="1043609" y="2515364"/>
            <a:ext cx="6624735" cy="355113"/>
          </a:xfrm>
          <a:prstGeom prst="rect">
            <a:avLst/>
          </a:prstGeom>
        </p:spPr>
        <p:txBody>
          <a:bodyPr vert="horz" lIns="68348" tIns="34199" rIns="68348" bIns="3419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zh-CN" sz="4000" b="1" dirty="0">
                <a:solidFill>
                  <a:srgbClr val="FFCC66"/>
                </a:solidFill>
                <a:latin typeface="微软雅黑" panose="020B0503020204020204" pitchFamily="34" charset="-122"/>
                <a:ea typeface="微软雅黑" panose="020B0503020204020204" pitchFamily="34" charset="-122"/>
              </a:rPr>
              <a:t>超声</a:t>
            </a:r>
            <a:r>
              <a:rPr lang="zh-CN" altLang="en-US" sz="4000" b="1" dirty="0">
                <a:solidFill>
                  <a:srgbClr val="FFCC66"/>
                </a:solidFill>
                <a:latin typeface="微软雅黑" panose="020B0503020204020204" pitchFamily="34" charset="-122"/>
                <a:ea typeface="微软雅黑" panose="020B0503020204020204" pitchFamily="34" charset="-122"/>
              </a:rPr>
              <a:t>流量仪表</a:t>
            </a:r>
            <a:endParaRPr lang="en-US" altLang="zh-CN" sz="4000" b="1" dirty="0">
              <a:solidFill>
                <a:srgbClr val="FFCC66"/>
              </a:solidFill>
              <a:latin typeface="微软雅黑" panose="020B0503020204020204" pitchFamily="34" charset="-122"/>
              <a:ea typeface="微软雅黑" panose="020B0503020204020204" pitchFamily="34" charset="-122"/>
            </a:endParaRPr>
          </a:p>
          <a:p>
            <a:r>
              <a:rPr lang="zh-CN" altLang="zh-CN" sz="4000" b="1" dirty="0">
                <a:solidFill>
                  <a:srgbClr val="FFCC66"/>
                </a:solidFill>
                <a:latin typeface="微软雅黑" panose="020B0503020204020204" pitchFamily="34" charset="-122"/>
                <a:ea typeface="微软雅黑" panose="020B0503020204020204" pitchFamily="34" charset="-122"/>
              </a:rPr>
              <a:t>在供水大数据</a:t>
            </a:r>
            <a:r>
              <a:rPr lang="zh-CN" altLang="en-US" sz="4000" b="1" dirty="0">
                <a:solidFill>
                  <a:srgbClr val="FFCC66"/>
                </a:solidFill>
                <a:latin typeface="微软雅黑" panose="020B0503020204020204" pitchFamily="34" charset="-122"/>
                <a:ea typeface="微软雅黑" panose="020B0503020204020204" pitchFamily="34" charset="-122"/>
              </a:rPr>
              <a:t>中</a:t>
            </a:r>
            <a:r>
              <a:rPr lang="zh-CN" altLang="zh-CN" sz="4000" b="1" dirty="0">
                <a:solidFill>
                  <a:srgbClr val="FFCC66"/>
                </a:solidFill>
                <a:latin typeface="微软雅黑" panose="020B0503020204020204" pitchFamily="34" charset="-122"/>
                <a:ea typeface="微软雅黑" panose="020B0503020204020204" pitchFamily="34" charset="-122"/>
              </a:rPr>
              <a:t>的应用</a:t>
            </a:r>
          </a:p>
        </p:txBody>
      </p:sp>
      <p:pic>
        <p:nvPicPr>
          <p:cNvPr id="11"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9783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Administrator\Desktop\董总广州会议20170612\PPT背景\背景11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 y="0"/>
            <a:ext cx="9144000" cy="514309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董总广州会议20170612\PPT背景\金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8676" y="555526"/>
            <a:ext cx="1351756" cy="467519"/>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30"/>
          <p:cNvSpPr txBox="1"/>
          <p:nvPr/>
        </p:nvSpPr>
        <p:spPr>
          <a:xfrm>
            <a:off x="752853" y="896402"/>
            <a:ext cx="6627459" cy="523220"/>
          </a:xfrm>
          <a:prstGeom prst="rect">
            <a:avLst/>
          </a:prstGeom>
          <a:noFill/>
        </p:spPr>
        <p:txBody>
          <a:bodyPr wrap="square" rtlCol="0">
            <a:spAutoFit/>
          </a:bodyPr>
          <a:lstStyle/>
          <a:p>
            <a:r>
              <a:rPr lang="zh-CN" altLang="zh-CN" sz="2800" b="1" dirty="0">
                <a:solidFill>
                  <a:srgbClr val="FFCC66"/>
                </a:solidFill>
                <a:latin typeface="微软雅黑" pitchFamily="34" charset="-122"/>
                <a:ea typeface="微软雅黑" pitchFamily="34" charset="-122"/>
              </a:rPr>
              <a:t>供水大数据是供水企业新的生产力</a:t>
            </a:r>
          </a:p>
        </p:txBody>
      </p:sp>
      <p:sp>
        <p:nvSpPr>
          <p:cNvPr id="22" name="文本框 30"/>
          <p:cNvSpPr txBox="1"/>
          <p:nvPr/>
        </p:nvSpPr>
        <p:spPr>
          <a:xfrm>
            <a:off x="752853" y="1525595"/>
            <a:ext cx="1800377" cy="400110"/>
          </a:xfrm>
          <a:prstGeom prst="rect">
            <a:avLst/>
          </a:prstGeom>
          <a:noFill/>
        </p:spPr>
        <p:txBody>
          <a:bodyPr wrap="square" rtlCol="0">
            <a:spAutoFit/>
          </a:bodyPr>
          <a:lstStyle/>
          <a:p>
            <a:r>
              <a:rPr lang="zh-CN" altLang="zh-CN" sz="2000" b="1" dirty="0">
                <a:solidFill>
                  <a:srgbClr val="FFCC66"/>
                </a:solidFill>
                <a:latin typeface="微软雅黑" pitchFamily="34" charset="-122"/>
                <a:ea typeface="微软雅黑" pitchFamily="34" charset="-122"/>
              </a:rPr>
              <a:t>管网数据价值</a:t>
            </a:r>
          </a:p>
        </p:txBody>
      </p:sp>
      <p:sp>
        <p:nvSpPr>
          <p:cNvPr id="23" name="文本框 30"/>
          <p:cNvSpPr txBox="1"/>
          <p:nvPr/>
        </p:nvSpPr>
        <p:spPr>
          <a:xfrm>
            <a:off x="3203848" y="1525595"/>
            <a:ext cx="1800377" cy="400110"/>
          </a:xfrm>
          <a:prstGeom prst="rect">
            <a:avLst/>
          </a:prstGeom>
          <a:noFill/>
        </p:spPr>
        <p:txBody>
          <a:bodyPr wrap="square" rtlCol="0">
            <a:spAutoFit/>
          </a:bodyPr>
          <a:lstStyle/>
          <a:p>
            <a:r>
              <a:rPr lang="zh-CN" altLang="zh-CN" sz="2000" b="1" dirty="0">
                <a:solidFill>
                  <a:srgbClr val="FFCC66"/>
                </a:solidFill>
                <a:latin typeface="微软雅黑" pitchFamily="34" charset="-122"/>
                <a:ea typeface="微软雅黑" pitchFamily="34" charset="-122"/>
              </a:rPr>
              <a:t>用户数据价值</a:t>
            </a:r>
          </a:p>
        </p:txBody>
      </p:sp>
      <p:sp>
        <p:nvSpPr>
          <p:cNvPr id="26" name="文本框 30"/>
          <p:cNvSpPr txBox="1"/>
          <p:nvPr/>
        </p:nvSpPr>
        <p:spPr>
          <a:xfrm>
            <a:off x="752853" y="1923941"/>
            <a:ext cx="1800377" cy="1015663"/>
          </a:xfrm>
          <a:prstGeom prst="rect">
            <a:avLst/>
          </a:prstGeom>
          <a:noFill/>
        </p:spPr>
        <p:txBody>
          <a:bodyPr wrap="square" rtlCol="0">
            <a:spAutoFit/>
          </a:bodyPr>
          <a:lstStyle/>
          <a:p>
            <a:r>
              <a:rPr lang="zh-CN" altLang="zh-CN" sz="2000" dirty="0">
                <a:solidFill>
                  <a:srgbClr val="FFCC66"/>
                </a:solidFill>
                <a:latin typeface="微软雅黑" pitchFamily="34" charset="-122"/>
                <a:ea typeface="微软雅黑" pitchFamily="34" charset="-122"/>
              </a:rPr>
              <a:t>生产调度</a:t>
            </a:r>
            <a:r>
              <a:rPr lang="en-US" altLang="zh-CN" sz="2000" dirty="0">
                <a:solidFill>
                  <a:srgbClr val="FFCC66"/>
                </a:solidFill>
                <a:latin typeface="微软雅黑" pitchFamily="34" charset="-122"/>
                <a:ea typeface="微软雅黑" pitchFamily="34" charset="-122"/>
              </a:rPr>
              <a:t>                       </a:t>
            </a:r>
            <a:endParaRPr lang="zh-CN" altLang="zh-CN" sz="2000" dirty="0">
              <a:solidFill>
                <a:srgbClr val="FFCC66"/>
              </a:solidFill>
              <a:latin typeface="微软雅黑" pitchFamily="34" charset="-122"/>
              <a:ea typeface="微软雅黑" pitchFamily="34" charset="-122"/>
            </a:endParaRPr>
          </a:p>
          <a:p>
            <a:r>
              <a:rPr lang="zh-CN" altLang="zh-CN" sz="2000" dirty="0">
                <a:solidFill>
                  <a:srgbClr val="FFCC66"/>
                </a:solidFill>
                <a:latin typeface="微软雅黑" pitchFamily="34" charset="-122"/>
                <a:ea typeface="微软雅黑" pitchFamily="34" charset="-122"/>
              </a:rPr>
              <a:t>供水安全</a:t>
            </a:r>
            <a:r>
              <a:rPr lang="en-US" altLang="zh-CN" sz="2000" dirty="0">
                <a:solidFill>
                  <a:srgbClr val="FFCC66"/>
                </a:solidFill>
                <a:latin typeface="微软雅黑" pitchFamily="34" charset="-122"/>
                <a:ea typeface="微软雅黑" pitchFamily="34" charset="-122"/>
              </a:rPr>
              <a:t>                        </a:t>
            </a:r>
            <a:endParaRPr lang="zh-CN" altLang="zh-CN" sz="2000" dirty="0">
              <a:solidFill>
                <a:srgbClr val="FFCC66"/>
              </a:solidFill>
              <a:latin typeface="微软雅黑" pitchFamily="34" charset="-122"/>
              <a:ea typeface="微软雅黑" pitchFamily="34" charset="-122"/>
            </a:endParaRPr>
          </a:p>
          <a:p>
            <a:r>
              <a:rPr lang="zh-CN" altLang="zh-CN" sz="2000" dirty="0">
                <a:solidFill>
                  <a:srgbClr val="FFCC66"/>
                </a:solidFill>
                <a:latin typeface="微软雅黑" pitchFamily="34" charset="-122"/>
                <a:ea typeface="微软雅黑" pitchFamily="34" charset="-122"/>
              </a:rPr>
              <a:t>供水效率</a:t>
            </a:r>
          </a:p>
        </p:txBody>
      </p:sp>
      <p:sp>
        <p:nvSpPr>
          <p:cNvPr id="28" name="文本框 30"/>
          <p:cNvSpPr txBox="1"/>
          <p:nvPr/>
        </p:nvSpPr>
        <p:spPr>
          <a:xfrm>
            <a:off x="3203848" y="1923941"/>
            <a:ext cx="1800377" cy="1323439"/>
          </a:xfrm>
          <a:prstGeom prst="rect">
            <a:avLst/>
          </a:prstGeom>
          <a:noFill/>
        </p:spPr>
        <p:txBody>
          <a:bodyPr wrap="square" rtlCol="0">
            <a:spAutoFit/>
          </a:bodyPr>
          <a:lstStyle/>
          <a:p>
            <a:r>
              <a:rPr lang="zh-CN" altLang="zh-CN" sz="2000" dirty="0">
                <a:solidFill>
                  <a:srgbClr val="FFCC66"/>
                </a:solidFill>
                <a:latin typeface="微软雅黑" pitchFamily="34" charset="-122"/>
                <a:ea typeface="微软雅黑" pitchFamily="34" charset="-122"/>
              </a:rPr>
              <a:t>客户服务</a:t>
            </a:r>
          </a:p>
          <a:p>
            <a:r>
              <a:rPr lang="zh-CN" altLang="zh-CN" sz="2000" dirty="0">
                <a:solidFill>
                  <a:srgbClr val="FFCC66"/>
                </a:solidFill>
                <a:latin typeface="微软雅黑" pitchFamily="34" charset="-122"/>
                <a:ea typeface="微软雅黑" pitchFamily="34" charset="-122"/>
              </a:rPr>
              <a:t>客户管理</a:t>
            </a:r>
            <a:r>
              <a:rPr lang="en-US" altLang="zh-CN" sz="2000" dirty="0">
                <a:solidFill>
                  <a:srgbClr val="FFCC66"/>
                </a:solidFill>
                <a:latin typeface="微软雅黑" pitchFamily="34" charset="-122"/>
                <a:ea typeface="微软雅黑" pitchFamily="34" charset="-122"/>
              </a:rPr>
              <a:t>   </a:t>
            </a:r>
            <a:endParaRPr lang="zh-CN" altLang="zh-CN" sz="2000" dirty="0">
              <a:solidFill>
                <a:srgbClr val="FFCC66"/>
              </a:solidFill>
              <a:latin typeface="微软雅黑" pitchFamily="34" charset="-122"/>
              <a:ea typeface="微软雅黑" pitchFamily="34" charset="-122"/>
            </a:endParaRPr>
          </a:p>
          <a:p>
            <a:r>
              <a:rPr lang="zh-CN" altLang="zh-CN" sz="2000" dirty="0">
                <a:solidFill>
                  <a:srgbClr val="FFCC66"/>
                </a:solidFill>
                <a:latin typeface="微软雅黑" pitchFamily="34" charset="-122"/>
                <a:ea typeface="微软雅黑" pitchFamily="34" charset="-122"/>
              </a:rPr>
              <a:t>社会价值</a:t>
            </a:r>
          </a:p>
          <a:p>
            <a:r>
              <a:rPr lang="zh-CN" altLang="zh-CN" sz="2000" dirty="0">
                <a:solidFill>
                  <a:srgbClr val="FFCC66"/>
                </a:solidFill>
                <a:latin typeface="微软雅黑" pitchFamily="34" charset="-122"/>
                <a:ea typeface="微软雅黑" pitchFamily="34" charset="-122"/>
              </a:rPr>
              <a:t>数据运营</a:t>
            </a:r>
          </a:p>
        </p:txBody>
      </p:sp>
      <p:sp>
        <p:nvSpPr>
          <p:cNvPr id="10" name="文本框 30"/>
          <p:cNvSpPr txBox="1"/>
          <p:nvPr/>
        </p:nvSpPr>
        <p:spPr>
          <a:xfrm>
            <a:off x="741691" y="3435846"/>
            <a:ext cx="4910429" cy="523220"/>
          </a:xfrm>
          <a:prstGeom prst="rect">
            <a:avLst/>
          </a:prstGeom>
          <a:noFill/>
        </p:spPr>
        <p:txBody>
          <a:bodyPr wrap="square" rtlCol="0">
            <a:spAutoFit/>
          </a:bodyPr>
          <a:lstStyle/>
          <a:p>
            <a:r>
              <a:rPr lang="zh-CN" altLang="zh-CN" sz="2800" b="1" dirty="0">
                <a:solidFill>
                  <a:srgbClr val="FFCC66"/>
                </a:solidFill>
                <a:latin typeface="微软雅黑" pitchFamily="34" charset="-122"/>
                <a:ea typeface="微软雅黑" pitchFamily="34" charset="-122"/>
              </a:rPr>
              <a:t>用户大数据是供水企业资源</a:t>
            </a:r>
          </a:p>
        </p:txBody>
      </p:sp>
    </p:spTree>
    <p:extLst>
      <p:ext uri="{BB962C8B-B14F-4D97-AF65-F5344CB8AC3E}">
        <p14:creationId xmlns:p14="http://schemas.microsoft.com/office/powerpoint/2010/main" val="1204935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3" grpId="0"/>
      <p:bldP spid="26" grpId="0"/>
      <p:bldP spid="28"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620084853"/>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620084853"/>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62008485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620084853"/>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620084853"/>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620084853"/>
  <p:tag name="MH_LIBRARY" val="GRAPHIC"/>
  <p:tag name="MH_TYPE" val="SubTitle"/>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0620084853"/>
  <p:tag name="MH_LIBRARY" val="GRAPHIC"/>
  <p:tag name="MH_TYPE" val="SubTitle"/>
  <p:tag name="MH_ORDER" val="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3293</Words>
  <Application>Microsoft Office PowerPoint</Application>
  <PresentationFormat>全屏显示(16:9)</PresentationFormat>
  <Paragraphs>359</Paragraphs>
  <Slides>29</Slides>
  <Notes>29</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29</vt:i4>
      </vt:variant>
    </vt:vector>
  </HeadingPairs>
  <TitlesOfParts>
    <vt:vector size="35" baseType="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mudl</cp:lastModifiedBy>
  <cp:revision>158</cp:revision>
  <dcterms:created xsi:type="dcterms:W3CDTF">2017-06-15T07:40:06Z</dcterms:created>
  <dcterms:modified xsi:type="dcterms:W3CDTF">2018-09-10T03:17:31Z</dcterms:modified>
</cp:coreProperties>
</file>