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ackage" ContentType="application/vnd.openxmlformats-officedocument.package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2" r:id="rId6"/>
    <p:sldId id="263" r:id="rId7"/>
    <p:sldId id="264" r:id="rId8"/>
    <p:sldId id="265" r:id="rId9"/>
    <p:sldId id="268" r:id="rId10"/>
    <p:sldId id="269" r:id="rId11"/>
    <p:sldId id="270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TZJ" initials="X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4" autoAdjust="0"/>
    <p:restoredTop sz="94746" autoAdjust="0"/>
  </p:normalViewPr>
  <p:slideViewPr>
    <p:cSldViewPr>
      <p:cViewPr>
        <p:scale>
          <a:sx n="75" d="100"/>
          <a:sy n="75" d="100"/>
        </p:scale>
        <p:origin x="-98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4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ackage1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ackage2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24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过滤前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0.12000000000000002</c:v>
                </c:pt>
                <c:pt idx="1">
                  <c:v>9.0000000000000024E-2</c:v>
                </c:pt>
                <c:pt idx="2">
                  <c:v>0.05</c:v>
                </c:pt>
                <c:pt idx="3">
                  <c:v>4.0000000000000022E-2</c:v>
                </c:pt>
                <c:pt idx="4">
                  <c:v>3.0000000000000002E-2</c:v>
                </c:pt>
                <c:pt idx="5">
                  <c:v>3.0000000000000002E-2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过滤后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9.0000000000000024E-2</c:v>
                </c:pt>
                <c:pt idx="1">
                  <c:v>7.0000000000000021E-2</c:v>
                </c:pt>
                <c:pt idx="2">
                  <c:v>3.0000000000000002E-2</c:v>
                </c:pt>
                <c:pt idx="3">
                  <c:v>2.0000000000000011E-2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axId val="65771392"/>
        <c:axId val="65772928"/>
      </c:barChart>
      <c:catAx>
        <c:axId val="65771392"/>
        <c:scaling>
          <c:orientation val="minMax"/>
        </c:scaling>
        <c:axPos val="b"/>
        <c:numFmt formatCode="General" sourceLinked="1"/>
        <c:tickLblPos val="nextTo"/>
        <c:crossAx val="65772928"/>
        <c:crosses val="autoZero"/>
        <c:auto val="1"/>
        <c:lblAlgn val="ctr"/>
        <c:lblOffset val="100"/>
      </c:catAx>
      <c:valAx>
        <c:axId val="65772928"/>
        <c:scaling>
          <c:orientation val="minMax"/>
        </c:scaling>
        <c:axPos val="l"/>
        <c:majorGridlines/>
        <c:numFmt formatCode="General" sourceLinked="1"/>
        <c:tickLblPos val="nextTo"/>
        <c:crossAx val="6577139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22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过滤前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0.19</c:v>
                </c:pt>
                <c:pt idx="1">
                  <c:v>0.18000000000000024</c:v>
                </c:pt>
                <c:pt idx="2">
                  <c:v>0.11</c:v>
                </c:pt>
                <c:pt idx="3">
                  <c:v>6.2000000000000034E-2</c:v>
                </c:pt>
                <c:pt idx="4">
                  <c:v>3.3000000000000002E-2</c:v>
                </c:pt>
                <c:pt idx="5">
                  <c:v>2.5000000000000001E-2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过滤后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0.17</c:v>
                </c:pt>
                <c:pt idx="1">
                  <c:v>0.15000000000000024</c:v>
                </c:pt>
                <c:pt idx="2">
                  <c:v>9.1000000000000025E-2</c:v>
                </c:pt>
                <c:pt idx="3">
                  <c:v>4.8000000000000001E-2</c:v>
                </c:pt>
                <c:pt idx="4">
                  <c:v>1.9000000000000059E-2</c:v>
                </c:pt>
                <c:pt idx="5">
                  <c:v>1.6000000000000021E-2</c:v>
                </c:pt>
              </c:numCache>
            </c:numRef>
          </c:val>
        </c:ser>
        <c:axId val="64224640"/>
        <c:axId val="66135168"/>
      </c:barChart>
      <c:catAx>
        <c:axId val="64224640"/>
        <c:scaling>
          <c:orientation val="minMax"/>
        </c:scaling>
        <c:axPos val="b"/>
        <c:numFmt formatCode="General" sourceLinked="1"/>
        <c:tickLblPos val="nextTo"/>
        <c:crossAx val="66135168"/>
        <c:crosses val="autoZero"/>
        <c:auto val="1"/>
        <c:lblAlgn val="ctr"/>
        <c:lblOffset val="100"/>
      </c:catAx>
      <c:valAx>
        <c:axId val="66135168"/>
        <c:scaling>
          <c:orientation val="minMax"/>
        </c:scaling>
        <c:axPos val="l"/>
        <c:majorGridlines/>
        <c:numFmt formatCode="General" sourceLinked="1"/>
        <c:tickLblPos val="nextTo"/>
        <c:crossAx val="6422464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DDD78-4428-4ACE-903D-B0784EBF922D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9C2D99-F10F-489C-9E35-A66B28045F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C2D99-F10F-489C-9E35-A66B28045FD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C2D99-F10F-489C-9E35-A66B28045FD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 cstate="print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 cstate="print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0034" y="1000108"/>
            <a:ext cx="8143932" cy="1571636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zh-CN" sz="4400" b="1" dirty="0" smtClean="0"/>
              <a:t>自来水厂原水中铁锰的分析与处理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00100" y="2714620"/>
            <a:ext cx="6972304" cy="175260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曾爱民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r>
              <a:rPr lang="zh-CN" altLang="en-US" b="1" dirty="0" smtClean="0">
                <a:solidFill>
                  <a:schemeClr val="tx1"/>
                </a:solidFill>
              </a:rPr>
              <a:t>韶关市自来水公司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650083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zh-CN" altLang="zh-CN" sz="3600" b="1" dirty="0" smtClean="0"/>
              <a:t>投加方法</a:t>
            </a:r>
            <a:r>
              <a:rPr lang="en-US" altLang="zh-CN" sz="3600" b="1" dirty="0" smtClean="0"/>
              <a:t>:</a:t>
            </a:r>
            <a:endParaRPr lang="zh-CN" altLang="zh-CN" sz="3600" b="1" dirty="0" smtClean="0"/>
          </a:p>
          <a:p>
            <a:pPr marL="0" indent="0"/>
            <a:endParaRPr lang="en-US" altLang="zh-CN" sz="3100" dirty="0" smtClean="0"/>
          </a:p>
          <a:p>
            <a:pPr marL="0" indent="-457200"/>
            <a:r>
              <a:rPr lang="en-US" altLang="zh-CN" sz="3100" dirty="0" smtClean="0">
                <a:latin typeface="+mn-ea"/>
              </a:rPr>
              <a:t>1. </a:t>
            </a:r>
            <a:r>
              <a:rPr lang="zh-CN" altLang="zh-CN" sz="3100" dirty="0" smtClean="0">
                <a:latin typeface="+mn-ea"/>
              </a:rPr>
              <a:t>加入适量氢氧化钠调节原水的</a:t>
            </a:r>
            <a:r>
              <a:rPr lang="en-US" altLang="zh-CN" sz="3100" dirty="0" smtClean="0">
                <a:latin typeface="+mn-ea"/>
              </a:rPr>
              <a:t>pH</a:t>
            </a:r>
            <a:r>
              <a:rPr lang="zh-CN" altLang="zh-CN" sz="3100" dirty="0" smtClean="0">
                <a:latin typeface="+mn-ea"/>
              </a:rPr>
              <a:t>值约为</a:t>
            </a:r>
            <a:r>
              <a:rPr lang="en-US" altLang="zh-CN" sz="3100" dirty="0" smtClean="0">
                <a:latin typeface="+mn-ea"/>
              </a:rPr>
              <a:t>7.4</a:t>
            </a:r>
            <a:r>
              <a:rPr lang="zh-CN" altLang="zh-CN" sz="3100" dirty="0" smtClean="0">
                <a:latin typeface="+mn-ea"/>
              </a:rPr>
              <a:t>。</a:t>
            </a:r>
          </a:p>
          <a:p>
            <a:pPr marL="0" indent="-457200"/>
            <a:endParaRPr lang="en-US" altLang="zh-CN" sz="3100" dirty="0" smtClean="0">
              <a:latin typeface="+mn-ea"/>
            </a:endParaRPr>
          </a:p>
          <a:p>
            <a:pPr marL="0" indent="-457200"/>
            <a:r>
              <a:rPr lang="en-US" altLang="zh-CN" sz="3100" dirty="0" smtClean="0">
                <a:latin typeface="+mn-ea"/>
              </a:rPr>
              <a:t>2. </a:t>
            </a:r>
            <a:r>
              <a:rPr lang="zh-CN" altLang="zh-CN" sz="3100" dirty="0" smtClean="0">
                <a:latin typeface="+mn-ea"/>
              </a:rPr>
              <a:t>在原水进水口处加入二氧化氯，加入后水中有效氯浓度约为</a:t>
            </a:r>
            <a:r>
              <a:rPr lang="en-US" altLang="zh-CN" sz="3100" dirty="0" smtClean="0">
                <a:latin typeface="+mn-ea"/>
              </a:rPr>
              <a:t>0.50-0.55mg/l</a:t>
            </a:r>
            <a:r>
              <a:rPr lang="zh-CN" altLang="zh-CN" sz="3100" dirty="0" smtClean="0">
                <a:latin typeface="+mn-ea"/>
              </a:rPr>
              <a:t>。</a:t>
            </a:r>
          </a:p>
          <a:p>
            <a:pPr marL="0" indent="-457200"/>
            <a:endParaRPr lang="en-US" altLang="zh-CN" sz="3100" dirty="0" smtClean="0">
              <a:latin typeface="+mn-ea"/>
            </a:endParaRPr>
          </a:p>
          <a:p>
            <a:pPr marL="0" indent="-457200"/>
            <a:r>
              <a:rPr lang="en-US" altLang="zh-CN" sz="3100" dirty="0" smtClean="0">
                <a:latin typeface="+mn-ea"/>
              </a:rPr>
              <a:t>3. </a:t>
            </a:r>
            <a:r>
              <a:rPr lang="zh-CN" altLang="zh-CN" sz="3100" dirty="0" smtClean="0">
                <a:latin typeface="+mn-ea"/>
              </a:rPr>
              <a:t>反应一段时间后，加入净水剂聚合氯化铝混凝沉淀（投加量按原水</a:t>
            </a:r>
            <a:r>
              <a:rPr lang="en-US" altLang="zh-CN" sz="3100" dirty="0" smtClean="0">
                <a:latin typeface="+mn-ea"/>
              </a:rPr>
              <a:t>15Kg/</a:t>
            </a:r>
            <a:r>
              <a:rPr lang="zh-CN" altLang="zh-CN" sz="3100" dirty="0" smtClean="0">
                <a:latin typeface="+mn-ea"/>
              </a:rPr>
              <a:t>千吨计），经沉淀后，检测滤前水的有效氯浓度约为</a:t>
            </a:r>
            <a:r>
              <a:rPr lang="en-US" altLang="zh-CN" sz="3100" dirty="0" smtClean="0">
                <a:latin typeface="+mn-ea"/>
              </a:rPr>
              <a:t>0.15mg/l</a:t>
            </a:r>
            <a:r>
              <a:rPr lang="zh-CN" altLang="zh-CN" sz="3100" dirty="0" smtClean="0">
                <a:latin typeface="+mn-ea"/>
              </a:rPr>
              <a:t>，</a:t>
            </a:r>
            <a:r>
              <a:rPr lang="en-US" altLang="zh-CN" sz="3100" dirty="0" smtClean="0">
                <a:latin typeface="+mn-ea"/>
              </a:rPr>
              <a:t>pH</a:t>
            </a:r>
            <a:r>
              <a:rPr lang="zh-CN" altLang="zh-CN" sz="3100" dirty="0" smtClean="0">
                <a:latin typeface="+mn-ea"/>
              </a:rPr>
              <a:t>值约为</a:t>
            </a:r>
            <a:r>
              <a:rPr lang="en-US" altLang="zh-CN" sz="3100" dirty="0" smtClean="0">
                <a:latin typeface="+mn-ea"/>
              </a:rPr>
              <a:t>7.2</a:t>
            </a:r>
            <a:r>
              <a:rPr lang="zh-CN" altLang="zh-CN" sz="3100" dirty="0" smtClean="0">
                <a:latin typeface="+mn-ea"/>
              </a:rPr>
              <a:t>，色度约为</a:t>
            </a:r>
            <a:r>
              <a:rPr lang="en-US" altLang="zh-CN" sz="3100" dirty="0" smtClean="0">
                <a:latin typeface="+mn-ea"/>
              </a:rPr>
              <a:t>15-20</a:t>
            </a:r>
            <a:r>
              <a:rPr lang="zh-CN" altLang="zh-CN" sz="3100" dirty="0" smtClean="0">
                <a:latin typeface="+mn-ea"/>
              </a:rPr>
              <a:t>度，较为合适。</a:t>
            </a:r>
          </a:p>
          <a:p>
            <a:pPr marL="0" indent="-457200"/>
            <a:endParaRPr lang="en-US" altLang="zh-CN" sz="3100" dirty="0" smtClean="0">
              <a:latin typeface="+mn-ea"/>
            </a:endParaRPr>
          </a:p>
          <a:p>
            <a:pPr marL="0" indent="-457200"/>
            <a:r>
              <a:rPr lang="en-US" altLang="zh-CN" sz="3100" dirty="0" smtClean="0">
                <a:latin typeface="+mn-ea"/>
              </a:rPr>
              <a:t>4. </a:t>
            </a:r>
            <a:r>
              <a:rPr lang="zh-CN" altLang="zh-CN" sz="3100" dirty="0" smtClean="0">
                <a:latin typeface="+mn-ea"/>
              </a:rPr>
              <a:t>经过滤后，检测出厂水的有效氯浓度约</a:t>
            </a:r>
            <a:r>
              <a:rPr lang="en-US" altLang="zh-CN" sz="3100" dirty="0" smtClean="0">
                <a:latin typeface="+mn-ea"/>
              </a:rPr>
              <a:t>0.14mg/l</a:t>
            </a:r>
            <a:r>
              <a:rPr lang="zh-CN" altLang="zh-CN" sz="3100" dirty="0" smtClean="0">
                <a:latin typeface="+mn-ea"/>
              </a:rPr>
              <a:t>，</a:t>
            </a:r>
            <a:r>
              <a:rPr lang="en-US" altLang="zh-CN" sz="3100" dirty="0" smtClean="0">
                <a:latin typeface="+mn-ea"/>
              </a:rPr>
              <a:t>pH</a:t>
            </a:r>
            <a:r>
              <a:rPr lang="zh-CN" altLang="zh-CN" sz="3100" dirty="0" smtClean="0">
                <a:latin typeface="+mn-ea"/>
              </a:rPr>
              <a:t>值约为</a:t>
            </a:r>
            <a:r>
              <a:rPr lang="en-US" altLang="zh-CN" sz="3100" dirty="0" smtClean="0">
                <a:latin typeface="+mn-ea"/>
              </a:rPr>
              <a:t>7.2</a:t>
            </a:r>
            <a:r>
              <a:rPr lang="zh-CN" altLang="zh-CN" sz="3100" dirty="0" smtClean="0">
                <a:latin typeface="+mn-ea"/>
              </a:rPr>
              <a:t>，色度≤</a:t>
            </a:r>
            <a:r>
              <a:rPr lang="en-US" altLang="zh-CN" sz="3100" dirty="0" smtClean="0">
                <a:latin typeface="+mn-ea"/>
              </a:rPr>
              <a:t>5</a:t>
            </a:r>
            <a:r>
              <a:rPr lang="zh-CN" altLang="zh-CN" sz="3100" dirty="0" smtClean="0">
                <a:latin typeface="+mn-ea"/>
              </a:rPr>
              <a:t>度，浊度＜</a:t>
            </a:r>
            <a:r>
              <a:rPr lang="en-US" altLang="zh-CN" sz="3100" dirty="0" smtClean="0">
                <a:latin typeface="+mn-ea"/>
              </a:rPr>
              <a:t>1.00NTU</a:t>
            </a:r>
            <a:r>
              <a:rPr lang="zh-CN" altLang="zh-CN" sz="3100" dirty="0" smtClean="0">
                <a:latin typeface="+mn-ea"/>
              </a:rPr>
              <a:t>以下，水质达标，出厂水</a:t>
            </a:r>
            <a:r>
              <a:rPr lang="zh-CN" altLang="en-US" sz="3100" dirty="0" smtClean="0">
                <a:latin typeface="+mn-ea"/>
              </a:rPr>
              <a:t>可</a:t>
            </a:r>
            <a:r>
              <a:rPr lang="zh-CN" altLang="zh-CN" sz="3100" dirty="0" smtClean="0">
                <a:latin typeface="+mn-ea"/>
              </a:rPr>
              <a:t>无需再加入消毒剂，处理效果良好。</a:t>
            </a:r>
          </a:p>
          <a:p>
            <a:pPr marL="0" indent="-457200">
              <a:buNone/>
            </a:pPr>
            <a:r>
              <a:rPr lang="en-US" altLang="zh-CN" sz="2600" b="1" dirty="0" smtClean="0">
                <a:latin typeface="+mn-ea"/>
              </a:rPr>
              <a:t>              </a:t>
            </a:r>
            <a:r>
              <a:rPr lang="zh-CN" altLang="zh-CN" sz="2600" b="1" dirty="0" smtClean="0">
                <a:latin typeface="+mn-ea"/>
              </a:rPr>
              <a:t>注：</a:t>
            </a:r>
            <a:r>
              <a:rPr lang="en-US" altLang="zh-CN" sz="2600" b="1" dirty="0" smtClean="0">
                <a:latin typeface="+mn-ea"/>
              </a:rPr>
              <a:t>1</a:t>
            </a:r>
            <a:r>
              <a:rPr lang="zh-CN" altLang="zh-CN" sz="2600" b="1" dirty="0" smtClean="0">
                <a:latin typeface="+mn-ea"/>
              </a:rPr>
              <a:t>和</a:t>
            </a:r>
            <a:r>
              <a:rPr lang="en-US" altLang="zh-CN" sz="2600" b="1" dirty="0" smtClean="0">
                <a:latin typeface="+mn-ea"/>
              </a:rPr>
              <a:t>2 </a:t>
            </a:r>
            <a:r>
              <a:rPr lang="zh-CN" altLang="zh-CN" sz="2600" b="1" dirty="0" smtClean="0">
                <a:latin typeface="+mn-ea"/>
              </a:rPr>
              <a:t>项可以同一投加点同时进行投加</a:t>
            </a:r>
            <a:r>
              <a:rPr lang="en-US" altLang="zh-CN" sz="2600" b="1" dirty="0" smtClean="0">
                <a:latin typeface="+mn-ea"/>
              </a:rPr>
              <a:t>; </a:t>
            </a:r>
            <a:r>
              <a:rPr lang="zh-CN" altLang="zh-CN" sz="2600" b="1" dirty="0" smtClean="0">
                <a:latin typeface="+mn-ea"/>
              </a:rPr>
              <a:t>根据不同的水质情况有效氯投加量可作相应的调整。</a:t>
            </a:r>
            <a:r>
              <a:rPr lang="zh-CN" altLang="zh-CN" sz="2600" b="1" dirty="0" smtClean="0">
                <a:solidFill>
                  <a:srgbClr val="00B050"/>
                </a:solidFill>
                <a:latin typeface="+mn-ea"/>
              </a:rPr>
              <a:t>（有效氯的计算</a:t>
            </a:r>
            <a:r>
              <a:rPr lang="en-US" altLang="zh-CN" sz="2600" b="1" dirty="0" smtClean="0">
                <a:solidFill>
                  <a:srgbClr val="00B050"/>
                </a:solidFill>
                <a:latin typeface="+mn-ea"/>
              </a:rPr>
              <a:t>ClO</a:t>
            </a:r>
            <a:r>
              <a:rPr lang="en-US" altLang="zh-CN" sz="2600" b="1" baseline="-25000" dirty="0" smtClean="0">
                <a:solidFill>
                  <a:srgbClr val="00B050"/>
                </a:solidFill>
                <a:latin typeface="+mn-ea"/>
              </a:rPr>
              <a:t>2</a:t>
            </a:r>
            <a:r>
              <a:rPr lang="zh-CN" altLang="zh-CN" sz="2600" b="1" dirty="0" smtClean="0">
                <a:solidFill>
                  <a:srgbClr val="00B050"/>
                </a:solidFill>
                <a:latin typeface="+mn-ea"/>
              </a:rPr>
              <a:t>：</a:t>
            </a:r>
            <a:r>
              <a:rPr lang="en-US" altLang="zh-CN" sz="2600" b="1" dirty="0" smtClean="0">
                <a:solidFill>
                  <a:srgbClr val="00B050"/>
                </a:solidFill>
                <a:latin typeface="+mn-ea"/>
              </a:rPr>
              <a:t>5/67.5×35.5=2.63</a:t>
            </a:r>
            <a:r>
              <a:rPr lang="zh-CN" altLang="zh-CN" sz="2600" b="1" dirty="0" smtClean="0">
                <a:solidFill>
                  <a:srgbClr val="00B050"/>
                </a:solidFill>
                <a:latin typeface="+mn-ea"/>
              </a:rPr>
              <a:t>）</a:t>
            </a:r>
          </a:p>
          <a:p>
            <a:pPr marL="0" indent="-457200"/>
            <a:endParaRPr lang="en-US" altLang="zh-CN" sz="3100" dirty="0" smtClean="0">
              <a:latin typeface="+mn-ea"/>
            </a:endParaRPr>
          </a:p>
          <a:p>
            <a:pPr marL="0" indent="-457200"/>
            <a:r>
              <a:rPr lang="zh-CN" altLang="zh-CN" sz="3100" dirty="0" smtClean="0">
                <a:latin typeface="+mn-ea"/>
              </a:rPr>
              <a:t>按以上方法对原水进行处理后的各项水质指标均符合《生活饮用水卫生标准》</a:t>
            </a:r>
            <a:r>
              <a:rPr lang="en-US" altLang="zh-CN" sz="3100" dirty="0" smtClean="0">
                <a:latin typeface="+mn-ea"/>
              </a:rPr>
              <a:t>GB/T 5749-2006</a:t>
            </a:r>
            <a:r>
              <a:rPr lang="zh-CN" altLang="zh-CN" sz="3100" dirty="0" smtClean="0">
                <a:latin typeface="+mn-ea"/>
              </a:rPr>
              <a:t>的要求，铁、锰的去除率可达到</a:t>
            </a:r>
            <a:r>
              <a:rPr lang="en-US" altLang="zh-CN" sz="3100" dirty="0" smtClean="0">
                <a:latin typeface="+mn-ea"/>
              </a:rPr>
              <a:t>90%</a:t>
            </a:r>
            <a:r>
              <a:rPr lang="zh-CN" altLang="zh-CN" sz="3100" dirty="0" smtClean="0">
                <a:latin typeface="+mn-ea"/>
              </a:rPr>
              <a:t>。</a:t>
            </a:r>
            <a:endParaRPr lang="zh-CN" altLang="en-US" sz="3100" dirty="0">
              <a:latin typeface="+mn-ea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 smtClean="0">
                <a:latin typeface="+mj-ea"/>
              </a:rPr>
              <a:t>五</a:t>
            </a:r>
            <a:r>
              <a:rPr lang="en-US" altLang="zh-CN" b="1" dirty="0" smtClean="0">
                <a:latin typeface="+mj-ea"/>
              </a:rPr>
              <a:t>. </a:t>
            </a:r>
            <a:r>
              <a:rPr lang="zh-CN" altLang="zh-CN" b="1" dirty="0" smtClean="0">
                <a:latin typeface="+mj-ea"/>
              </a:rPr>
              <a:t>结果与讨论</a:t>
            </a:r>
            <a:endParaRPr lang="zh-CN" altLang="en-US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-684000">
              <a:buNone/>
            </a:pPr>
            <a:r>
              <a:rPr lang="en-US" altLang="zh-CN" sz="2600" dirty="0" smtClean="0"/>
              <a:t>        </a:t>
            </a:r>
            <a:r>
              <a:rPr lang="zh-CN" altLang="zh-CN" sz="2600" dirty="0" smtClean="0">
                <a:latin typeface="+mn-ea"/>
              </a:rPr>
              <a:t>采</a:t>
            </a:r>
            <a:r>
              <a:rPr lang="zh-CN" altLang="zh-CN" sz="2600" dirty="0" smtClean="0">
                <a:latin typeface="+mn-ea"/>
              </a:rPr>
              <a:t>用原水加入二氧化氯氧化法去除铁和锰：其一，基本不改变水厂原有的工艺流程；其二，不会带入其它污染物（但要注意氯酸盐和亚氯酸盐浓度的变化）；其三，处理后的水不需要再进行调节</a:t>
            </a:r>
            <a:r>
              <a:rPr lang="en-US" altLang="zh-CN" sz="2600" dirty="0" smtClean="0">
                <a:latin typeface="+mn-ea"/>
              </a:rPr>
              <a:t>pH</a:t>
            </a:r>
            <a:r>
              <a:rPr lang="zh-CN" altLang="zh-CN" sz="2600" dirty="0" smtClean="0">
                <a:latin typeface="+mn-ea"/>
              </a:rPr>
              <a:t>值等指标；其四，处理后的出厂水，如果有效氯浓度符合出厂要求，可不再加入消毒剂。此方法操作简单、运行稳定、效果良好，</a:t>
            </a:r>
            <a:r>
              <a:rPr lang="zh-CN" altLang="en-US" sz="2600" dirty="0" smtClean="0">
                <a:latin typeface="+mn-ea"/>
              </a:rPr>
              <a:t>适用于处理</a:t>
            </a:r>
            <a:r>
              <a:rPr lang="en-US" altLang="zh-CN" sz="2600" dirty="0" smtClean="0">
                <a:latin typeface="+mn-ea"/>
              </a:rPr>
              <a:t>10</a:t>
            </a:r>
            <a:r>
              <a:rPr lang="zh-CN" altLang="zh-CN" sz="2600" dirty="0" smtClean="0">
                <a:latin typeface="+mn-ea"/>
              </a:rPr>
              <a:t>万吨</a:t>
            </a:r>
            <a:r>
              <a:rPr lang="en-US" altLang="zh-CN" sz="2600" dirty="0" smtClean="0">
                <a:latin typeface="+mn-ea"/>
              </a:rPr>
              <a:t>/</a:t>
            </a:r>
            <a:r>
              <a:rPr lang="zh-CN" altLang="zh-CN" sz="2600" dirty="0" smtClean="0">
                <a:latin typeface="+mn-ea"/>
              </a:rPr>
              <a:t>日</a:t>
            </a:r>
            <a:r>
              <a:rPr lang="zh-CN" altLang="en-US" sz="2600" dirty="0" smtClean="0">
                <a:latin typeface="+mn-ea"/>
              </a:rPr>
              <a:t>以下的</a:t>
            </a:r>
            <a:r>
              <a:rPr lang="zh-CN" altLang="en-US" sz="2600" b="1" dirty="0" smtClean="0">
                <a:solidFill>
                  <a:srgbClr val="00B050"/>
                </a:solidFill>
                <a:latin typeface="+mn-ea"/>
              </a:rPr>
              <a:t>中、小型</a:t>
            </a:r>
            <a:r>
              <a:rPr lang="zh-CN" altLang="zh-CN" sz="2600" dirty="0" smtClean="0">
                <a:latin typeface="+mn-ea"/>
              </a:rPr>
              <a:t>净水厂。</a:t>
            </a:r>
          </a:p>
          <a:p>
            <a:pPr marL="0" indent="-684000">
              <a:buNone/>
            </a:pPr>
            <a:endParaRPr lang="en-US" altLang="zh-CN" dirty="0" smtClean="0">
              <a:latin typeface="+mn-ea"/>
            </a:endParaRPr>
          </a:p>
          <a:p>
            <a:pPr marL="0" indent="-684000">
              <a:buNone/>
            </a:pPr>
            <a:r>
              <a:rPr lang="en-US" altLang="zh-CN" sz="2600" b="1" dirty="0" smtClean="0">
                <a:latin typeface="+mn-ea"/>
              </a:rPr>
              <a:t>      </a:t>
            </a:r>
            <a:r>
              <a:rPr lang="zh-CN" altLang="zh-CN" sz="2600" b="1" dirty="0" smtClean="0">
                <a:latin typeface="+mn-ea"/>
              </a:rPr>
              <a:t>目</a:t>
            </a:r>
            <a:r>
              <a:rPr lang="zh-CN" altLang="zh-CN" sz="2600" b="1" dirty="0" smtClean="0">
                <a:latin typeface="+mn-ea"/>
              </a:rPr>
              <a:t>前，处理铁、锰的方法很多，但必须强调，各种处理方法均有其特点和不足之处。我们必须根据原水水质的特点，分析</a:t>
            </a:r>
            <a:r>
              <a:rPr lang="zh-CN" altLang="en-US" sz="2600" b="1" dirty="0" smtClean="0">
                <a:latin typeface="+mn-ea"/>
              </a:rPr>
              <a:t>原水水质</a:t>
            </a:r>
            <a:r>
              <a:rPr lang="zh-CN" altLang="zh-CN" sz="2600" b="1" dirty="0" smtClean="0">
                <a:latin typeface="+mn-ea"/>
              </a:rPr>
              <a:t>的组成</a:t>
            </a:r>
            <a:r>
              <a:rPr lang="zh-CN" altLang="en-US" sz="2600" b="1" dirty="0" smtClean="0">
                <a:latin typeface="+mn-ea"/>
              </a:rPr>
              <a:t>、</a:t>
            </a:r>
            <a:r>
              <a:rPr lang="zh-CN" altLang="zh-CN" sz="2600" b="1" dirty="0" smtClean="0">
                <a:latin typeface="+mn-ea"/>
              </a:rPr>
              <a:t>性质和含量，结合实际情况，选用合适的处理方法。</a:t>
            </a:r>
          </a:p>
          <a:p>
            <a:pPr marL="0" indent="-684000">
              <a:buNone/>
            </a:pPr>
            <a:endParaRPr lang="zh-CN" altLang="en-US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42852"/>
            <a:ext cx="7929618" cy="2428891"/>
          </a:xfrm>
        </p:spPr>
        <p:txBody>
          <a:bodyPr>
            <a:normAutofit/>
          </a:bodyPr>
          <a:lstStyle/>
          <a:p>
            <a:r>
              <a:rPr lang="zh-CN" altLang="en-US" sz="2200" b="1" dirty="0" smtClean="0"/>
              <a:t>摘要      </a:t>
            </a:r>
            <a:r>
              <a:rPr lang="zh-CN" altLang="zh-CN" sz="2200" dirty="0" smtClean="0">
                <a:latin typeface="+mn-ea"/>
              </a:rPr>
              <a:t>水库水、地下水等原水因季节性变化，</a:t>
            </a:r>
            <a:r>
              <a:rPr lang="zh-CN" altLang="en-US" sz="2200" dirty="0" smtClean="0">
                <a:latin typeface="+mn-ea"/>
              </a:rPr>
              <a:t>当</a:t>
            </a:r>
            <a:r>
              <a:rPr lang="zh-CN" altLang="zh-CN" sz="2200" dirty="0" smtClean="0">
                <a:latin typeface="+mn-ea"/>
              </a:rPr>
              <a:t>水质呈弱酸性时（通常</a:t>
            </a:r>
            <a:r>
              <a:rPr lang="en-US" altLang="zh-CN" sz="2200" dirty="0" smtClean="0">
                <a:latin typeface="+mn-ea"/>
              </a:rPr>
              <a:t>pH</a:t>
            </a:r>
            <a:r>
              <a:rPr lang="zh-CN" altLang="zh-CN" sz="2200" dirty="0" smtClean="0">
                <a:latin typeface="+mn-ea"/>
              </a:rPr>
              <a:t>≤</a:t>
            </a:r>
            <a:r>
              <a:rPr lang="en-US" altLang="zh-CN" sz="2200" dirty="0" smtClean="0">
                <a:latin typeface="+mn-ea"/>
              </a:rPr>
              <a:t>6.8</a:t>
            </a:r>
            <a:r>
              <a:rPr lang="zh-CN" altLang="zh-CN" sz="2200" dirty="0" smtClean="0">
                <a:latin typeface="+mn-ea"/>
              </a:rPr>
              <a:t>），水</a:t>
            </a:r>
            <a:r>
              <a:rPr lang="zh-CN" altLang="en-US" sz="2200" dirty="0" smtClean="0">
                <a:latin typeface="+mn-ea"/>
              </a:rPr>
              <a:t>体</a:t>
            </a:r>
            <a:r>
              <a:rPr lang="zh-CN" altLang="zh-CN" sz="2200" dirty="0" smtClean="0">
                <a:latin typeface="+mn-ea"/>
              </a:rPr>
              <a:t>中的铁、锰以低价的二价铁、二价锰存在</a:t>
            </a:r>
            <a:r>
              <a:rPr lang="zh-CN" altLang="en-US" sz="2200" dirty="0" smtClean="0">
                <a:latin typeface="+mn-ea"/>
              </a:rPr>
              <a:t>于溶液中</a:t>
            </a:r>
            <a:r>
              <a:rPr lang="zh-CN" altLang="zh-CN" sz="2200" dirty="0" smtClean="0">
                <a:latin typeface="+mn-ea"/>
              </a:rPr>
              <a:t>。经消毒处理后，会发现水质呈黄色或呈棕褐色，</a:t>
            </a:r>
            <a:r>
              <a:rPr lang="zh-CN" altLang="en-US" sz="2200" dirty="0" smtClean="0">
                <a:latin typeface="+mn-ea"/>
              </a:rPr>
              <a:t>影响感官性指标</a:t>
            </a:r>
            <a:r>
              <a:rPr lang="zh-CN" altLang="zh-CN" sz="2200" dirty="0" smtClean="0">
                <a:latin typeface="+mn-ea"/>
              </a:rPr>
              <a:t>。要除去原水中的铁、锰，须将二价铁氧化为三价铁、二价锰氧化为四价的二氧化锰，经絮凝、沉淀及过滤等工艺进行处理。</a:t>
            </a:r>
            <a:endParaRPr lang="en-US" altLang="zh-CN" sz="2200" dirty="0" smtClean="0">
              <a:latin typeface="+mn-ea"/>
            </a:endParaRPr>
          </a:p>
          <a:p>
            <a:endParaRPr lang="en-US" altLang="zh-CN" sz="2000" b="1" dirty="0" smtClean="0"/>
          </a:p>
          <a:p>
            <a:endParaRPr lang="en-US" altLang="zh-CN" sz="2000" b="1" dirty="0" smtClean="0"/>
          </a:p>
          <a:p>
            <a:pPr>
              <a:buNone/>
            </a:pPr>
            <a:endParaRPr lang="zh-CN" altLang="en-US" sz="20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28596" y="2071678"/>
            <a:ext cx="8229600" cy="1143008"/>
          </a:xfrm>
          <a:prstGeom prst="rect">
            <a:avLst/>
          </a:prstGeom>
        </p:spPr>
        <p:txBody>
          <a:bodyPr vert="horz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一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. </a:t>
            </a:r>
            <a:r>
              <a:rPr kumimoji="0" lang="zh-CN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理</a:t>
            </a:r>
            <a:r>
              <a:rPr kumimoji="0" lang="zh-CN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论基础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785786" y="3214686"/>
            <a:ext cx="7715304" cy="3257559"/>
          </a:xfrm>
          <a:prstGeom prst="rect">
            <a:avLst/>
          </a:prstGeom>
        </p:spPr>
        <p:txBody>
          <a:bodyPr vert="horz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在酸性溶液中标准电极电位（半反应）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Fe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3+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+e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= Fe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2+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                                        0.771</a:t>
            </a:r>
            <a:endParaRPr kumimoji="0" lang="zh-CN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	MnO</a:t>
            </a:r>
            <a:r>
              <a:rPr kumimoji="0" lang="en-US" altLang="zh-CN" sz="2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4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+4H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+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+3e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 -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=MnO</a:t>
            </a:r>
            <a:r>
              <a:rPr kumimoji="0" lang="en-US" altLang="zh-CN" sz="2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2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+2H</a:t>
            </a:r>
            <a:r>
              <a:rPr kumimoji="0" lang="en-US" altLang="zh-CN" sz="2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2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O            1.69</a:t>
            </a:r>
            <a:endParaRPr kumimoji="0" lang="zh-CN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	MnO</a:t>
            </a:r>
            <a:r>
              <a:rPr kumimoji="0" lang="en-US" altLang="zh-CN" sz="2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4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+8H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+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+5e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 -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=Mn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2+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+4H</a:t>
            </a:r>
            <a:r>
              <a:rPr kumimoji="0" lang="en-US" altLang="zh-CN" sz="2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2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O             1.51</a:t>
            </a:r>
            <a:endParaRPr kumimoji="0" lang="zh-CN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	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MnO</a:t>
            </a:r>
            <a:r>
              <a:rPr kumimoji="0" lang="en-US" altLang="zh-CN" sz="2400" b="1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2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+4H</a:t>
            </a:r>
            <a:r>
              <a:rPr kumimoji="0" lang="en-US" altLang="zh-CN" sz="2400" b="1" i="0" u="none" strike="noStrike" kern="1200" cap="none" spc="0" normalizeH="0" baseline="30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+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+2e</a:t>
            </a:r>
            <a:r>
              <a:rPr kumimoji="0" lang="en-US" altLang="zh-CN" sz="2400" b="1" i="0" u="none" strike="noStrike" kern="1200" cap="none" spc="0" normalizeH="0" baseline="30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 -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=Mn</a:t>
            </a:r>
            <a:r>
              <a:rPr kumimoji="0" lang="en-US" altLang="zh-CN" sz="2400" b="1" i="0" u="none" strike="noStrike" kern="1200" cap="none" spc="0" normalizeH="0" baseline="30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2+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+2H</a:t>
            </a:r>
            <a:r>
              <a:rPr kumimoji="0" lang="en-US" altLang="zh-CN" sz="2400" b="1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2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O       </a:t>
            </a:r>
            <a:r>
              <a:rPr kumimoji="0" lang="en-US" altLang="zh-CN" sz="24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  1.23</a:t>
            </a: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	2ClO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+4H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+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+2e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=Cl</a:t>
            </a:r>
            <a:r>
              <a:rPr kumimoji="0" lang="en-US" altLang="zh-CN" sz="2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2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+2H</a:t>
            </a:r>
            <a:r>
              <a:rPr kumimoji="0" lang="en-US" altLang="zh-CN" sz="2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2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O                   1.63</a:t>
            </a:r>
            <a:endParaRPr kumimoji="0" lang="zh-CN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	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HClO+H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+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+2e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=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Cl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+H</a:t>
            </a:r>
            <a:r>
              <a:rPr kumimoji="0" lang="en-US" altLang="zh-CN" sz="2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2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O                        1.49</a:t>
            </a:r>
            <a:endParaRPr kumimoji="0" lang="zh-CN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	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O</a:t>
            </a:r>
            <a:r>
              <a:rPr kumimoji="0" lang="en-US" altLang="zh-CN" sz="2400" b="1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2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+4H</a:t>
            </a:r>
            <a:r>
              <a:rPr kumimoji="0" lang="en-US" altLang="zh-CN" sz="2400" b="1" i="0" u="none" strike="noStrike" kern="1200" cap="none" spc="0" normalizeH="0" baseline="30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+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+4e</a:t>
            </a:r>
            <a:r>
              <a:rPr kumimoji="0" lang="en-US" altLang="zh-CN" sz="2400" b="1" i="0" u="none" strike="noStrike" kern="1200" cap="none" spc="0" normalizeH="0" baseline="30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 -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=2H</a:t>
            </a:r>
            <a:r>
              <a:rPr kumimoji="0" lang="en-US" altLang="zh-CN" sz="2400" b="1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2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cs typeface="+mn-cs"/>
              </a:rPr>
              <a:t>O                             1.229</a:t>
            </a: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/>
              <a:buChar char=""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5857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b="1" dirty="0" smtClean="0"/>
              <a:t>2. </a:t>
            </a:r>
            <a:r>
              <a:rPr lang="zh-CN" altLang="zh-CN" sz="2400" b="1" dirty="0" smtClean="0"/>
              <a:t>在碱性溶液中标准电极电位（半反应）</a:t>
            </a:r>
          </a:p>
          <a:p>
            <a:pPr>
              <a:buNone/>
            </a:pPr>
            <a:r>
              <a:rPr lang="en-US" altLang="zh-CN" sz="2400" dirty="0" smtClean="0"/>
              <a:t>	</a:t>
            </a:r>
            <a:r>
              <a:rPr lang="en-US" altLang="zh-CN" sz="2400" dirty="0" smtClean="0">
                <a:latin typeface="+mn-ea"/>
              </a:rPr>
              <a:t>Fe(OH)</a:t>
            </a:r>
            <a:r>
              <a:rPr lang="en-US" altLang="zh-CN" sz="2400" baseline="-25000" dirty="0" smtClean="0">
                <a:latin typeface="+mn-ea"/>
              </a:rPr>
              <a:t>3</a:t>
            </a:r>
            <a:r>
              <a:rPr lang="en-US" altLang="zh-CN" sz="2400" dirty="0" smtClean="0">
                <a:latin typeface="+mn-ea"/>
              </a:rPr>
              <a:t>+e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=Fe(OH)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+ OH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                     -0.56</a:t>
            </a:r>
            <a:endParaRPr lang="zh-CN" altLang="zh-CN" sz="2400" dirty="0" smtClean="0">
              <a:latin typeface="+mn-ea"/>
            </a:endParaRPr>
          </a:p>
          <a:p>
            <a:pPr>
              <a:buNone/>
            </a:pPr>
            <a:r>
              <a:rPr lang="en-US" altLang="zh-CN" sz="2400" dirty="0" smtClean="0">
                <a:latin typeface="+mn-ea"/>
              </a:rPr>
              <a:t>	MnO</a:t>
            </a:r>
            <a:r>
              <a:rPr lang="en-US" altLang="zh-CN" sz="2400" baseline="-25000" dirty="0" smtClean="0">
                <a:latin typeface="+mn-ea"/>
              </a:rPr>
              <a:t>4</a:t>
            </a:r>
            <a:r>
              <a:rPr lang="en-US" altLang="zh-CN" sz="2400" baseline="30000" dirty="0" smtClean="0">
                <a:latin typeface="+mn-ea"/>
              </a:rPr>
              <a:t>2-</a:t>
            </a:r>
            <a:r>
              <a:rPr lang="en-US" altLang="zh-CN" sz="2400" dirty="0" smtClean="0">
                <a:latin typeface="+mn-ea"/>
              </a:rPr>
              <a:t>+2H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O+2e</a:t>
            </a:r>
            <a:r>
              <a:rPr lang="en-US" altLang="zh-CN" sz="2400" baseline="30000" dirty="0" smtClean="0">
                <a:latin typeface="+mn-ea"/>
              </a:rPr>
              <a:t> -</a:t>
            </a:r>
            <a:r>
              <a:rPr lang="en-US" altLang="zh-CN" sz="2400" dirty="0" smtClean="0">
                <a:latin typeface="+mn-ea"/>
              </a:rPr>
              <a:t>=MnO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+4OH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            0.6</a:t>
            </a:r>
            <a:endParaRPr lang="zh-CN" altLang="zh-CN" sz="2400" dirty="0" smtClean="0">
              <a:latin typeface="+mn-ea"/>
            </a:endParaRPr>
          </a:p>
          <a:p>
            <a:pPr>
              <a:buNone/>
            </a:pPr>
            <a:r>
              <a:rPr lang="en-US" altLang="zh-CN" sz="2400" dirty="0" smtClean="0">
                <a:latin typeface="+mn-ea"/>
              </a:rPr>
              <a:t>	MnO</a:t>
            </a:r>
            <a:r>
              <a:rPr lang="en-US" altLang="zh-CN" sz="2400" baseline="-25000" dirty="0" smtClean="0">
                <a:latin typeface="+mn-ea"/>
              </a:rPr>
              <a:t>4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+2H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O+3e</a:t>
            </a:r>
            <a:r>
              <a:rPr lang="en-US" altLang="zh-CN" sz="2400" baseline="30000" dirty="0" smtClean="0">
                <a:latin typeface="+mn-ea"/>
              </a:rPr>
              <a:t> -</a:t>
            </a:r>
            <a:r>
              <a:rPr lang="en-US" altLang="zh-CN" sz="2400" dirty="0" smtClean="0">
                <a:latin typeface="+mn-ea"/>
              </a:rPr>
              <a:t>=MnO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+4OH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             0.60</a:t>
            </a:r>
            <a:endParaRPr lang="zh-CN" altLang="zh-CN" sz="2400" dirty="0" smtClean="0">
              <a:latin typeface="+mn-ea"/>
            </a:endParaRPr>
          </a:p>
          <a:p>
            <a:pPr>
              <a:buNone/>
            </a:pPr>
            <a:r>
              <a:rPr lang="en-US" altLang="zh-CN" sz="2400" dirty="0" smtClean="0">
                <a:latin typeface="+mn-ea"/>
              </a:rPr>
              <a:t>	ClO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+H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O+2e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=</a:t>
            </a:r>
            <a:r>
              <a:rPr lang="en-US" altLang="zh-CN" sz="2400" dirty="0" err="1" smtClean="0">
                <a:latin typeface="+mn-ea"/>
              </a:rPr>
              <a:t>ClO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+2OH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                    0.66</a:t>
            </a:r>
            <a:endParaRPr lang="zh-CN" altLang="zh-CN" sz="2400" dirty="0" smtClean="0">
              <a:latin typeface="+mn-ea"/>
            </a:endParaRPr>
          </a:p>
          <a:p>
            <a:pPr>
              <a:buNone/>
            </a:pPr>
            <a:r>
              <a:rPr lang="en-US" altLang="zh-CN" sz="2400" dirty="0" smtClean="0">
                <a:latin typeface="+mn-ea"/>
              </a:rPr>
              <a:t>	ClO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+2H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O+4e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=</a:t>
            </a:r>
            <a:r>
              <a:rPr lang="en-US" altLang="zh-CN" sz="2400" dirty="0" err="1" smtClean="0">
                <a:latin typeface="+mn-ea"/>
              </a:rPr>
              <a:t>Cl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+4OH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                     0.77</a:t>
            </a:r>
            <a:endParaRPr lang="zh-CN" altLang="zh-CN" sz="2400" dirty="0" smtClean="0">
              <a:latin typeface="+mn-ea"/>
            </a:endParaRPr>
          </a:p>
          <a:p>
            <a:pPr>
              <a:buNone/>
            </a:pPr>
            <a:r>
              <a:rPr lang="en-US" altLang="zh-CN" sz="2400" dirty="0" smtClean="0">
                <a:latin typeface="+mn-ea"/>
              </a:rPr>
              <a:t>	</a:t>
            </a:r>
            <a:r>
              <a:rPr lang="en-US" altLang="zh-CN" sz="2400" dirty="0" err="1" smtClean="0">
                <a:latin typeface="+mn-ea"/>
              </a:rPr>
              <a:t>ClO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+H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O+2e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=</a:t>
            </a:r>
            <a:r>
              <a:rPr lang="en-US" altLang="zh-CN" sz="2400" dirty="0" err="1" smtClean="0">
                <a:latin typeface="+mn-ea"/>
              </a:rPr>
              <a:t>Cl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+2OH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                         0.89</a:t>
            </a:r>
            <a:endParaRPr lang="zh-CN" altLang="zh-CN" sz="2400" dirty="0" smtClean="0">
              <a:latin typeface="+mn-ea"/>
            </a:endParaRPr>
          </a:p>
          <a:p>
            <a:pPr>
              <a:buNone/>
            </a:pPr>
            <a:r>
              <a:rPr lang="en-US" altLang="zh-CN" sz="2400" dirty="0" smtClean="0">
                <a:latin typeface="+mn-ea"/>
              </a:rPr>
              <a:t>	</a:t>
            </a:r>
            <a:r>
              <a:rPr lang="en-US" altLang="zh-CN" sz="2400" b="1" dirty="0" smtClean="0">
                <a:solidFill>
                  <a:srgbClr val="00B050"/>
                </a:solidFill>
                <a:latin typeface="+mn-ea"/>
              </a:rPr>
              <a:t>O</a:t>
            </a:r>
            <a:r>
              <a:rPr lang="en-US" altLang="zh-CN" sz="2400" b="1" baseline="-25000" dirty="0" smtClean="0">
                <a:solidFill>
                  <a:srgbClr val="00B050"/>
                </a:solidFill>
                <a:latin typeface="+mn-ea"/>
              </a:rPr>
              <a:t>2</a:t>
            </a:r>
            <a:r>
              <a:rPr lang="en-US" altLang="zh-CN" sz="2400" b="1" dirty="0" smtClean="0">
                <a:solidFill>
                  <a:srgbClr val="00B050"/>
                </a:solidFill>
                <a:latin typeface="+mn-ea"/>
              </a:rPr>
              <a:t>+2H</a:t>
            </a:r>
            <a:r>
              <a:rPr lang="en-US" altLang="zh-CN" sz="2400" b="1" baseline="-25000" dirty="0" smtClean="0">
                <a:solidFill>
                  <a:srgbClr val="00B050"/>
                </a:solidFill>
                <a:latin typeface="+mn-ea"/>
              </a:rPr>
              <a:t>2</a:t>
            </a:r>
            <a:r>
              <a:rPr lang="en-US" altLang="zh-CN" sz="2400" b="1" dirty="0" smtClean="0">
                <a:solidFill>
                  <a:srgbClr val="00B050"/>
                </a:solidFill>
                <a:latin typeface="+mn-ea"/>
              </a:rPr>
              <a:t>O+4e</a:t>
            </a:r>
            <a:r>
              <a:rPr lang="en-US" altLang="zh-CN" sz="2400" b="1" baseline="30000" dirty="0" smtClean="0">
                <a:solidFill>
                  <a:srgbClr val="00B050"/>
                </a:solidFill>
                <a:latin typeface="+mn-ea"/>
              </a:rPr>
              <a:t> -</a:t>
            </a:r>
            <a:r>
              <a:rPr lang="en-US" altLang="zh-CN" sz="2400" b="1" dirty="0" smtClean="0">
                <a:solidFill>
                  <a:srgbClr val="00B050"/>
                </a:solidFill>
                <a:latin typeface="+mn-ea"/>
              </a:rPr>
              <a:t>=4OH</a:t>
            </a:r>
            <a:r>
              <a:rPr lang="en-US" altLang="zh-CN" sz="2400" b="1" baseline="30000" dirty="0" smtClean="0">
                <a:solidFill>
                  <a:srgbClr val="00B050"/>
                </a:solidFill>
                <a:latin typeface="+mn-ea"/>
              </a:rPr>
              <a:t>-</a:t>
            </a:r>
            <a:r>
              <a:rPr lang="en-US" altLang="zh-CN" sz="2400" b="1" dirty="0" smtClean="0">
                <a:solidFill>
                  <a:srgbClr val="00B050"/>
                </a:solidFill>
                <a:latin typeface="+mn-ea"/>
              </a:rPr>
              <a:t>                            -0.401</a:t>
            </a:r>
            <a:endParaRPr lang="zh-CN" altLang="zh-CN" sz="2400" b="1" dirty="0" smtClean="0">
              <a:solidFill>
                <a:srgbClr val="00B050"/>
              </a:solidFill>
              <a:latin typeface="+mn-ea"/>
            </a:endParaRPr>
          </a:p>
          <a:p>
            <a:pPr>
              <a:buNone/>
            </a:pPr>
            <a:r>
              <a:rPr lang="en-US" altLang="zh-CN" sz="2400" dirty="0" smtClean="0">
                <a:latin typeface="+mn-ea"/>
              </a:rPr>
              <a:t>	O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+2H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O+2e</a:t>
            </a:r>
            <a:r>
              <a:rPr lang="en-US" altLang="zh-CN" sz="2400" baseline="30000" dirty="0" smtClean="0">
                <a:latin typeface="+mn-ea"/>
              </a:rPr>
              <a:t> -</a:t>
            </a:r>
            <a:r>
              <a:rPr lang="en-US" altLang="zh-CN" sz="2400" dirty="0" smtClean="0">
                <a:latin typeface="+mn-ea"/>
              </a:rPr>
              <a:t>=HO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+OH</a:t>
            </a:r>
            <a:r>
              <a:rPr lang="en-US" altLang="zh-CN" sz="2400" baseline="30000" dirty="0" smtClean="0">
                <a:latin typeface="+mn-ea"/>
              </a:rPr>
              <a:t>-</a:t>
            </a:r>
            <a:r>
              <a:rPr lang="en-US" altLang="zh-CN" sz="2400" dirty="0" smtClean="0">
                <a:latin typeface="+mn-ea"/>
              </a:rPr>
              <a:t>                      -0.076</a:t>
            </a:r>
          </a:p>
          <a:p>
            <a:pPr>
              <a:buNone/>
            </a:pPr>
            <a:endParaRPr lang="en-US" altLang="zh-CN" sz="2400" b="1" dirty="0" smtClean="0"/>
          </a:p>
          <a:p>
            <a:pPr>
              <a:buNone/>
            </a:pPr>
            <a:r>
              <a:rPr lang="en-US" altLang="zh-CN" sz="2400" b="1" dirty="0" smtClean="0"/>
              <a:t>3. </a:t>
            </a:r>
            <a:r>
              <a:rPr lang="zh-CN" altLang="zh-CN" sz="2400" b="1" dirty="0" smtClean="0"/>
              <a:t>两个歧化反应</a:t>
            </a:r>
          </a:p>
          <a:p>
            <a:pPr>
              <a:buNone/>
            </a:pPr>
            <a:r>
              <a:rPr lang="en-US" altLang="zh-CN" sz="2400" dirty="0" smtClean="0"/>
              <a:t>	</a:t>
            </a:r>
            <a:r>
              <a:rPr lang="en-US" altLang="zh-CN" sz="2400" dirty="0" smtClean="0">
                <a:latin typeface="+mn-ea"/>
              </a:rPr>
              <a:t>Cl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+H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O=</a:t>
            </a:r>
            <a:r>
              <a:rPr lang="en-US" altLang="zh-CN" sz="2400" dirty="0" err="1" smtClean="0">
                <a:latin typeface="+mn-ea"/>
              </a:rPr>
              <a:t>HCl+HClO</a:t>
            </a:r>
            <a:endParaRPr lang="zh-CN" altLang="zh-CN" sz="2400" dirty="0" smtClean="0">
              <a:latin typeface="+mn-ea"/>
            </a:endParaRPr>
          </a:p>
          <a:p>
            <a:pPr>
              <a:buNone/>
            </a:pPr>
            <a:r>
              <a:rPr lang="en-US" altLang="zh-CN" sz="2400" dirty="0" smtClean="0">
                <a:latin typeface="+mn-ea"/>
              </a:rPr>
              <a:t>	2ClO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+H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O→HClO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+HClO</a:t>
            </a:r>
            <a:r>
              <a:rPr lang="en-US" altLang="zh-CN" sz="2400" baseline="-25000" dirty="0" smtClean="0">
                <a:latin typeface="+mn-ea"/>
              </a:rPr>
              <a:t>3</a:t>
            </a:r>
            <a:endParaRPr lang="zh-CN" altLang="zh-CN" sz="2400" dirty="0" smtClean="0">
              <a:latin typeface="+mn-ea"/>
            </a:endParaRPr>
          </a:p>
          <a:p>
            <a:pPr>
              <a:buNone/>
            </a:pPr>
            <a:endParaRPr lang="zh-CN" altLang="zh-CN" sz="2400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785794"/>
            <a:ext cx="8229600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600" dirty="0" smtClean="0"/>
              <a:t>             </a:t>
            </a:r>
            <a:r>
              <a:rPr lang="zh-CN" altLang="zh-CN" sz="2600" dirty="0" smtClean="0">
                <a:latin typeface="+mn-ea"/>
              </a:rPr>
              <a:t>二价铁离子呈淡绿色，</a:t>
            </a:r>
            <a:r>
              <a:rPr lang="zh-CN" altLang="zh-CN" sz="2600" b="1" dirty="0" smtClean="0">
                <a:solidFill>
                  <a:srgbClr val="00B050"/>
                </a:solidFill>
                <a:latin typeface="+mn-ea"/>
              </a:rPr>
              <a:t>在碱性溶液中</a:t>
            </a:r>
            <a:r>
              <a:rPr lang="zh-CN" altLang="zh-CN" sz="2600" dirty="0" smtClean="0">
                <a:latin typeface="+mn-ea"/>
              </a:rPr>
              <a:t>易被氧化成三价铁离子；三价铁离子的颜色随水解程度的增大而由黄色经橙色变到棕色；纯净的三价铁离子为淡紫色。</a:t>
            </a:r>
            <a:endParaRPr lang="en-US" altLang="zh-CN" sz="2600" dirty="0" smtClean="0">
              <a:latin typeface="+mn-ea"/>
            </a:endParaRPr>
          </a:p>
          <a:p>
            <a:pPr>
              <a:buNone/>
            </a:pPr>
            <a:r>
              <a:rPr lang="en-US" altLang="zh-CN" sz="2600" dirty="0" smtClean="0">
                <a:latin typeface="+mn-ea"/>
              </a:rPr>
              <a:t>                </a:t>
            </a:r>
            <a:endParaRPr lang="zh-CN" altLang="zh-CN" sz="2600" dirty="0" smtClean="0">
              <a:latin typeface="+mn-ea"/>
            </a:endParaRPr>
          </a:p>
          <a:p>
            <a:pPr>
              <a:buNone/>
            </a:pPr>
            <a:r>
              <a:rPr lang="en-US" altLang="zh-CN" sz="2600" dirty="0" smtClean="0">
                <a:latin typeface="+mn-ea"/>
              </a:rPr>
              <a:t>         </a:t>
            </a:r>
            <a:r>
              <a:rPr lang="zh-CN" altLang="zh-CN" sz="2600" b="1" dirty="0" smtClean="0">
                <a:solidFill>
                  <a:srgbClr val="00B050"/>
                </a:solidFill>
                <a:latin typeface="+mn-ea"/>
              </a:rPr>
              <a:t>在酸性溶液中，二价锰离子呈无色，较稳定，不容易被氧化和还原。</a:t>
            </a:r>
            <a:r>
              <a:rPr lang="en-US" altLang="zh-CN" sz="2600" dirty="0" smtClean="0">
                <a:latin typeface="+mn-ea"/>
              </a:rPr>
              <a:t>K</a:t>
            </a:r>
            <a:r>
              <a:rPr lang="en-US" altLang="zh-CN" sz="2600" baseline="-25000" dirty="0" smtClean="0">
                <a:latin typeface="+mn-ea"/>
              </a:rPr>
              <a:t>2</a:t>
            </a:r>
            <a:r>
              <a:rPr lang="en-US" altLang="zh-CN" sz="2600" dirty="0" smtClean="0">
                <a:latin typeface="+mn-ea"/>
              </a:rPr>
              <a:t>MnO</a:t>
            </a:r>
            <a:r>
              <a:rPr lang="en-US" altLang="zh-CN" sz="2600" baseline="-25000" dirty="0" smtClean="0">
                <a:latin typeface="+mn-ea"/>
              </a:rPr>
              <a:t>4</a:t>
            </a:r>
            <a:r>
              <a:rPr lang="zh-CN" altLang="zh-CN" sz="2600" dirty="0" smtClean="0">
                <a:latin typeface="+mn-ea"/>
              </a:rPr>
              <a:t>和</a:t>
            </a:r>
            <a:r>
              <a:rPr lang="en-US" altLang="zh-CN" sz="2600" dirty="0" smtClean="0">
                <a:latin typeface="+mn-ea"/>
              </a:rPr>
              <a:t>MnO</a:t>
            </a:r>
            <a:r>
              <a:rPr lang="en-US" altLang="zh-CN" sz="2600" baseline="-25000" dirty="0" smtClean="0">
                <a:latin typeface="+mn-ea"/>
              </a:rPr>
              <a:t>2</a:t>
            </a:r>
            <a:r>
              <a:rPr lang="zh-CN" altLang="zh-CN" sz="2600" dirty="0" smtClean="0">
                <a:latin typeface="+mn-ea"/>
              </a:rPr>
              <a:t>有强氧化性。</a:t>
            </a:r>
            <a:endParaRPr lang="en-US" altLang="zh-CN" sz="2600" dirty="0" smtClean="0">
              <a:latin typeface="+mn-ea"/>
            </a:endParaRPr>
          </a:p>
          <a:p>
            <a:pPr>
              <a:buNone/>
            </a:pPr>
            <a:endParaRPr lang="en-US" altLang="zh-CN" sz="2600" dirty="0" smtClean="0">
              <a:latin typeface="+mn-ea"/>
            </a:endParaRPr>
          </a:p>
          <a:p>
            <a:pPr>
              <a:buNone/>
            </a:pPr>
            <a:r>
              <a:rPr lang="en-US" altLang="zh-CN" sz="2600" b="1" dirty="0" smtClean="0">
                <a:solidFill>
                  <a:srgbClr val="00B050"/>
                </a:solidFill>
                <a:latin typeface="+mn-ea"/>
              </a:rPr>
              <a:t>         </a:t>
            </a:r>
            <a:r>
              <a:rPr lang="zh-CN" altLang="zh-CN" sz="2600" b="1" dirty="0" smtClean="0">
                <a:solidFill>
                  <a:srgbClr val="00B050"/>
                </a:solidFill>
                <a:latin typeface="+mn-ea"/>
              </a:rPr>
              <a:t>在碱性溶液中，</a:t>
            </a:r>
            <a:r>
              <a:rPr lang="zh-CN" altLang="zh-CN" sz="2600" dirty="0" smtClean="0">
                <a:latin typeface="+mn-ea"/>
              </a:rPr>
              <a:t>二价锰易被氧化为褐色的水合二氧化锰</a:t>
            </a:r>
            <a:r>
              <a:rPr lang="en-US" altLang="zh-CN" sz="2600" dirty="0" smtClean="0">
                <a:latin typeface="+mn-ea"/>
              </a:rPr>
              <a:t>(MnO</a:t>
            </a:r>
            <a:r>
              <a:rPr lang="en-US" altLang="zh-CN" sz="2600" baseline="-25000" dirty="0" smtClean="0">
                <a:latin typeface="+mn-ea"/>
              </a:rPr>
              <a:t>2 </a:t>
            </a:r>
            <a:r>
              <a:rPr lang="en-US" altLang="zh-CN" sz="2600" dirty="0" smtClean="0">
                <a:latin typeface="+mn-ea"/>
              </a:rPr>
              <a:t>[</a:t>
            </a:r>
            <a:r>
              <a:rPr lang="en-US" altLang="zh-CN" sz="2600" dirty="0" err="1" smtClean="0">
                <a:latin typeface="+mn-ea"/>
              </a:rPr>
              <a:t>MnO</a:t>
            </a:r>
            <a:r>
              <a:rPr lang="en-US" altLang="zh-CN" sz="2600" dirty="0" smtClean="0">
                <a:latin typeface="+mn-ea"/>
              </a:rPr>
              <a:t>(OH)</a:t>
            </a:r>
            <a:r>
              <a:rPr lang="en-US" altLang="zh-CN" sz="2600" baseline="-25000" dirty="0" smtClean="0">
                <a:latin typeface="+mn-ea"/>
              </a:rPr>
              <a:t>2</a:t>
            </a:r>
            <a:r>
              <a:rPr lang="en-US" altLang="zh-CN" sz="2600" dirty="0" smtClean="0">
                <a:latin typeface="+mn-ea"/>
              </a:rPr>
              <a:t>]</a:t>
            </a:r>
            <a:r>
              <a:rPr lang="zh-CN" altLang="zh-CN" sz="2600" dirty="0" smtClean="0">
                <a:latin typeface="+mn-ea"/>
              </a:rPr>
              <a:t> </a:t>
            </a:r>
            <a:r>
              <a:rPr lang="en-US" altLang="zh-CN" sz="2600" dirty="0" smtClean="0">
                <a:latin typeface="+mn-ea"/>
              </a:rPr>
              <a:t>)</a:t>
            </a:r>
            <a:r>
              <a:rPr lang="zh-CN" altLang="zh-CN" sz="2600" dirty="0" smtClean="0">
                <a:latin typeface="+mn-ea"/>
              </a:rPr>
              <a:t>沉淀，</a:t>
            </a:r>
            <a:r>
              <a:rPr lang="zh-CN" altLang="zh-CN" sz="2600" b="1" dirty="0" smtClean="0">
                <a:solidFill>
                  <a:srgbClr val="00B050"/>
                </a:solidFill>
                <a:latin typeface="+mn-ea"/>
              </a:rPr>
              <a:t>水中微量的溶解氧也能将其氧化；</a:t>
            </a:r>
            <a:r>
              <a:rPr lang="zh-CN" altLang="zh-CN" sz="2600" dirty="0" smtClean="0">
                <a:latin typeface="+mn-ea"/>
              </a:rPr>
              <a:t>在弱酸性、中性或碱性溶液中，</a:t>
            </a:r>
            <a:r>
              <a:rPr lang="en-US" altLang="zh-CN" sz="2600" dirty="0" smtClean="0">
                <a:latin typeface="+mn-ea"/>
              </a:rPr>
              <a:t>K</a:t>
            </a:r>
            <a:r>
              <a:rPr lang="en-US" altLang="zh-CN" sz="2600" baseline="-25000" dirty="0" smtClean="0">
                <a:latin typeface="+mn-ea"/>
              </a:rPr>
              <a:t>2</a:t>
            </a:r>
            <a:r>
              <a:rPr lang="en-US" altLang="zh-CN" sz="2600" dirty="0" smtClean="0">
                <a:latin typeface="+mn-ea"/>
              </a:rPr>
              <a:t>MnO</a:t>
            </a:r>
            <a:r>
              <a:rPr lang="en-US" altLang="zh-CN" sz="2600" baseline="-25000" dirty="0" smtClean="0">
                <a:latin typeface="+mn-ea"/>
              </a:rPr>
              <a:t>4</a:t>
            </a:r>
            <a:r>
              <a:rPr lang="zh-CN" altLang="zh-CN" sz="2600" dirty="0" smtClean="0">
                <a:latin typeface="+mn-ea"/>
              </a:rPr>
              <a:t>与还原剂反应生成褐色的水合二氧化锰沉淀。</a:t>
            </a:r>
          </a:p>
          <a:p>
            <a:pPr>
              <a:buNone/>
            </a:pPr>
            <a:r>
              <a:rPr lang="en-US" altLang="zh-CN" sz="2600" dirty="0" smtClean="0"/>
              <a:t>                </a:t>
            </a:r>
            <a:endParaRPr lang="zh-CN" altLang="en-US" sz="26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42852"/>
            <a:ext cx="8501122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zh-CN" altLang="zh-CN" sz="4400" b="1" dirty="0" smtClean="0">
                <a:latin typeface="+mj-ea"/>
                <a:ea typeface="+mj-ea"/>
              </a:rPr>
              <a:t>二</a:t>
            </a:r>
            <a:r>
              <a:rPr lang="en-US" altLang="zh-CN" sz="4400" b="1" dirty="0" smtClean="0">
                <a:latin typeface="+mj-ea"/>
                <a:ea typeface="+mj-ea"/>
              </a:rPr>
              <a:t>. </a:t>
            </a:r>
            <a:r>
              <a:rPr lang="zh-CN" altLang="zh-CN" sz="4400" b="1" dirty="0" smtClean="0">
                <a:latin typeface="+mj-ea"/>
                <a:ea typeface="+mj-ea"/>
              </a:rPr>
              <a:t>理论分析</a:t>
            </a:r>
            <a:endParaRPr lang="en-US" altLang="zh-CN" sz="4400" b="1" dirty="0" smtClean="0"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sz="2400" b="1" dirty="0" smtClean="0">
                <a:latin typeface="+mn-ea"/>
              </a:rPr>
              <a:t>1. </a:t>
            </a:r>
            <a:r>
              <a:rPr lang="zh-CN" altLang="zh-CN" sz="2400" b="1" dirty="0" smtClean="0">
                <a:latin typeface="+mn-ea"/>
              </a:rPr>
              <a:t>酸性或弱酸性条件下</a:t>
            </a:r>
          </a:p>
          <a:p>
            <a:pPr>
              <a:buNone/>
            </a:pPr>
            <a:r>
              <a:rPr lang="en-US" altLang="zh-CN" sz="2400" b="1" dirty="0" smtClean="0">
                <a:latin typeface="+mn-ea"/>
              </a:rPr>
              <a:t>         </a:t>
            </a:r>
            <a:r>
              <a:rPr lang="zh-CN" altLang="zh-CN" sz="2000" dirty="0" smtClean="0">
                <a:latin typeface="+mn-ea"/>
              </a:rPr>
              <a:t>暴气投加空气中的</a:t>
            </a:r>
            <a:r>
              <a:rPr lang="en-US" altLang="zh-CN" sz="2000" dirty="0" smtClean="0">
                <a:latin typeface="+mn-ea"/>
              </a:rPr>
              <a:t>O</a:t>
            </a:r>
            <a:r>
              <a:rPr lang="en-US" altLang="zh-CN" sz="2000" baseline="-25000" dirty="0" smtClean="0">
                <a:latin typeface="+mn-ea"/>
              </a:rPr>
              <a:t>2</a:t>
            </a:r>
            <a:r>
              <a:rPr lang="zh-CN" altLang="zh-CN" sz="2000" dirty="0" smtClean="0">
                <a:latin typeface="+mn-ea"/>
              </a:rPr>
              <a:t>是不能去除</a:t>
            </a:r>
            <a:r>
              <a:rPr lang="en-US" altLang="zh-CN" sz="2000" dirty="0" smtClean="0">
                <a:latin typeface="+mn-ea"/>
              </a:rPr>
              <a:t>Mn</a:t>
            </a:r>
            <a:r>
              <a:rPr lang="en-US" altLang="zh-CN" sz="2000" baseline="30000" dirty="0" smtClean="0">
                <a:latin typeface="+mn-ea"/>
              </a:rPr>
              <a:t>2+</a:t>
            </a:r>
            <a:r>
              <a:rPr lang="en-US" altLang="zh-CN" sz="2000" dirty="0" smtClean="0">
                <a:latin typeface="+mn-ea"/>
              </a:rPr>
              <a:t>;</a:t>
            </a:r>
            <a:r>
              <a:rPr lang="zh-CN" altLang="zh-CN" sz="2000" dirty="0" smtClean="0">
                <a:latin typeface="+mn-ea"/>
              </a:rPr>
              <a:t>投加</a:t>
            </a:r>
            <a:r>
              <a:rPr lang="en-US" altLang="zh-CN" sz="2000" dirty="0" smtClean="0">
                <a:latin typeface="+mn-ea"/>
              </a:rPr>
              <a:t>KMnO</a:t>
            </a:r>
            <a:r>
              <a:rPr lang="en-US" altLang="zh-CN" sz="2000" baseline="-25000" dirty="0" smtClean="0">
                <a:latin typeface="+mn-ea"/>
              </a:rPr>
              <a:t>4</a:t>
            </a:r>
            <a:r>
              <a:rPr lang="zh-CN" altLang="zh-CN" sz="2000" dirty="0" smtClean="0">
                <a:latin typeface="+mn-ea"/>
              </a:rPr>
              <a:t>或</a:t>
            </a:r>
            <a:r>
              <a:rPr lang="en-US" altLang="zh-CN" sz="2000" dirty="0" err="1" smtClean="0">
                <a:latin typeface="+mn-ea"/>
              </a:rPr>
              <a:t>NaClO</a:t>
            </a:r>
            <a:r>
              <a:rPr lang="zh-CN" altLang="en-US" sz="2000" dirty="0" smtClean="0">
                <a:latin typeface="+mn-ea"/>
              </a:rPr>
              <a:t>可</a:t>
            </a:r>
            <a:r>
              <a:rPr lang="zh-CN" altLang="zh-CN" sz="2000" dirty="0" smtClean="0">
                <a:latin typeface="+mn-ea"/>
              </a:rPr>
              <a:t>去除</a:t>
            </a:r>
            <a:endParaRPr lang="en-US" altLang="zh-CN" sz="2000" dirty="0" smtClean="0">
              <a:latin typeface="+mn-ea"/>
            </a:endParaRPr>
          </a:p>
          <a:p>
            <a:pPr>
              <a:buNone/>
            </a:pPr>
            <a:r>
              <a:rPr lang="zh-CN" altLang="zh-CN" sz="2000" dirty="0" smtClean="0">
                <a:latin typeface="+mn-ea"/>
              </a:rPr>
              <a:t>铁锰</a:t>
            </a:r>
            <a:r>
              <a:rPr lang="zh-CN" altLang="en-US" sz="2000" dirty="0" smtClean="0">
                <a:latin typeface="+mn-ea"/>
              </a:rPr>
              <a:t>，但</a:t>
            </a:r>
            <a:r>
              <a:rPr lang="zh-CN" altLang="zh-CN" sz="2000" dirty="0" smtClean="0">
                <a:latin typeface="+mn-ea"/>
              </a:rPr>
              <a:t>效果和条件都不理想，故此法不宜采用。</a:t>
            </a:r>
            <a:endParaRPr lang="en-US" altLang="zh-CN" sz="1100" b="1" dirty="0" smtClean="0">
              <a:latin typeface="+mn-ea"/>
            </a:endParaRPr>
          </a:p>
          <a:p>
            <a:pPr>
              <a:buNone/>
            </a:pPr>
            <a:r>
              <a:rPr lang="en-US" altLang="zh-CN" sz="2400" b="1" dirty="0" smtClean="0">
                <a:latin typeface="+mn-ea"/>
              </a:rPr>
              <a:t>2. </a:t>
            </a:r>
            <a:r>
              <a:rPr lang="zh-CN" altLang="zh-CN" sz="2400" b="1" dirty="0" smtClean="0">
                <a:latin typeface="+mn-ea"/>
              </a:rPr>
              <a:t>碱性或弱碱性条件下</a:t>
            </a:r>
          </a:p>
          <a:p>
            <a:pPr marL="0">
              <a:buNone/>
            </a:pPr>
            <a:r>
              <a:rPr lang="en-US" altLang="zh-CN" sz="2000" dirty="0" smtClean="0">
                <a:latin typeface="+mn-ea"/>
              </a:rPr>
              <a:t>          </a:t>
            </a:r>
            <a:r>
              <a:rPr lang="zh-CN" altLang="zh-CN" sz="2000" dirty="0" smtClean="0">
                <a:latin typeface="+mn-ea"/>
              </a:rPr>
              <a:t>①投加氧化剂</a:t>
            </a:r>
            <a:r>
              <a:rPr lang="en-US" altLang="zh-CN" sz="2000" dirty="0" smtClean="0">
                <a:latin typeface="+mn-ea"/>
              </a:rPr>
              <a:t>KMnO</a:t>
            </a:r>
            <a:r>
              <a:rPr lang="en-US" altLang="zh-CN" sz="2000" baseline="-25000" dirty="0" smtClean="0">
                <a:latin typeface="+mn-ea"/>
              </a:rPr>
              <a:t>4</a:t>
            </a:r>
            <a:r>
              <a:rPr lang="zh-CN" altLang="zh-CN" sz="2000" dirty="0" smtClean="0">
                <a:latin typeface="+mn-ea"/>
              </a:rPr>
              <a:t>或</a:t>
            </a:r>
            <a:r>
              <a:rPr lang="en-US" altLang="zh-CN" sz="2000" dirty="0" smtClean="0">
                <a:latin typeface="+mn-ea"/>
              </a:rPr>
              <a:t>NaClO</a:t>
            </a:r>
            <a:r>
              <a:rPr lang="en-US" altLang="zh-CN" sz="2000" baseline="-25000" dirty="0" smtClean="0">
                <a:latin typeface="+mn-ea"/>
              </a:rPr>
              <a:t>2</a:t>
            </a:r>
            <a:r>
              <a:rPr lang="zh-CN" altLang="zh-CN" sz="2000" dirty="0" smtClean="0">
                <a:latin typeface="+mn-ea"/>
              </a:rPr>
              <a:t>或</a:t>
            </a:r>
            <a:r>
              <a:rPr lang="en-US" altLang="zh-CN" sz="2000" dirty="0" err="1" smtClean="0">
                <a:latin typeface="+mn-ea"/>
              </a:rPr>
              <a:t>NaClO</a:t>
            </a:r>
            <a:r>
              <a:rPr lang="zh-CN" altLang="zh-CN" sz="2000" dirty="0" smtClean="0">
                <a:latin typeface="+mn-ea"/>
              </a:rPr>
              <a:t>，它们都能很好地将二价铁氧化为三价铁、二价锰氧化为四价锰，形成难溶的</a:t>
            </a:r>
            <a:r>
              <a:rPr lang="en-US" altLang="zh-CN" sz="2000" dirty="0" smtClean="0">
                <a:latin typeface="+mn-ea"/>
              </a:rPr>
              <a:t>Fe</a:t>
            </a:r>
            <a:r>
              <a:rPr lang="zh-CN" altLang="zh-CN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OH</a:t>
            </a:r>
            <a:r>
              <a:rPr lang="zh-CN" altLang="zh-CN" sz="2000" dirty="0" smtClean="0">
                <a:latin typeface="+mn-ea"/>
              </a:rPr>
              <a:t>）</a:t>
            </a:r>
            <a:r>
              <a:rPr lang="en-US" altLang="zh-CN" sz="2000" baseline="-25000" dirty="0" smtClean="0">
                <a:latin typeface="+mn-ea"/>
              </a:rPr>
              <a:t>3</a:t>
            </a:r>
            <a:r>
              <a:rPr lang="en-US" altLang="zh-CN" sz="2000" dirty="0" smtClean="0">
                <a:latin typeface="+mn-ea"/>
              </a:rPr>
              <a:t> </a:t>
            </a:r>
            <a:r>
              <a:rPr lang="zh-CN" altLang="zh-CN" sz="2000" dirty="0" smtClean="0">
                <a:latin typeface="+mn-ea"/>
              </a:rPr>
              <a:t>和难溶的</a:t>
            </a:r>
            <a:r>
              <a:rPr lang="en-US" altLang="zh-CN" sz="2000" dirty="0" smtClean="0">
                <a:latin typeface="+mn-ea"/>
              </a:rPr>
              <a:t>MnO</a:t>
            </a:r>
            <a:r>
              <a:rPr lang="en-US" altLang="zh-CN" sz="2000" baseline="-25000" dirty="0" smtClean="0">
                <a:latin typeface="+mn-ea"/>
              </a:rPr>
              <a:t>2</a:t>
            </a:r>
            <a:r>
              <a:rPr lang="zh-CN" altLang="zh-CN" sz="2000" dirty="0" smtClean="0">
                <a:latin typeface="+mn-ea"/>
              </a:rPr>
              <a:t>沉淀而去除。</a:t>
            </a:r>
            <a:r>
              <a:rPr lang="zh-CN" altLang="en-US" sz="2000" dirty="0" smtClean="0">
                <a:latin typeface="+mn-ea"/>
              </a:rPr>
              <a:t>但</a:t>
            </a:r>
            <a:r>
              <a:rPr lang="en-US" altLang="zh-CN" sz="2000" dirty="0" smtClean="0">
                <a:latin typeface="+mn-ea"/>
              </a:rPr>
              <a:t>KMnO</a:t>
            </a:r>
            <a:r>
              <a:rPr lang="en-US" altLang="zh-CN" sz="2000" baseline="-25000" dirty="0" smtClean="0">
                <a:latin typeface="+mn-ea"/>
              </a:rPr>
              <a:t>4</a:t>
            </a:r>
            <a:r>
              <a:rPr lang="zh-CN" altLang="zh-CN" sz="2000" dirty="0" smtClean="0">
                <a:latin typeface="+mn-ea"/>
              </a:rPr>
              <a:t>过量可导至水质颜色变红，且会引入</a:t>
            </a:r>
            <a:r>
              <a:rPr lang="en-US" altLang="zh-CN" sz="2000" dirty="0" smtClean="0">
                <a:latin typeface="+mn-ea"/>
              </a:rPr>
              <a:t>Mn</a:t>
            </a:r>
            <a:r>
              <a:rPr lang="zh-CN" altLang="zh-CN" sz="2000" dirty="0" smtClean="0">
                <a:latin typeface="+mn-ea"/>
              </a:rPr>
              <a:t>，不建议使用</a:t>
            </a:r>
            <a:r>
              <a:rPr lang="en-US" altLang="zh-CN" sz="2000" dirty="0" smtClean="0">
                <a:latin typeface="+mn-ea"/>
              </a:rPr>
              <a:t>KMnO</a:t>
            </a:r>
            <a:r>
              <a:rPr lang="en-US" altLang="zh-CN" sz="2000" baseline="-25000" dirty="0" smtClean="0">
                <a:latin typeface="+mn-ea"/>
              </a:rPr>
              <a:t>4</a:t>
            </a:r>
            <a:r>
              <a:rPr lang="zh-CN" altLang="zh-CN" sz="2000" dirty="0" smtClean="0">
                <a:latin typeface="+mn-ea"/>
              </a:rPr>
              <a:t>。</a:t>
            </a:r>
          </a:p>
          <a:p>
            <a:pPr marL="0">
              <a:buNone/>
            </a:pPr>
            <a:r>
              <a:rPr lang="en-US" altLang="zh-CN" sz="2000" dirty="0" smtClean="0">
                <a:latin typeface="+mn-ea"/>
              </a:rPr>
              <a:t>          </a:t>
            </a:r>
            <a:r>
              <a:rPr lang="zh-CN" altLang="zh-CN" sz="2000" dirty="0" smtClean="0">
                <a:latin typeface="+mn-ea"/>
              </a:rPr>
              <a:t>②在碱性中，暴气投加空气中的</a:t>
            </a:r>
            <a:r>
              <a:rPr lang="en-US" altLang="zh-CN" sz="2000" dirty="0" smtClean="0">
                <a:latin typeface="+mn-ea"/>
              </a:rPr>
              <a:t>O</a:t>
            </a:r>
            <a:r>
              <a:rPr lang="en-US" altLang="zh-CN" sz="2000" baseline="-25000" dirty="0" smtClean="0">
                <a:latin typeface="+mn-ea"/>
              </a:rPr>
              <a:t>2</a:t>
            </a:r>
            <a:r>
              <a:rPr lang="zh-CN" altLang="zh-CN" sz="2000" dirty="0" smtClean="0">
                <a:latin typeface="+mn-ea"/>
              </a:rPr>
              <a:t>虽可除去</a:t>
            </a:r>
            <a:r>
              <a:rPr lang="en-US" altLang="zh-CN" sz="2000" dirty="0" smtClean="0">
                <a:latin typeface="+mn-ea"/>
              </a:rPr>
              <a:t>Fe</a:t>
            </a:r>
            <a:r>
              <a:rPr lang="en-US" altLang="zh-CN" sz="2000" baseline="30000" dirty="0" smtClean="0">
                <a:latin typeface="+mn-ea"/>
              </a:rPr>
              <a:t>2+</a:t>
            </a:r>
            <a:r>
              <a:rPr lang="zh-CN" altLang="zh-CN" sz="2000" dirty="0" smtClean="0">
                <a:latin typeface="+mn-ea"/>
              </a:rPr>
              <a:t>、</a:t>
            </a:r>
            <a:r>
              <a:rPr lang="en-US" altLang="zh-CN" sz="2000" dirty="0" smtClean="0">
                <a:latin typeface="+mn-ea"/>
              </a:rPr>
              <a:t>Mn</a:t>
            </a:r>
            <a:r>
              <a:rPr lang="en-US" altLang="zh-CN" sz="2000" baseline="30000" dirty="0" smtClean="0">
                <a:latin typeface="+mn-ea"/>
              </a:rPr>
              <a:t>2+</a:t>
            </a:r>
            <a:r>
              <a:rPr lang="zh-CN" altLang="zh-CN" sz="2000" dirty="0" smtClean="0">
                <a:latin typeface="+mn-ea"/>
              </a:rPr>
              <a:t>，但反应时间较长，效果</a:t>
            </a:r>
            <a:r>
              <a:rPr lang="zh-CN" altLang="en-US" sz="2000" dirty="0" smtClean="0">
                <a:latin typeface="+mn-ea"/>
              </a:rPr>
              <a:t>也</a:t>
            </a:r>
            <a:r>
              <a:rPr lang="zh-CN" altLang="zh-CN" sz="2000" dirty="0" smtClean="0">
                <a:latin typeface="+mn-ea"/>
              </a:rPr>
              <a:t>不理想，不符</a:t>
            </a:r>
            <a:r>
              <a:rPr lang="zh-CN" altLang="en-US" sz="2000" dirty="0" smtClean="0">
                <a:latin typeface="+mn-ea"/>
              </a:rPr>
              <a:t>合</a:t>
            </a:r>
            <a:r>
              <a:rPr lang="zh-CN" altLang="en-US" sz="2000" b="1" dirty="0" smtClean="0">
                <a:solidFill>
                  <a:srgbClr val="00B050"/>
                </a:solidFill>
                <a:latin typeface="+mn-ea"/>
              </a:rPr>
              <a:t>中、小型</a:t>
            </a:r>
            <a:r>
              <a:rPr lang="zh-CN" altLang="zh-CN" sz="2000" dirty="0" smtClean="0">
                <a:latin typeface="+mn-ea"/>
              </a:rPr>
              <a:t>水厂的生产工艺，不建议采用。</a:t>
            </a:r>
          </a:p>
          <a:p>
            <a:pPr marL="0">
              <a:buNone/>
            </a:pPr>
            <a:r>
              <a:rPr lang="en-US" altLang="zh-CN" sz="2000" dirty="0" smtClean="0">
                <a:latin typeface="+mn-ea"/>
              </a:rPr>
              <a:t>          </a:t>
            </a:r>
            <a:r>
              <a:rPr lang="zh-CN" altLang="zh-CN" sz="2000" dirty="0" smtClean="0">
                <a:latin typeface="+mn-ea"/>
              </a:rPr>
              <a:t>③液氯（包括</a:t>
            </a:r>
            <a:r>
              <a:rPr lang="en-US" altLang="zh-CN" sz="2000" dirty="0" smtClean="0">
                <a:latin typeface="+mn-ea"/>
              </a:rPr>
              <a:t>Cl</a:t>
            </a:r>
            <a:r>
              <a:rPr lang="en-US" altLang="zh-CN" sz="2000" baseline="-25000" dirty="0" smtClean="0">
                <a:latin typeface="+mn-ea"/>
              </a:rPr>
              <a:t>2</a:t>
            </a:r>
            <a:r>
              <a:rPr lang="zh-CN" altLang="zh-CN" sz="2000" dirty="0" smtClean="0">
                <a:latin typeface="+mn-ea"/>
              </a:rPr>
              <a:t>）、二氧化氯（</a:t>
            </a:r>
            <a:r>
              <a:rPr lang="en-US" altLang="zh-CN" sz="2000" dirty="0" smtClean="0">
                <a:latin typeface="+mn-ea"/>
              </a:rPr>
              <a:t>ClO</a:t>
            </a:r>
            <a:r>
              <a:rPr lang="en-US" altLang="zh-CN" sz="2000" baseline="-25000" dirty="0" smtClean="0">
                <a:latin typeface="+mn-ea"/>
              </a:rPr>
              <a:t>2</a:t>
            </a:r>
            <a:r>
              <a:rPr lang="zh-CN" altLang="zh-CN" sz="2000" dirty="0" smtClean="0">
                <a:latin typeface="+mn-ea"/>
              </a:rPr>
              <a:t>）在水中发生歧化反应后分别生成的</a:t>
            </a:r>
            <a:r>
              <a:rPr lang="en-US" altLang="zh-CN" sz="2000" dirty="0" err="1" smtClean="0">
                <a:latin typeface="+mn-ea"/>
              </a:rPr>
              <a:t>ClO</a:t>
            </a:r>
            <a:r>
              <a:rPr lang="en-US" altLang="zh-CN" sz="2000" baseline="30000" dirty="0" smtClean="0">
                <a:latin typeface="+mn-ea"/>
              </a:rPr>
              <a:t>-</a:t>
            </a:r>
            <a:r>
              <a:rPr lang="zh-CN" altLang="zh-CN" sz="2000" dirty="0" smtClean="0">
                <a:latin typeface="+mn-ea"/>
              </a:rPr>
              <a:t>和</a:t>
            </a:r>
            <a:r>
              <a:rPr lang="en-US" altLang="zh-CN" sz="2000" dirty="0" smtClean="0">
                <a:latin typeface="+mn-ea"/>
              </a:rPr>
              <a:t>ClO</a:t>
            </a:r>
            <a:r>
              <a:rPr lang="en-US" altLang="zh-CN" sz="2000" baseline="-25000" dirty="0" smtClean="0">
                <a:latin typeface="+mn-ea"/>
              </a:rPr>
              <a:t>2</a:t>
            </a:r>
            <a:r>
              <a:rPr lang="en-US" altLang="zh-CN" sz="2000" baseline="30000" dirty="0" smtClean="0">
                <a:latin typeface="+mn-ea"/>
              </a:rPr>
              <a:t>-</a:t>
            </a:r>
            <a:r>
              <a:rPr lang="zh-CN" altLang="zh-CN" sz="2000" dirty="0" smtClean="0">
                <a:latin typeface="+mn-ea"/>
              </a:rPr>
              <a:t>，它们与</a:t>
            </a:r>
            <a:r>
              <a:rPr lang="en-US" altLang="zh-CN" sz="2000" dirty="0" err="1" smtClean="0">
                <a:latin typeface="+mn-ea"/>
              </a:rPr>
              <a:t>NaClO</a:t>
            </a:r>
            <a:r>
              <a:rPr lang="en-US" altLang="zh-CN" sz="2000" dirty="0" smtClean="0">
                <a:latin typeface="+mn-ea"/>
              </a:rPr>
              <a:t> </a:t>
            </a:r>
            <a:r>
              <a:rPr lang="zh-CN" altLang="zh-CN" sz="2000" dirty="0" smtClean="0">
                <a:latin typeface="+mn-ea"/>
              </a:rPr>
              <a:t>、 </a:t>
            </a:r>
            <a:r>
              <a:rPr lang="en-US" altLang="zh-CN" sz="2000" dirty="0" smtClean="0">
                <a:latin typeface="+mn-ea"/>
              </a:rPr>
              <a:t>NaClO</a:t>
            </a:r>
            <a:r>
              <a:rPr lang="en-US" altLang="zh-CN" sz="2000" baseline="-25000" dirty="0" smtClean="0">
                <a:latin typeface="+mn-ea"/>
              </a:rPr>
              <a:t>2</a:t>
            </a:r>
            <a:r>
              <a:rPr lang="zh-CN" altLang="zh-CN" sz="2000" dirty="0" smtClean="0">
                <a:latin typeface="+mn-ea"/>
              </a:rPr>
              <a:t>有类似的处理效果。</a:t>
            </a:r>
            <a:endParaRPr lang="zh-CN" altLang="zh-CN" sz="1100" dirty="0" smtClean="0">
              <a:latin typeface="+mn-ea"/>
            </a:endParaRPr>
          </a:p>
          <a:p>
            <a:pPr>
              <a:buNone/>
            </a:pPr>
            <a:r>
              <a:rPr lang="en-US" altLang="zh-CN" sz="2400" b="1" dirty="0" smtClean="0">
                <a:latin typeface="+mn-ea"/>
              </a:rPr>
              <a:t>3.</a:t>
            </a:r>
            <a:r>
              <a:rPr lang="zh-CN" altLang="zh-CN" sz="2400" b="1" dirty="0" smtClean="0">
                <a:latin typeface="+mn-ea"/>
              </a:rPr>
              <a:t>以上分析得出：</a:t>
            </a:r>
            <a:endParaRPr lang="en-US" altLang="zh-CN" sz="2400" b="1" dirty="0" smtClean="0">
              <a:latin typeface="+mn-ea"/>
            </a:endParaRPr>
          </a:p>
          <a:p>
            <a:pPr marL="0">
              <a:buNone/>
            </a:pPr>
            <a:r>
              <a:rPr lang="en-US" altLang="zh-CN" sz="2400" b="1" dirty="0" smtClean="0">
                <a:latin typeface="+mn-ea"/>
              </a:rPr>
              <a:t>       </a:t>
            </a:r>
            <a:r>
              <a:rPr lang="zh-CN" altLang="zh-CN" sz="2000" b="1" dirty="0" smtClean="0">
                <a:latin typeface="+mn-ea"/>
              </a:rPr>
              <a:t>在碱性条件下，选择液氯（包括</a:t>
            </a:r>
            <a:r>
              <a:rPr lang="en-US" altLang="zh-CN" sz="2000" b="1" dirty="0" smtClean="0">
                <a:latin typeface="+mn-ea"/>
              </a:rPr>
              <a:t>Cl</a:t>
            </a:r>
            <a:r>
              <a:rPr lang="en-US" altLang="zh-CN" sz="2000" b="1" baseline="-25000" dirty="0" smtClean="0">
                <a:latin typeface="+mn-ea"/>
              </a:rPr>
              <a:t>2</a:t>
            </a:r>
            <a:r>
              <a:rPr lang="zh-CN" altLang="zh-CN" sz="2000" b="1" dirty="0" smtClean="0">
                <a:latin typeface="+mn-ea"/>
              </a:rPr>
              <a:t>）、二氧化氯（</a:t>
            </a:r>
            <a:r>
              <a:rPr lang="en-US" altLang="zh-CN" sz="2000" b="1" dirty="0" smtClean="0">
                <a:latin typeface="+mn-ea"/>
              </a:rPr>
              <a:t>ClO</a:t>
            </a:r>
            <a:r>
              <a:rPr lang="en-US" altLang="zh-CN" sz="2000" b="1" baseline="-25000" dirty="0" smtClean="0">
                <a:latin typeface="+mn-ea"/>
              </a:rPr>
              <a:t>2</a:t>
            </a:r>
            <a:r>
              <a:rPr lang="zh-CN" altLang="zh-CN" sz="2000" b="1" dirty="0" smtClean="0">
                <a:latin typeface="+mn-ea"/>
              </a:rPr>
              <a:t>）、</a:t>
            </a:r>
            <a:r>
              <a:rPr lang="en-US" altLang="zh-CN" sz="2000" b="1" dirty="0" smtClean="0">
                <a:latin typeface="+mn-ea"/>
              </a:rPr>
              <a:t>NaClO</a:t>
            </a:r>
            <a:r>
              <a:rPr lang="en-US" altLang="zh-CN" sz="2000" b="1" baseline="-25000" dirty="0" smtClean="0">
                <a:latin typeface="+mn-ea"/>
              </a:rPr>
              <a:t>2</a:t>
            </a:r>
            <a:r>
              <a:rPr lang="zh-CN" altLang="zh-CN" sz="2000" b="1" dirty="0" smtClean="0">
                <a:latin typeface="+mn-ea"/>
              </a:rPr>
              <a:t>和</a:t>
            </a:r>
            <a:r>
              <a:rPr lang="en-US" altLang="zh-CN" sz="2000" b="1" dirty="0" err="1" smtClean="0">
                <a:latin typeface="+mn-ea"/>
              </a:rPr>
              <a:t>NaClO</a:t>
            </a:r>
            <a:r>
              <a:rPr lang="zh-CN" altLang="zh-CN" sz="2000" b="1" dirty="0" smtClean="0">
                <a:latin typeface="+mn-ea"/>
              </a:rPr>
              <a:t>可有效去除铁、锰，达到水质净化的目的。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>
            <a:noAutofit/>
          </a:bodyPr>
          <a:lstStyle/>
          <a:p>
            <a:r>
              <a:rPr lang="zh-CN" altLang="zh-CN" b="1" dirty="0" smtClean="0">
                <a:latin typeface="+mj-ea"/>
              </a:rPr>
              <a:t>三</a:t>
            </a:r>
            <a:r>
              <a:rPr lang="en-US" altLang="zh-CN" b="1" dirty="0" smtClean="0">
                <a:latin typeface="+mj-ea"/>
              </a:rPr>
              <a:t>. </a:t>
            </a:r>
            <a:r>
              <a:rPr lang="zh-CN" altLang="zh-CN" b="1" dirty="0" smtClean="0">
                <a:latin typeface="+mj-ea"/>
              </a:rPr>
              <a:t>操</a:t>
            </a:r>
            <a:r>
              <a:rPr lang="zh-CN" altLang="zh-CN" b="1" dirty="0" smtClean="0"/>
              <a:t>作试验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143536"/>
          </a:xfrm>
        </p:spPr>
        <p:txBody>
          <a:bodyPr>
            <a:normAutofit/>
          </a:bodyPr>
          <a:lstStyle/>
          <a:p>
            <a:pPr marL="0">
              <a:buNone/>
            </a:pPr>
            <a:r>
              <a:rPr lang="en-US" altLang="zh-CN" sz="2800" b="1" dirty="0" smtClean="0"/>
              <a:t>         </a:t>
            </a:r>
            <a:r>
              <a:rPr lang="zh-CN" altLang="zh-CN" sz="2400" dirty="0" smtClean="0">
                <a:latin typeface="+mn-ea"/>
              </a:rPr>
              <a:t>下面原水水样投加</a:t>
            </a:r>
            <a:r>
              <a:rPr lang="en-US" altLang="zh-CN" sz="2400" dirty="0" smtClean="0">
                <a:latin typeface="+mn-ea"/>
              </a:rPr>
              <a:t>NaClO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的试验数据比对。原水水样各指标数据见</a:t>
            </a:r>
            <a:r>
              <a:rPr lang="zh-CN" altLang="en-US" sz="2400" dirty="0" smtClean="0">
                <a:latin typeface="+mn-ea"/>
              </a:rPr>
              <a:t>表一</a:t>
            </a:r>
            <a:endParaRPr lang="en-US" altLang="zh-CN" sz="2400" dirty="0" smtClean="0">
              <a:latin typeface="+mn-ea"/>
            </a:endParaRPr>
          </a:p>
          <a:p>
            <a:pPr marL="0">
              <a:buNone/>
            </a:pPr>
            <a:endParaRPr lang="en-US" altLang="zh-CN" sz="1300" b="1" dirty="0" smtClean="0">
              <a:latin typeface="+mn-ea"/>
            </a:endParaRPr>
          </a:p>
          <a:p>
            <a:pPr marL="0" algn="ctr">
              <a:buNone/>
            </a:pPr>
            <a:r>
              <a:rPr lang="zh-CN" altLang="en-US" sz="2400" b="1" dirty="0" smtClean="0">
                <a:latin typeface="+mn-ea"/>
              </a:rPr>
              <a:t>表一</a:t>
            </a:r>
            <a:endParaRPr lang="en-US" altLang="zh-CN" sz="2400" b="1" dirty="0" smtClean="0">
              <a:latin typeface="+mn-ea"/>
            </a:endParaRPr>
          </a:p>
          <a:p>
            <a:pPr marL="0" algn="ctr">
              <a:buNone/>
            </a:pPr>
            <a:endParaRPr lang="en-US" altLang="zh-CN" sz="2800" b="1" dirty="0" smtClean="0">
              <a:latin typeface="+mn-ea"/>
            </a:endParaRPr>
          </a:p>
          <a:p>
            <a:pPr marL="0">
              <a:buNone/>
            </a:pPr>
            <a:endParaRPr lang="en-US" altLang="zh-CN" sz="2800" b="1" dirty="0" smtClean="0">
              <a:latin typeface="+mn-ea"/>
            </a:endParaRPr>
          </a:p>
          <a:p>
            <a:pPr marL="0">
              <a:buNone/>
            </a:pPr>
            <a:endParaRPr lang="en-US" altLang="zh-CN" sz="2800" b="1" dirty="0" smtClean="0">
              <a:latin typeface="+mn-ea"/>
            </a:endParaRPr>
          </a:p>
          <a:p>
            <a:pPr marL="0">
              <a:buNone/>
            </a:pPr>
            <a:endParaRPr lang="en-US" altLang="zh-CN" sz="2800" b="1" dirty="0" smtClean="0">
              <a:latin typeface="+mn-ea"/>
            </a:endParaRPr>
          </a:p>
          <a:p>
            <a:pPr marL="0">
              <a:buNone/>
            </a:pPr>
            <a:r>
              <a:rPr lang="en-US" altLang="zh-CN" sz="2800" b="1" dirty="0" smtClean="0">
                <a:latin typeface="+mn-ea"/>
              </a:rPr>
              <a:t>          </a:t>
            </a:r>
            <a:r>
              <a:rPr lang="zh-CN" altLang="en-US" sz="2400" b="1" dirty="0" smtClean="0">
                <a:solidFill>
                  <a:srgbClr val="00B050"/>
                </a:solidFill>
                <a:latin typeface="+mn-ea"/>
              </a:rPr>
              <a:t>根据原水水样的数据，理论可计算铁、锰反应生成三价铁和四价锰消耗的有效氯</a:t>
            </a:r>
            <a:r>
              <a:rPr lang="zh-CN" altLang="zh-CN" sz="2400" b="1" dirty="0" smtClean="0">
                <a:solidFill>
                  <a:srgbClr val="00B050"/>
                </a:solidFill>
                <a:latin typeface="+mn-ea"/>
              </a:rPr>
              <a:t>。（</a:t>
            </a:r>
            <a:r>
              <a:rPr lang="zh-CN" altLang="en-US" sz="2400" b="1" dirty="0" smtClean="0">
                <a:solidFill>
                  <a:srgbClr val="00B050"/>
                </a:solidFill>
                <a:latin typeface="+mn-ea"/>
              </a:rPr>
              <a:t>铁、锰消耗</a:t>
            </a:r>
            <a:r>
              <a:rPr lang="zh-CN" altLang="zh-CN" sz="2400" b="1" dirty="0" smtClean="0">
                <a:solidFill>
                  <a:srgbClr val="00B050"/>
                </a:solidFill>
                <a:latin typeface="+mn-ea"/>
              </a:rPr>
              <a:t>有效氯的计算 ：</a:t>
            </a:r>
            <a:r>
              <a:rPr lang="en-US" altLang="zh-CN" sz="2400" b="1" dirty="0" smtClean="0">
                <a:solidFill>
                  <a:srgbClr val="00B050"/>
                </a:solidFill>
                <a:latin typeface="+mn-ea"/>
              </a:rPr>
              <a:t>0.17×1/56×35.5+ 0.20×2/55×35.5 =0.37mg/l </a:t>
            </a:r>
            <a:r>
              <a:rPr lang="zh-CN" altLang="zh-CN" sz="2400" b="1" dirty="0" smtClean="0">
                <a:solidFill>
                  <a:srgbClr val="00B050"/>
                </a:solidFill>
                <a:latin typeface="+mn-ea"/>
              </a:rPr>
              <a:t>）</a:t>
            </a:r>
          </a:p>
          <a:p>
            <a:pPr marL="0">
              <a:buNone/>
            </a:pPr>
            <a:endParaRPr lang="zh-CN" altLang="zh-CN" sz="2000" b="1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42910" y="3000372"/>
          <a:ext cx="7929619" cy="18307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110"/>
                <a:gridCol w="1456660"/>
                <a:gridCol w="1143008"/>
                <a:gridCol w="642942"/>
                <a:gridCol w="1143008"/>
                <a:gridCol w="1296088"/>
                <a:gridCol w="1132803"/>
              </a:tblGrid>
              <a:tr h="595317">
                <a:tc rowSpan="2"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      指标</a:t>
                      </a:r>
                      <a:endParaRPr lang="en-US" altLang="zh-CN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样品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</a:rPr>
                        <a:t>                                  检测项目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6253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+mn-ea"/>
                          <a:ea typeface="+mn-ea"/>
                        </a:rPr>
                        <a:t>肉眼可见物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+mn-ea"/>
                          <a:ea typeface="+mn-ea"/>
                        </a:rPr>
                        <a:t>色度（度）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latin typeface="+mn-ea"/>
                          <a:ea typeface="+mn-ea"/>
                        </a:rPr>
                        <a:t>pH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+mn-ea"/>
                          <a:ea typeface="+mn-ea"/>
                        </a:rPr>
                        <a:t>浑浊度（</a:t>
                      </a:r>
                      <a:r>
                        <a:rPr lang="en-US" altLang="zh-CN" dirty="0" smtClean="0">
                          <a:latin typeface="+mn-ea"/>
                          <a:ea typeface="+mn-ea"/>
                        </a:rPr>
                        <a:t>NTU</a:t>
                      </a:r>
                      <a:r>
                        <a:rPr lang="zh-CN" altLang="en-US" dirty="0" smtClean="0">
                          <a:latin typeface="+mn-ea"/>
                          <a:ea typeface="+mn-ea"/>
                        </a:rPr>
                        <a:t>）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latin typeface="+mn-ea"/>
                          <a:ea typeface="+mn-ea"/>
                        </a:rPr>
                        <a:t>Fe</a:t>
                      </a:r>
                      <a:r>
                        <a:rPr lang="zh-CN" altLang="en-US" dirty="0" smtClean="0">
                          <a:latin typeface="+mn-ea"/>
                          <a:ea typeface="+mn-ea"/>
                        </a:rPr>
                        <a:t>（</a:t>
                      </a:r>
                      <a:r>
                        <a:rPr lang="en-US" altLang="zh-CN" dirty="0" smtClean="0">
                          <a:latin typeface="+mn-ea"/>
                          <a:ea typeface="+mn-ea"/>
                        </a:rPr>
                        <a:t>mg/l</a:t>
                      </a:r>
                      <a:r>
                        <a:rPr lang="zh-CN" altLang="en-US" dirty="0" smtClean="0">
                          <a:latin typeface="+mn-ea"/>
                          <a:ea typeface="+mn-ea"/>
                        </a:rPr>
                        <a:t>）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 smtClean="0">
                          <a:latin typeface="+mn-ea"/>
                          <a:ea typeface="+mn-ea"/>
                        </a:rPr>
                        <a:t>Mn</a:t>
                      </a:r>
                      <a:r>
                        <a:rPr lang="en-US" altLang="zh-CN" dirty="0" smtClean="0">
                          <a:latin typeface="+mn-ea"/>
                          <a:ea typeface="+mn-ea"/>
                        </a:rPr>
                        <a:t>(mg/l)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5317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+mn-ea"/>
                          <a:ea typeface="+mn-ea"/>
                        </a:rPr>
                        <a:t>原水水样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+mn-ea"/>
                          <a:ea typeface="+mn-ea"/>
                        </a:rPr>
                        <a:t>微量悬浮物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latin typeface="+mn-ea"/>
                          <a:ea typeface="+mn-ea"/>
                        </a:rPr>
                        <a:t>15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latin typeface="+mn-ea"/>
                          <a:ea typeface="+mn-ea"/>
                        </a:rPr>
                        <a:t>6.7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latin typeface="+mn-ea"/>
                          <a:ea typeface="+mn-ea"/>
                        </a:rPr>
                        <a:t>6.88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latin typeface="+mn-ea"/>
                          <a:ea typeface="+mn-ea"/>
                        </a:rPr>
                        <a:t>0.17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latin typeface="+mn-ea"/>
                          <a:ea typeface="+mn-ea"/>
                        </a:rPr>
                        <a:t>0.20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42852"/>
            <a:ext cx="8286808" cy="3143248"/>
          </a:xfrm>
        </p:spPr>
        <p:txBody>
          <a:bodyPr>
            <a:normAutofit fontScale="85000" lnSpcReduction="10000"/>
          </a:bodyPr>
          <a:lstStyle/>
          <a:p>
            <a:pPr marL="0">
              <a:buNone/>
            </a:pPr>
            <a:r>
              <a:rPr lang="zh-CN" altLang="zh-CN" sz="2400" b="1" dirty="0" smtClean="0">
                <a:latin typeface="+mn-ea"/>
              </a:rPr>
              <a:t>试验过程如下：</a:t>
            </a:r>
            <a:endParaRPr lang="en-US" altLang="zh-CN" sz="2400" dirty="0" smtClean="0">
              <a:latin typeface="+mn-ea"/>
            </a:endParaRPr>
          </a:p>
          <a:p>
            <a:pPr marL="0">
              <a:buNone/>
            </a:pPr>
            <a:r>
              <a:rPr lang="en-US" altLang="zh-CN" sz="2200" dirty="0" smtClean="0">
                <a:latin typeface="+mn-ea"/>
              </a:rPr>
              <a:t>     1. </a:t>
            </a:r>
            <a:r>
              <a:rPr lang="zh-CN" altLang="zh-CN" sz="2200" dirty="0" smtClean="0">
                <a:latin typeface="+mn-ea"/>
              </a:rPr>
              <a:t>加入适量氢氧化钠调节原水</a:t>
            </a:r>
            <a:r>
              <a:rPr lang="en-US" altLang="zh-CN" sz="2200" dirty="0" smtClean="0">
                <a:latin typeface="+mn-ea"/>
              </a:rPr>
              <a:t>pH</a:t>
            </a:r>
            <a:r>
              <a:rPr lang="zh-CN" altLang="zh-CN" sz="2200" dirty="0" smtClean="0">
                <a:latin typeface="+mn-ea"/>
              </a:rPr>
              <a:t>值约为</a:t>
            </a:r>
            <a:r>
              <a:rPr lang="en-US" altLang="zh-CN" sz="2200" dirty="0" smtClean="0">
                <a:latin typeface="+mn-ea"/>
              </a:rPr>
              <a:t>7.3-7.5</a:t>
            </a:r>
            <a:r>
              <a:rPr lang="zh-CN" altLang="zh-CN" sz="2200" dirty="0" smtClean="0">
                <a:latin typeface="+mn-ea"/>
              </a:rPr>
              <a:t>之间；</a:t>
            </a:r>
            <a:endParaRPr lang="en-US" altLang="zh-CN" sz="2200" dirty="0" smtClean="0">
              <a:latin typeface="+mn-ea"/>
            </a:endParaRPr>
          </a:p>
          <a:p>
            <a:pPr marL="324000">
              <a:buNone/>
            </a:pPr>
            <a:r>
              <a:rPr lang="en-US" altLang="zh-CN" sz="2200" dirty="0" smtClean="0">
                <a:latin typeface="+mn-ea"/>
              </a:rPr>
              <a:t>     2. </a:t>
            </a:r>
            <a:r>
              <a:rPr lang="zh-CN" altLang="zh-CN" sz="2200" dirty="0" smtClean="0">
                <a:latin typeface="+mn-ea"/>
              </a:rPr>
              <a:t>分别在</a:t>
            </a:r>
            <a:r>
              <a:rPr lang="en-US" altLang="zh-CN" sz="2200" dirty="0" smtClean="0">
                <a:latin typeface="+mn-ea"/>
              </a:rPr>
              <a:t>1</a:t>
            </a:r>
            <a:r>
              <a:rPr lang="zh-CN" altLang="zh-CN" sz="2200" dirty="0" smtClean="0">
                <a:latin typeface="+mn-ea"/>
              </a:rPr>
              <a:t>＃、</a:t>
            </a:r>
            <a:r>
              <a:rPr lang="en-US" altLang="zh-CN" sz="2200" dirty="0" smtClean="0">
                <a:latin typeface="+mn-ea"/>
              </a:rPr>
              <a:t>2</a:t>
            </a:r>
            <a:r>
              <a:rPr lang="zh-CN" altLang="zh-CN" sz="2200" dirty="0" smtClean="0">
                <a:latin typeface="+mn-ea"/>
              </a:rPr>
              <a:t>＃、</a:t>
            </a:r>
            <a:r>
              <a:rPr lang="en-US" altLang="zh-CN" sz="2200" dirty="0" smtClean="0">
                <a:latin typeface="+mn-ea"/>
              </a:rPr>
              <a:t>3</a:t>
            </a:r>
            <a:r>
              <a:rPr lang="zh-CN" altLang="zh-CN" sz="2200" dirty="0" smtClean="0">
                <a:latin typeface="+mn-ea"/>
              </a:rPr>
              <a:t>＃、</a:t>
            </a:r>
            <a:r>
              <a:rPr lang="en-US" altLang="zh-CN" sz="2200" dirty="0" smtClean="0">
                <a:latin typeface="+mn-ea"/>
              </a:rPr>
              <a:t>4</a:t>
            </a:r>
            <a:r>
              <a:rPr lang="zh-CN" altLang="zh-CN" sz="2200" dirty="0" smtClean="0">
                <a:latin typeface="+mn-ea"/>
              </a:rPr>
              <a:t>＃、</a:t>
            </a:r>
            <a:r>
              <a:rPr lang="en-US" altLang="zh-CN" sz="2200" dirty="0" smtClean="0">
                <a:latin typeface="+mn-ea"/>
              </a:rPr>
              <a:t>5</a:t>
            </a:r>
            <a:r>
              <a:rPr lang="zh-CN" altLang="zh-CN" sz="2200" dirty="0" smtClean="0">
                <a:latin typeface="+mn-ea"/>
              </a:rPr>
              <a:t>＃、</a:t>
            </a:r>
            <a:r>
              <a:rPr lang="en-US" altLang="zh-CN" sz="2200" dirty="0" smtClean="0">
                <a:latin typeface="+mn-ea"/>
              </a:rPr>
              <a:t>6</a:t>
            </a:r>
            <a:r>
              <a:rPr lang="zh-CN" altLang="zh-CN" sz="2200" dirty="0" smtClean="0">
                <a:latin typeface="+mn-ea"/>
              </a:rPr>
              <a:t>＃的原水水样中加入</a:t>
            </a:r>
            <a:r>
              <a:rPr lang="en-US" altLang="zh-CN" sz="2200" dirty="0" smtClean="0">
                <a:latin typeface="+mn-ea"/>
              </a:rPr>
              <a:t>NaClO</a:t>
            </a:r>
            <a:r>
              <a:rPr lang="en-US" altLang="zh-CN" sz="2200" baseline="-25000" dirty="0" smtClean="0">
                <a:latin typeface="+mn-ea"/>
              </a:rPr>
              <a:t>2</a:t>
            </a:r>
            <a:r>
              <a:rPr lang="zh-CN" altLang="zh-CN" sz="2200" dirty="0" smtClean="0">
                <a:latin typeface="+mn-ea"/>
              </a:rPr>
              <a:t>，</a:t>
            </a:r>
            <a:endParaRPr lang="en-US" altLang="zh-CN" sz="2200" dirty="0" smtClean="0">
              <a:latin typeface="+mn-ea"/>
            </a:endParaRPr>
          </a:p>
          <a:p>
            <a:pPr marL="324000">
              <a:buNone/>
            </a:pPr>
            <a:r>
              <a:rPr lang="zh-CN" altLang="zh-CN" sz="2200" dirty="0" smtClean="0">
                <a:latin typeface="+mn-ea"/>
              </a:rPr>
              <a:t>对应的有效氯浓度为：</a:t>
            </a:r>
            <a:r>
              <a:rPr lang="en-US" altLang="zh-CN" sz="2200" dirty="0" smtClean="0">
                <a:latin typeface="+mn-ea"/>
              </a:rPr>
              <a:t>0.10 </a:t>
            </a:r>
            <a:r>
              <a:rPr lang="zh-CN" altLang="zh-CN" sz="2200" dirty="0" smtClean="0">
                <a:latin typeface="+mn-ea"/>
              </a:rPr>
              <a:t>、</a:t>
            </a:r>
            <a:r>
              <a:rPr lang="en-US" altLang="zh-CN" sz="2200" dirty="0" smtClean="0">
                <a:latin typeface="+mn-ea"/>
              </a:rPr>
              <a:t>0.20 </a:t>
            </a:r>
            <a:r>
              <a:rPr lang="zh-CN" altLang="zh-CN" sz="2200" dirty="0" smtClean="0">
                <a:latin typeface="+mn-ea"/>
              </a:rPr>
              <a:t>、</a:t>
            </a:r>
            <a:r>
              <a:rPr lang="en-US" altLang="zh-CN" sz="2200" dirty="0" smtClean="0">
                <a:latin typeface="+mn-ea"/>
              </a:rPr>
              <a:t>0.30  </a:t>
            </a:r>
            <a:r>
              <a:rPr lang="zh-CN" altLang="zh-CN" sz="2200" dirty="0" smtClean="0">
                <a:latin typeface="+mn-ea"/>
              </a:rPr>
              <a:t>、</a:t>
            </a:r>
            <a:r>
              <a:rPr lang="en-US" altLang="zh-CN" sz="2200" dirty="0" smtClean="0">
                <a:latin typeface="+mn-ea"/>
              </a:rPr>
              <a:t>0.40 </a:t>
            </a:r>
            <a:r>
              <a:rPr lang="zh-CN" altLang="zh-CN" sz="2200" dirty="0" smtClean="0">
                <a:latin typeface="+mn-ea"/>
              </a:rPr>
              <a:t>、</a:t>
            </a:r>
            <a:r>
              <a:rPr lang="en-US" altLang="zh-CN" sz="2200" dirty="0" smtClean="0">
                <a:latin typeface="+mn-ea"/>
              </a:rPr>
              <a:t>0.50 </a:t>
            </a:r>
            <a:r>
              <a:rPr lang="zh-CN" altLang="zh-CN" sz="2200" dirty="0" smtClean="0">
                <a:latin typeface="+mn-ea"/>
              </a:rPr>
              <a:t>、</a:t>
            </a:r>
            <a:r>
              <a:rPr lang="en-US" altLang="zh-CN" sz="2200" dirty="0" smtClean="0">
                <a:latin typeface="+mn-ea"/>
              </a:rPr>
              <a:t>0.60 </a:t>
            </a:r>
          </a:p>
          <a:p>
            <a:pPr marL="324000">
              <a:buNone/>
            </a:pPr>
            <a:r>
              <a:rPr lang="en-US" altLang="zh-CN" sz="2200" dirty="0" smtClean="0">
                <a:latin typeface="+mn-ea"/>
              </a:rPr>
              <a:t>(mg/l)</a:t>
            </a:r>
            <a:r>
              <a:rPr lang="zh-CN" altLang="zh-CN" sz="2200" dirty="0" smtClean="0">
                <a:latin typeface="+mn-ea"/>
              </a:rPr>
              <a:t>。</a:t>
            </a:r>
            <a:r>
              <a:rPr lang="zh-CN" altLang="zh-CN" sz="2200" b="1" dirty="0" smtClean="0">
                <a:solidFill>
                  <a:srgbClr val="00B050"/>
                </a:solidFill>
                <a:latin typeface="+mn-ea"/>
              </a:rPr>
              <a:t>（有效氯的计算 </a:t>
            </a:r>
            <a:r>
              <a:rPr lang="en-US" altLang="zh-CN" sz="2200" b="1" dirty="0" smtClean="0">
                <a:solidFill>
                  <a:srgbClr val="00B050"/>
                </a:solidFill>
                <a:latin typeface="+mn-ea"/>
              </a:rPr>
              <a:t>NaClO</a:t>
            </a:r>
            <a:r>
              <a:rPr lang="en-US" altLang="zh-CN" sz="2200" b="1" baseline="-25000" dirty="0" smtClean="0">
                <a:solidFill>
                  <a:srgbClr val="00B050"/>
                </a:solidFill>
                <a:latin typeface="+mn-ea"/>
              </a:rPr>
              <a:t>2</a:t>
            </a:r>
            <a:r>
              <a:rPr lang="zh-CN" altLang="zh-CN" sz="2200" b="1" dirty="0" smtClean="0">
                <a:solidFill>
                  <a:srgbClr val="00B050"/>
                </a:solidFill>
                <a:latin typeface="+mn-ea"/>
              </a:rPr>
              <a:t>：</a:t>
            </a:r>
            <a:r>
              <a:rPr lang="en-US" altLang="zh-CN" sz="2200" b="1" dirty="0" smtClean="0">
                <a:solidFill>
                  <a:srgbClr val="00B050"/>
                </a:solidFill>
                <a:latin typeface="+mn-ea"/>
              </a:rPr>
              <a:t>4/90.5×35.5=1.57</a:t>
            </a:r>
            <a:r>
              <a:rPr lang="zh-CN" altLang="zh-CN" sz="2200" b="1" dirty="0" smtClean="0">
                <a:solidFill>
                  <a:srgbClr val="00B050"/>
                </a:solidFill>
                <a:latin typeface="+mn-ea"/>
              </a:rPr>
              <a:t>）</a:t>
            </a:r>
            <a:endParaRPr lang="en-US" altLang="zh-CN" sz="2200" b="1" dirty="0" smtClean="0">
              <a:latin typeface="+mn-ea"/>
            </a:endParaRPr>
          </a:p>
          <a:p>
            <a:pPr marL="324000">
              <a:buNone/>
            </a:pPr>
            <a:r>
              <a:rPr lang="en-US" altLang="zh-CN" sz="2200" dirty="0" smtClean="0">
                <a:latin typeface="+mn-ea"/>
              </a:rPr>
              <a:t>     3. </a:t>
            </a:r>
            <a:r>
              <a:rPr lang="zh-CN" altLang="zh-CN" sz="2200" dirty="0" smtClean="0">
                <a:latin typeface="+mn-ea"/>
              </a:rPr>
              <a:t>反应一段时间后，在每个试验烧杯中加入</a:t>
            </a:r>
            <a:r>
              <a:rPr lang="en-US" altLang="zh-CN" sz="2200" dirty="0" smtClean="0">
                <a:latin typeface="+mn-ea"/>
              </a:rPr>
              <a:t>1.5ml</a:t>
            </a:r>
            <a:r>
              <a:rPr lang="zh-CN" altLang="zh-CN" sz="2200" dirty="0" smtClean="0">
                <a:latin typeface="+mn-ea"/>
              </a:rPr>
              <a:t>净水剂聚合氯化铝。聚</a:t>
            </a:r>
            <a:endParaRPr lang="en-US" altLang="zh-CN" sz="2200" dirty="0" smtClean="0">
              <a:latin typeface="+mn-ea"/>
            </a:endParaRPr>
          </a:p>
          <a:p>
            <a:pPr marL="324000">
              <a:buNone/>
            </a:pPr>
            <a:r>
              <a:rPr lang="zh-CN" altLang="zh-CN" sz="2200" dirty="0" smtClean="0">
                <a:latin typeface="+mn-ea"/>
              </a:rPr>
              <a:t>合氯化铝的配制浓度</a:t>
            </a:r>
            <a:r>
              <a:rPr lang="zh-CN" altLang="en-US" sz="2200" dirty="0" smtClean="0">
                <a:latin typeface="+mn-ea"/>
              </a:rPr>
              <a:t>为</a:t>
            </a:r>
            <a:r>
              <a:rPr lang="zh-CN" altLang="zh-CN" sz="2200" dirty="0" smtClean="0">
                <a:latin typeface="+mn-ea"/>
              </a:rPr>
              <a:t>：</a:t>
            </a:r>
            <a:r>
              <a:rPr lang="en-US" altLang="zh-CN" sz="2200" dirty="0" smtClean="0">
                <a:latin typeface="+mn-ea"/>
              </a:rPr>
              <a:t>10 mg/ml</a:t>
            </a:r>
            <a:r>
              <a:rPr lang="zh-CN" altLang="zh-CN" sz="2200" dirty="0" smtClean="0">
                <a:latin typeface="+mn-ea"/>
              </a:rPr>
              <a:t>。</a:t>
            </a:r>
            <a:endParaRPr lang="en-US" altLang="zh-CN" sz="2200" dirty="0" smtClean="0">
              <a:latin typeface="+mn-ea"/>
            </a:endParaRPr>
          </a:p>
          <a:p>
            <a:pPr marL="324000">
              <a:buNone/>
            </a:pPr>
            <a:r>
              <a:rPr lang="en-US" altLang="zh-CN" sz="2200" dirty="0" smtClean="0">
                <a:latin typeface="+mn-ea"/>
              </a:rPr>
              <a:t>     4. </a:t>
            </a:r>
            <a:r>
              <a:rPr lang="zh-CN" altLang="zh-CN" sz="2200" dirty="0" smtClean="0">
                <a:latin typeface="+mn-ea"/>
              </a:rPr>
              <a:t>搅拌试验模拟水厂工艺调节搅拌程序，搅拌完成后测得的相关数据</a:t>
            </a:r>
            <a:r>
              <a:rPr lang="zh-CN" altLang="en-US" sz="2200" dirty="0" smtClean="0">
                <a:latin typeface="+mn-ea"/>
              </a:rPr>
              <a:t>见</a:t>
            </a:r>
            <a:endParaRPr lang="en-US" altLang="zh-CN" sz="2200" dirty="0" smtClean="0">
              <a:latin typeface="+mn-ea"/>
            </a:endParaRPr>
          </a:p>
          <a:p>
            <a:pPr marL="324000">
              <a:buNone/>
            </a:pPr>
            <a:r>
              <a:rPr lang="zh-CN" altLang="en-US" sz="2200" dirty="0" smtClean="0">
                <a:latin typeface="+mn-ea"/>
              </a:rPr>
              <a:t>表二（过滤前</a:t>
            </a:r>
            <a:r>
              <a:rPr lang="en-US" altLang="zh-CN" sz="2200" dirty="0" smtClean="0">
                <a:latin typeface="+mn-ea"/>
              </a:rPr>
              <a:t>/</a:t>
            </a:r>
            <a:r>
              <a:rPr lang="zh-CN" altLang="en-US" sz="2200" dirty="0" smtClean="0">
                <a:latin typeface="+mn-ea"/>
              </a:rPr>
              <a:t>过滤后）</a:t>
            </a:r>
            <a:r>
              <a:rPr lang="zh-CN" altLang="zh-CN" sz="2200" dirty="0" smtClean="0">
                <a:latin typeface="+mn-ea"/>
              </a:rPr>
              <a:t>。</a:t>
            </a:r>
            <a:endParaRPr lang="zh-CN" altLang="en-US" sz="2200" dirty="0">
              <a:latin typeface="+mn-ea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5720" y="3214686"/>
            <a:ext cx="8501122" cy="500042"/>
          </a:xfrm>
        </p:spPr>
        <p:txBody>
          <a:bodyPr>
            <a:normAutofit/>
          </a:bodyPr>
          <a:lstStyle/>
          <a:p>
            <a:r>
              <a:rPr lang="zh-CN" altLang="en-US" sz="2400" b="1" dirty="0" smtClean="0">
                <a:latin typeface="+mn-ea"/>
                <a:ea typeface="+mn-ea"/>
              </a:rPr>
              <a:t>表二（</a:t>
            </a:r>
            <a:r>
              <a:rPr lang="zh-CN" altLang="en-US" sz="2400" dirty="0" smtClean="0">
                <a:latin typeface="+mn-ea"/>
                <a:ea typeface="+mn-ea"/>
              </a:rPr>
              <a:t>过滤前</a:t>
            </a:r>
            <a:r>
              <a:rPr lang="en-US" altLang="zh-CN" sz="2400" dirty="0" smtClean="0">
                <a:latin typeface="+mn-ea"/>
                <a:ea typeface="+mn-ea"/>
              </a:rPr>
              <a:t>/</a:t>
            </a:r>
            <a:r>
              <a:rPr lang="zh-CN" altLang="en-US" sz="2400" dirty="0" smtClean="0">
                <a:latin typeface="+mn-ea"/>
                <a:ea typeface="+mn-ea"/>
              </a:rPr>
              <a:t>过滤后</a:t>
            </a:r>
            <a:r>
              <a:rPr lang="zh-CN" altLang="en-US" sz="2400" b="1" dirty="0" smtClean="0">
                <a:latin typeface="+mn-ea"/>
                <a:ea typeface="+mn-ea"/>
              </a:rPr>
              <a:t>）</a:t>
            </a:r>
            <a:endParaRPr lang="zh-CN" altLang="en-US" sz="2400" b="1" dirty="0">
              <a:latin typeface="+mn-ea"/>
              <a:ea typeface="+mn-ea"/>
            </a:endParaRPr>
          </a:p>
        </p:txBody>
      </p:sp>
      <p:graphicFrame>
        <p:nvGraphicFramePr>
          <p:cNvPr id="5" name="内容占位符 5"/>
          <p:cNvGraphicFramePr>
            <a:graphicFrameLocks/>
          </p:cNvGraphicFramePr>
          <p:nvPr/>
        </p:nvGraphicFramePr>
        <p:xfrm>
          <a:off x="214282" y="3786190"/>
          <a:ext cx="8715436" cy="2899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  <a:gridCol w="1571636"/>
                <a:gridCol w="1357322"/>
                <a:gridCol w="571504"/>
                <a:gridCol w="1714512"/>
                <a:gridCol w="1357322"/>
                <a:gridCol w="1500198"/>
              </a:tblGrid>
              <a:tr h="428628">
                <a:tc gridSpan="7">
                  <a:txBody>
                    <a:bodyPr/>
                    <a:lstStyle/>
                    <a:p>
                      <a:pPr algn="ctr" fontAlgn="t">
                        <a:lnSpc>
                          <a:spcPct val="100000"/>
                        </a:lnSpc>
                      </a:pPr>
                      <a:r>
                        <a:rPr lang="zh-CN" altLang="en-US" sz="2400" b="1" i="0" u="none" strike="noStrike" dirty="0">
                          <a:solidFill>
                            <a:srgbClr val="000000"/>
                          </a:solidFill>
                          <a:latin typeface="仿宋"/>
                        </a:rPr>
                        <a:t>检验项目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525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样品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t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有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效氯</a:t>
                      </a:r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mg/l)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baseline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色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度（度）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pH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浑浊度（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NTU）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Fe(mg/l)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Mn(mg/l)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3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＃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＜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0.02/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＜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0.02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25/15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7.3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26.3/1.76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0.12/0.09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0.19/0.17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3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＃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＜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0.02/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＜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0.02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30/10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7.3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28.5/1.56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0.09/0.07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0.18/0.15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3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＃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 0.03/0.02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25/10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7.3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22.3/1.13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0.05/0.03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0.11/0.091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3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＃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 0.05/0.04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25/5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7.2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18.2/0.86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0.04/0.02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0.062/0.048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3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5</a:t>
                      </a:r>
                      <a:r>
                        <a:rPr lang="en-US" sz="1800" b="1" i="0" u="none" strike="noStrike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＃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 0.13/0.12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15/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＜</a:t>
                      </a:r>
                      <a:r>
                        <a:rPr lang="en-US" altLang="zh-CN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5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7.2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8.64/0.45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0.03/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＜</a:t>
                      </a:r>
                      <a:r>
                        <a:rPr lang="en-US" altLang="zh-CN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0.02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0.033/0.019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5777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6</a:t>
                      </a:r>
                      <a:r>
                        <a:rPr lang="en-US" sz="1800" b="1" i="0" u="none" strike="noStrike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＃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 0.20/0.19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15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＜</a:t>
                      </a:r>
                      <a:r>
                        <a:rPr lang="en-US" altLang="zh-CN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5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7.2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5.32/0.38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0.03/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＜</a:t>
                      </a:r>
                      <a:r>
                        <a:rPr lang="en-US" altLang="zh-CN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0.02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0.025/0.016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857256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过滤前后</a:t>
            </a:r>
            <a:r>
              <a:rPr lang="en-US" altLang="zh-CN" sz="2800" dirty="0" smtClean="0">
                <a:latin typeface="+mn-ea"/>
                <a:ea typeface="+mn-ea"/>
              </a:rPr>
              <a:t>Fe</a:t>
            </a:r>
            <a:r>
              <a:rPr lang="zh-CN" altLang="en-US" sz="2800" dirty="0" smtClean="0">
                <a:latin typeface="+mn-ea"/>
                <a:ea typeface="+mn-ea"/>
              </a:rPr>
              <a:t>与</a:t>
            </a:r>
            <a:r>
              <a:rPr lang="en-US" altLang="zh-CN" sz="2800" dirty="0" smtClean="0">
                <a:latin typeface="+mn-ea"/>
                <a:ea typeface="+mn-ea"/>
              </a:rPr>
              <a:t>Mn</a:t>
            </a:r>
            <a:r>
              <a:rPr lang="zh-CN" altLang="en-US" sz="2800" dirty="0" smtClean="0">
                <a:latin typeface="+mn-ea"/>
                <a:ea typeface="+mn-ea"/>
              </a:rPr>
              <a:t>含量对比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500034" y="4000504"/>
            <a:ext cx="4040188" cy="571504"/>
          </a:xfrm>
        </p:spPr>
        <p:txBody>
          <a:bodyPr/>
          <a:lstStyle/>
          <a:p>
            <a:r>
              <a:rPr lang="en-US" altLang="zh-CN" dirty="0" smtClean="0"/>
              <a:t>                      Fe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half" idx="2"/>
          </p:nvPr>
        </p:nvGraphicFramePr>
        <p:xfrm>
          <a:off x="428596" y="857232"/>
          <a:ext cx="4040188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占位符 8"/>
          <p:cNvSpPr>
            <a:spLocks noGrp="1"/>
          </p:cNvSpPr>
          <p:nvPr>
            <p:ph type="body" sz="quarter" idx="3"/>
          </p:nvPr>
        </p:nvSpPr>
        <p:spPr>
          <a:xfrm>
            <a:off x="4572000" y="4000504"/>
            <a:ext cx="4041775" cy="571504"/>
          </a:xfrm>
        </p:spPr>
        <p:txBody>
          <a:bodyPr/>
          <a:lstStyle/>
          <a:p>
            <a:r>
              <a:rPr lang="en-US" altLang="zh-CN" dirty="0" smtClean="0"/>
              <a:t>                       Mn</a:t>
            </a:r>
            <a:endParaRPr lang="zh-CN" altLang="en-US" dirty="0"/>
          </a:p>
        </p:txBody>
      </p:sp>
      <p:graphicFrame>
        <p:nvGraphicFramePr>
          <p:cNvPr id="7" name="图表 6"/>
          <p:cNvGraphicFramePr/>
          <p:nvPr/>
        </p:nvGraphicFramePr>
        <p:xfrm>
          <a:off x="4572000" y="785794"/>
          <a:ext cx="3929090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57158" y="4777824"/>
            <a:ext cx="835824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240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ahoma" pitchFamily="34" charset="0"/>
              </a:rPr>
              <a:t>     5.</a:t>
            </a:r>
            <a:r>
              <a:rPr kumimoji="0" lang="en-US" altLang="zh-CN" sz="240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ahoma" pitchFamily="34" charset="0"/>
              </a:rPr>
              <a:t> 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ahoma" pitchFamily="34" charset="0"/>
              </a:rPr>
              <a:t>从表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ahoma" pitchFamily="34" charset="0"/>
              </a:rPr>
              <a:t>2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ahoma" pitchFamily="34" charset="0"/>
              </a:rPr>
              <a:t>和表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ahoma" pitchFamily="34" charset="0"/>
              </a:rPr>
              <a:t>3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ahoma" pitchFamily="34" charset="0"/>
              </a:rPr>
              <a:t>的实验数据看出：随着有效氯浓度的增加，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n-ea"/>
              <a:cs typeface="Tahoma" pitchFamily="34" charset="0"/>
            </a:endParaRPr>
          </a:p>
          <a:p>
            <a:pPr marL="3240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Arial" pitchFamily="34" charset="0"/>
              </a:rPr>
              <a:t>铁、锰的检测浓度从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ahoma" pitchFamily="34" charset="0"/>
              </a:rPr>
              <a:t>1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ahoma" pitchFamily="34" charset="0"/>
              </a:rPr>
              <a:t>＃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ahoma" pitchFamily="34" charset="0"/>
              </a:rPr>
              <a:t>-5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ahoma" pitchFamily="34" charset="0"/>
              </a:rPr>
              <a:t>＃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Arial" pitchFamily="34" charset="0"/>
              </a:rPr>
              <a:t>将逐渐下降，当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ahoma" pitchFamily="34" charset="0"/>
              </a:rPr>
              <a:t>有效氯浓度调到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n-ea"/>
              <a:cs typeface="Tahoma" pitchFamily="34" charset="0"/>
            </a:endParaRPr>
          </a:p>
          <a:p>
            <a:pPr marL="3240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ahoma" pitchFamily="34" charset="0"/>
              </a:rPr>
              <a:t>5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ahoma" pitchFamily="34" charset="0"/>
              </a:rPr>
              <a:t>＃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ahoma" pitchFamily="34" charset="0"/>
              </a:rPr>
              <a:t>-6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ahoma" pitchFamily="34" charset="0"/>
              </a:rPr>
              <a:t>＃时，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Arial" pitchFamily="34" charset="0"/>
              </a:rPr>
              <a:t>铁、锰浓度变化不大，表明反应趋于平衡，各项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n-ea"/>
              <a:cs typeface="Arial" pitchFamily="34" charset="0"/>
            </a:endParaRPr>
          </a:p>
          <a:p>
            <a:pPr marL="3240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Arial" pitchFamily="34" charset="0"/>
              </a:rPr>
              <a:t>水质指标均符合标准范围。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>
            <a:normAutofit/>
          </a:bodyPr>
          <a:lstStyle/>
          <a:p>
            <a:r>
              <a:rPr lang="zh-CN" altLang="zh-CN" b="1" dirty="0" smtClean="0">
                <a:latin typeface="+mj-ea"/>
              </a:rPr>
              <a:t>四</a:t>
            </a:r>
            <a:r>
              <a:rPr lang="en-US" altLang="zh-CN" b="1" dirty="0" smtClean="0">
                <a:latin typeface="+mj-ea"/>
              </a:rPr>
              <a:t>. </a:t>
            </a:r>
            <a:r>
              <a:rPr lang="zh-CN" altLang="zh-CN" b="1" dirty="0" smtClean="0">
                <a:latin typeface="+mj-ea"/>
              </a:rPr>
              <a:t>实际应用</a:t>
            </a:r>
            <a:endParaRPr lang="zh-CN" altLang="en-US" dirty="0">
              <a:latin typeface="+mj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857256"/>
          </a:xfrm>
        </p:spPr>
        <p:txBody>
          <a:bodyPr>
            <a:normAutofit/>
          </a:bodyPr>
          <a:lstStyle/>
          <a:p>
            <a:pPr marL="0" indent="-514350">
              <a:buNone/>
            </a:pPr>
            <a:r>
              <a:rPr lang="en-US" altLang="zh-CN" sz="2400" dirty="0" smtClean="0"/>
              <a:t>         </a:t>
            </a:r>
            <a:r>
              <a:rPr lang="zh-CN" altLang="zh-CN" sz="2400" dirty="0" smtClean="0"/>
              <a:t>根据实验数据分析，我们对某水厂进行现场投加试验。见表</a:t>
            </a:r>
            <a:r>
              <a:rPr lang="zh-CN" altLang="en-US" sz="2400" dirty="0" smtClean="0"/>
              <a:t>三</a:t>
            </a:r>
            <a:endParaRPr lang="en-US" altLang="zh-CN" sz="2400" dirty="0" smtClean="0"/>
          </a:p>
          <a:p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57158" y="2428868"/>
          <a:ext cx="8358247" cy="4324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4037"/>
                <a:gridCol w="1520607"/>
                <a:gridCol w="1285884"/>
                <a:gridCol w="571504"/>
                <a:gridCol w="1643074"/>
                <a:gridCol w="1071570"/>
                <a:gridCol w="1071571"/>
              </a:tblGrid>
              <a:tr h="500065">
                <a:tc gridSpan="7">
                  <a:txBody>
                    <a:bodyPr/>
                    <a:lstStyle/>
                    <a:p>
                      <a:pPr algn="ctr" fontAlgn="t">
                        <a:lnSpc>
                          <a:spcPct val="100000"/>
                        </a:lnSpc>
                      </a:pPr>
                      <a:r>
                        <a:rPr lang="zh-CN" altLang="en-US" sz="2400" b="1" i="0" u="none" strike="noStrike" dirty="0">
                          <a:solidFill>
                            <a:srgbClr val="000000"/>
                          </a:solidFill>
                          <a:latin typeface="仿宋"/>
                        </a:rPr>
                        <a:t>检验项目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样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品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有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效氯</a:t>
                      </a:r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mg/l)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色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度（度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）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pH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浑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浊度（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NTU）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Fe(mg/l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Mn(mg/l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原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水水样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     /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15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6.7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6.88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0.17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0.20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调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节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pH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     /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    /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7.4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     /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   /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   /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1680"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b="1" i="0" u="none" strike="noStrike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出厂水</a:t>
                      </a:r>
                      <a:r>
                        <a:rPr lang="en-US" altLang="zh-CN" sz="1800" b="1" i="0" u="none" strike="noStrike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1</a:t>
                      </a:r>
                    </a:p>
                    <a:p>
                      <a:pPr algn="ctr" fontAlgn="t"/>
                      <a:r>
                        <a:rPr lang="en-US" altLang="zh-CN" sz="12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(</a:t>
                      </a:r>
                      <a:r>
                        <a:rPr lang="zh-CN" altLang="en-US" sz="1200" b="1" i="0" u="none" strike="noStrike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加入有效氯</a:t>
                      </a:r>
                      <a:r>
                        <a:rPr lang="zh-CN" altLang="en-US" sz="12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浓 度</a:t>
                      </a:r>
                      <a:r>
                        <a:rPr lang="en-US" altLang="zh-CN" sz="1200" b="1" i="0" u="none" strike="noStrike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0.50 </a:t>
                      </a:r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mg/l)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0.11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5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7.2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0.48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＜</a:t>
                      </a:r>
                      <a:r>
                        <a:rPr lang="en-US" altLang="zh-CN" sz="1800" b="1" i="0" u="none" strike="noStrike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0.02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0.021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1680"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b="1" i="0" u="none" strike="noStrike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出厂水</a:t>
                      </a:r>
                      <a:r>
                        <a:rPr lang="en-US" altLang="zh-CN" sz="1800" b="1" i="0" u="none" strike="noStrike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2</a:t>
                      </a:r>
                    </a:p>
                    <a:p>
                      <a:pPr algn="ctr" fontAlgn="t"/>
                      <a:r>
                        <a:rPr lang="en-US" altLang="zh-CN" sz="12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(</a:t>
                      </a:r>
                      <a:r>
                        <a:rPr lang="zh-CN" altLang="en-US" sz="1200" b="1" i="0" u="none" strike="noStrike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加入有效氯浓度</a:t>
                      </a:r>
                      <a:r>
                        <a:rPr lang="en-US" altLang="zh-CN" sz="1200" b="1" i="0" u="none" strike="noStrike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0.55 </a:t>
                      </a:r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mg/l)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0.15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＜</a:t>
                      </a:r>
                      <a:r>
                        <a:rPr lang="en-US" altLang="zh-CN" sz="1800" b="1" i="0" u="none" strike="noStrike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7.2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0.43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＜</a:t>
                      </a:r>
                      <a:r>
                        <a:rPr lang="en-US" altLang="zh-CN" sz="1800" b="1" i="0" u="none" strike="noStrike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0.02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 0.019</a:t>
                      </a:r>
                      <a:endParaRPr lang="en-US" sz="1800" b="1" i="0" u="none" strike="noStrike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1680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zh-CN" sz="1800" b="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出厂水</a:t>
                      </a:r>
                      <a:r>
                        <a:rPr lang="en-US" sz="1800" b="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3</a:t>
                      </a:r>
                      <a:endParaRPr lang="zh-CN" sz="1800" b="0" kern="1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加入有效氯浓度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0.60 mg/l)</a:t>
                      </a:r>
                      <a:endParaRPr lang="zh-CN" sz="12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0.18</a:t>
                      </a:r>
                      <a:endParaRPr lang="zh-CN" sz="18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＜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5</a:t>
                      </a:r>
                      <a:endParaRPr lang="zh-CN" sz="1800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7.2</a:t>
                      </a:r>
                      <a:endParaRPr lang="zh-CN" sz="18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0.40</a:t>
                      </a:r>
                      <a:endParaRPr lang="zh-CN" sz="18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＜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0.02</a:t>
                      </a:r>
                      <a:endParaRPr lang="zh-CN" sz="18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0.018</a:t>
                      </a:r>
                      <a:endParaRPr lang="zh-CN" sz="18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786182" y="1928802"/>
            <a:ext cx="13573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514350" algn="ctr"/>
            <a:r>
              <a:rPr lang="zh-CN" altLang="zh-CN" sz="2400" b="1" dirty="0" smtClean="0">
                <a:latin typeface="+mn-ea"/>
              </a:rPr>
              <a:t>表</a:t>
            </a:r>
            <a:r>
              <a:rPr lang="zh-CN" altLang="en-US" sz="2400" b="1" dirty="0" smtClean="0">
                <a:latin typeface="+mn-ea"/>
              </a:rPr>
              <a:t>三</a:t>
            </a:r>
            <a:endParaRPr lang="zh-CN" altLang="zh-CN" sz="2400" b="1" dirty="0" smtClean="0">
              <a:latin typeface="+mn-e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581</TotalTime>
  <Words>2003</Words>
  <Application>Microsoft Office PowerPoint</Application>
  <PresentationFormat>全屏显示(4:3)</PresentationFormat>
  <Paragraphs>204</Paragraphs>
  <Slides>11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龙腾四海</vt:lpstr>
      <vt:lpstr>自来水厂原水中铁锰的分析与处理 </vt:lpstr>
      <vt:lpstr>幻灯片 2</vt:lpstr>
      <vt:lpstr>幻灯片 3</vt:lpstr>
      <vt:lpstr>幻灯片 4</vt:lpstr>
      <vt:lpstr>幻灯片 5</vt:lpstr>
      <vt:lpstr>三. 操作试验</vt:lpstr>
      <vt:lpstr>表二（过滤前/过滤后）</vt:lpstr>
      <vt:lpstr>过滤前后Fe与Mn含量对比</vt:lpstr>
      <vt:lpstr>四. 实际应用</vt:lpstr>
      <vt:lpstr>幻灯片 10</vt:lpstr>
      <vt:lpstr>五. 结果与讨论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自来水厂原水中铁锰的分析与处理 </dc:title>
  <dc:creator>Administrator</dc:creator>
  <cp:lastModifiedBy>XTZJ</cp:lastModifiedBy>
  <cp:revision>79</cp:revision>
  <dcterms:created xsi:type="dcterms:W3CDTF">2018-08-27T12:28:02Z</dcterms:created>
  <dcterms:modified xsi:type="dcterms:W3CDTF">2018-09-11T12:54:13Z</dcterms:modified>
</cp:coreProperties>
</file>