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ags/tag4.xml" ContentType="application/vnd.openxmlformats-officedocument.presentationml.tag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vsdx" ContentType="application/vnd.ms-visio.drawing"/>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5" r:id="rId1"/>
  </p:sldMasterIdLst>
  <p:notesMasterIdLst>
    <p:notesMasterId r:id="rId31"/>
  </p:notesMasterIdLst>
  <p:sldIdLst>
    <p:sldId id="2689" r:id="rId2"/>
    <p:sldId id="2718" r:id="rId3"/>
    <p:sldId id="2719" r:id="rId4"/>
    <p:sldId id="2691" r:id="rId5"/>
    <p:sldId id="2736" r:id="rId6"/>
    <p:sldId id="2735" r:id="rId7"/>
    <p:sldId id="2725" r:id="rId8"/>
    <p:sldId id="2726" r:id="rId9"/>
    <p:sldId id="2737" r:id="rId10"/>
    <p:sldId id="2738" r:id="rId11"/>
    <p:sldId id="2739" r:id="rId12"/>
    <p:sldId id="2740" r:id="rId13"/>
    <p:sldId id="2727" r:id="rId14"/>
    <p:sldId id="2728" r:id="rId15"/>
    <p:sldId id="2748" r:id="rId16"/>
    <p:sldId id="2750" r:id="rId17"/>
    <p:sldId id="2753" r:id="rId18"/>
    <p:sldId id="2755" r:id="rId19"/>
    <p:sldId id="2729" r:id="rId20"/>
    <p:sldId id="2730" r:id="rId21"/>
    <p:sldId id="2744" r:id="rId22"/>
    <p:sldId id="2745" r:id="rId23"/>
    <p:sldId id="2746" r:id="rId24"/>
    <p:sldId id="2747" r:id="rId25"/>
    <p:sldId id="2731" r:id="rId26"/>
    <p:sldId id="2732" r:id="rId27"/>
    <p:sldId id="2733" r:id="rId28"/>
    <p:sldId id="2734" r:id="rId29"/>
    <p:sldId id="2723" r:id="rId30"/>
  </p:sldIdLst>
  <p:sldSz cx="12858750" cy="7232650"/>
  <p:notesSz cx="6858000" cy="9144000"/>
  <p:custDataLst>
    <p:tags r:id="rId3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373"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4859"/>
    <a:srgbClr val="008C8A"/>
    <a:srgbClr val="005D40"/>
    <a:srgbClr val="F29548"/>
    <a:srgbClr val="F18D3B"/>
    <a:srgbClr val="EE7919"/>
    <a:srgbClr val="F8B566"/>
    <a:srgbClr val="EB6300"/>
    <a:srgbClr val="EA5454"/>
    <a:srgbClr val="4AB08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286" autoAdjust="0"/>
    <p:restoredTop sz="92949" autoAdjust="0"/>
  </p:normalViewPr>
  <p:slideViewPr>
    <p:cSldViewPr>
      <p:cViewPr varScale="1">
        <p:scale>
          <a:sx n="96" d="100"/>
          <a:sy n="96" d="100"/>
        </p:scale>
        <p:origin x="-900" y="-108"/>
      </p:cViewPr>
      <p:guideLst>
        <p:guide orient="horz" pos="373"/>
        <p:guide orient="horz" pos="4183"/>
        <p:guide pos="4050"/>
        <p:guide pos="557"/>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p:scale>
        <a:sx n="90" d="100"/>
        <a:sy n="9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2018/6/29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 xmlns:p14="http://schemas.microsoft.com/office/powerpoint/2010/main" val="1827457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10</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11</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12</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 xmlns:p14="http://schemas.microsoft.com/office/powerpoint/2010/main" val="3812871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14</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15</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16</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17</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18</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 xmlns:p14="http://schemas.microsoft.com/office/powerpoint/2010/main" val="3812871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a:t>
            </a:fld>
            <a:endParaRPr lang="zh-CN" altLang="en-US"/>
          </a:p>
        </p:txBody>
      </p:sp>
    </p:spTree>
    <p:extLst>
      <p:ext uri="{BB962C8B-B14F-4D97-AF65-F5344CB8AC3E}">
        <p14:creationId xmlns="" xmlns:p14="http://schemas.microsoft.com/office/powerpoint/2010/main" val="2117830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20</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21</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22</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23</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24</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 xmlns:p14="http://schemas.microsoft.com/office/powerpoint/2010/main" val="3812871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26</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27</a:t>
            </a:fld>
            <a:endParaRPr lang="zh-CN" altLang="en-US"/>
          </a:p>
        </p:txBody>
      </p:sp>
    </p:spTree>
    <p:extLst>
      <p:ext uri="{BB962C8B-B14F-4D97-AF65-F5344CB8AC3E}">
        <p14:creationId xmlns="" xmlns:p14="http://schemas.microsoft.com/office/powerpoint/2010/main" val="3812871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28</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29</a:t>
            </a:fld>
            <a:endParaRPr lang="zh-CN" altLang="en-US"/>
          </a:p>
        </p:txBody>
      </p:sp>
    </p:spTree>
    <p:extLst>
      <p:ext uri="{BB962C8B-B14F-4D97-AF65-F5344CB8AC3E}">
        <p14:creationId xmlns="" xmlns:p14="http://schemas.microsoft.com/office/powerpoint/2010/main" val="2632847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 xmlns:p14="http://schemas.microsoft.com/office/powerpoint/2010/main" val="3812871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4</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5</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6</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 xmlns:p14="http://schemas.microsoft.com/office/powerpoint/2010/main" val="3812871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8</a:t>
            </a:fld>
            <a:endParaRPr lang="en-US"/>
          </a:p>
        </p:txBody>
      </p:sp>
    </p:spTree>
    <p:extLst>
      <p:ext uri="{BB962C8B-B14F-4D97-AF65-F5344CB8AC3E}">
        <p14:creationId xmlns="" xmlns:p14="http://schemas.microsoft.com/office/powerpoint/2010/main" val="1199583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9</a:t>
            </a:fld>
            <a:endParaRPr lang="en-US"/>
          </a:p>
        </p:txBody>
      </p:sp>
    </p:spTree>
    <p:extLst>
      <p:ext uri="{BB962C8B-B14F-4D97-AF65-F5344CB8AC3E}">
        <p14:creationId xmlns="" xmlns:p14="http://schemas.microsoft.com/office/powerpoint/2010/main" val="1199583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354" y="6704023"/>
            <a:ext cx="2892783" cy="384175"/>
          </a:xfrm>
          <a:prstGeom prst="rect">
            <a:avLst/>
          </a:prstGeom>
        </p:spPr>
        <p:txBody>
          <a:bodyPr/>
          <a:lstStyle/>
          <a:p>
            <a:fld id="{3BED4874-415F-4462-8CBD-90FA9588F106}" type="datetimeFigureOut">
              <a:rPr lang="zh-CN" altLang="en-US" smtClean="0"/>
              <a:pPr/>
              <a:t>2018/6/29</a:t>
            </a:fld>
            <a:endParaRPr lang="zh-CN" altLang="en-US"/>
          </a:p>
        </p:txBody>
      </p:sp>
      <p:sp>
        <p:nvSpPr>
          <p:cNvPr id="3" name="页脚占位符 2"/>
          <p:cNvSpPr>
            <a:spLocks noGrp="1"/>
          </p:cNvSpPr>
          <p:nvPr>
            <p:ph type="ftr" sz="quarter" idx="11"/>
          </p:nvPr>
        </p:nvSpPr>
        <p:spPr>
          <a:xfrm>
            <a:off x="4259789" y="6704023"/>
            <a:ext cx="4339173" cy="38417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9081627" y="6704023"/>
            <a:ext cx="2892783" cy="384175"/>
          </a:xfrm>
          <a:prstGeom prst="rect">
            <a:avLst/>
          </a:prstGeom>
        </p:spPr>
        <p:txBody>
          <a:bodyPr/>
          <a:lstStyle/>
          <a:p>
            <a:fld id="{8C92ADDF-ABC6-4EEC-846D-A1AE2D410679}" type="slidenum">
              <a:rPr lang="zh-CN" altLang="en-US" smtClean="0"/>
              <a:pPr/>
              <a:t>‹#›</a:t>
            </a:fld>
            <a:endParaRPr lang="zh-CN" altLang="en-US"/>
          </a:p>
        </p:txBody>
      </p:sp>
    </p:spTree>
    <p:extLst>
      <p:ext uri="{BB962C8B-B14F-4D97-AF65-F5344CB8AC3E}">
        <p14:creationId xmlns="" xmlns:p14="http://schemas.microsoft.com/office/powerpoint/2010/main" val="189715397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4460703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84039" y="6703595"/>
            <a:ext cx="2893219" cy="385072"/>
          </a:xfrm>
          <a:prstGeom prst="rect">
            <a:avLst/>
          </a:prstGeom>
        </p:spPr>
        <p:txBody>
          <a:bodyPr/>
          <a:lstStyle>
            <a:lvl1pPr>
              <a:defRPr/>
            </a:lvl1pPr>
          </a:lstStyle>
          <a:p>
            <a:fld id="{F14E7EB6-CBD1-49E6-A6EC-446C7CE0146C}" type="datetime1">
              <a:rPr lang="zh-CN" altLang="en-US"/>
              <a:pPr/>
              <a:t>2018/6/29</a:t>
            </a:fld>
            <a:endParaRPr lang="zh-CN" altLang="en-US" sz="1898">
              <a:solidFill>
                <a:schemeClr val="tx1"/>
              </a:solidFill>
            </a:endParaRPr>
          </a:p>
        </p:txBody>
      </p:sp>
      <p:sp>
        <p:nvSpPr>
          <p:cNvPr id="4" name="页脚占位符 3"/>
          <p:cNvSpPr>
            <a:spLocks noGrp="1"/>
          </p:cNvSpPr>
          <p:nvPr>
            <p:ph type="ftr" sz="quarter" idx="11"/>
          </p:nvPr>
        </p:nvSpPr>
        <p:spPr>
          <a:xfrm>
            <a:off x="4259461" y="6703595"/>
            <a:ext cx="4339828" cy="385072"/>
          </a:xfrm>
          <a:prstGeom prst="rect">
            <a:avLst/>
          </a:prstGeom>
        </p:spPr>
        <p:txBody>
          <a:bodyPr/>
          <a:lstStyle>
            <a:lvl1pPr>
              <a:defRPr/>
            </a:lvl1pPr>
          </a:lstStyle>
          <a:p>
            <a:endParaRPr lang="zh-CN" altLang="zh-CN"/>
          </a:p>
        </p:txBody>
      </p:sp>
      <p:sp>
        <p:nvSpPr>
          <p:cNvPr id="5" name="灯片编号占位符 4"/>
          <p:cNvSpPr>
            <a:spLocks noGrp="1"/>
          </p:cNvSpPr>
          <p:nvPr>
            <p:ph type="sldNum" sz="quarter" idx="12"/>
          </p:nvPr>
        </p:nvSpPr>
        <p:spPr>
          <a:xfrm>
            <a:off x="9081492" y="6703595"/>
            <a:ext cx="2893219" cy="385072"/>
          </a:xfrm>
          <a:prstGeom prst="rect">
            <a:avLst/>
          </a:prstGeom>
        </p:spPr>
        <p:txBody>
          <a:bodyPr/>
          <a:lstStyle>
            <a:lvl1pPr>
              <a:defRPr/>
            </a:lvl1pPr>
          </a:lstStyle>
          <a:p>
            <a:fld id="{32AB93E7-1588-4D19-9BF2-FAF36B82A6F0}" type="slidenum">
              <a:rPr lang="zh-CN" altLang="en-US"/>
              <a:pPr/>
              <a:t>‹#›</a:t>
            </a:fld>
            <a:endParaRPr lang="zh-CN" altLang="en-US" sz="1898">
              <a:solidFill>
                <a:schemeClr val="tx1"/>
              </a:solidFill>
            </a:endParaRPr>
          </a:p>
        </p:txBody>
      </p:sp>
    </p:spTree>
    <p:extLst>
      <p:ext uri="{BB962C8B-B14F-4D97-AF65-F5344CB8AC3E}">
        <p14:creationId xmlns="" xmlns:p14="http://schemas.microsoft.com/office/powerpoint/2010/main" val="11813257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10721781"/>
      </p:ext>
    </p:extLst>
  </p:cSld>
  <p:clrMap bg1="lt1" tx1="dk1" bg2="lt2" tx2="dk2" accent1="accent1" accent2="accent2" accent3="accent3" accent4="accent4" accent5="accent5" accent6="accent6" hlink="hlink" folHlink="folHlink"/>
  <p:sldLayoutIdLst>
    <p:sldLayoutId id="2147483682" r:id="rId1"/>
    <p:sldLayoutId id="2147483685" r:id="rId2"/>
    <p:sldLayoutId id="2147483686" r:id="rId3"/>
  </p:sldLayoutIdLst>
  <p:timing>
    <p:tnLst>
      <p:par>
        <p:cTn id="1" dur="indefinite" restart="never" nodeType="tmRoot"/>
      </p:par>
    </p:tnLst>
  </p:timing>
  <p:txStyles>
    <p:titleStyle>
      <a:lvl1pPr algn="l" defTabSz="91447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76" rtl="0" eaLnBrk="1" latinLnBrk="0" hangingPunct="1">
        <a:defRPr sz="1800" kern="1200">
          <a:solidFill>
            <a:schemeClr val="tx1"/>
          </a:solidFill>
          <a:latin typeface="+mn-lt"/>
          <a:ea typeface="+mn-ea"/>
          <a:cs typeface="+mn-cs"/>
        </a:defRPr>
      </a:lvl1pPr>
      <a:lvl2pPr marL="457239" algn="l" defTabSz="914476" rtl="0" eaLnBrk="1" latinLnBrk="0" hangingPunct="1">
        <a:defRPr sz="1800" kern="1200">
          <a:solidFill>
            <a:schemeClr val="tx1"/>
          </a:solidFill>
          <a:latin typeface="+mn-lt"/>
          <a:ea typeface="+mn-ea"/>
          <a:cs typeface="+mn-cs"/>
        </a:defRPr>
      </a:lvl2pPr>
      <a:lvl3pPr marL="914476" algn="l" defTabSz="914476" rtl="0" eaLnBrk="1" latinLnBrk="0" hangingPunct="1">
        <a:defRPr sz="1800" kern="1200">
          <a:solidFill>
            <a:schemeClr val="tx1"/>
          </a:solidFill>
          <a:latin typeface="+mn-lt"/>
          <a:ea typeface="+mn-ea"/>
          <a:cs typeface="+mn-cs"/>
        </a:defRPr>
      </a:lvl3pPr>
      <a:lvl4pPr marL="1371714" algn="l" defTabSz="914476" rtl="0" eaLnBrk="1" latinLnBrk="0" hangingPunct="1">
        <a:defRPr sz="1800" kern="1200">
          <a:solidFill>
            <a:schemeClr val="tx1"/>
          </a:solidFill>
          <a:latin typeface="+mn-lt"/>
          <a:ea typeface="+mn-ea"/>
          <a:cs typeface="+mn-cs"/>
        </a:defRPr>
      </a:lvl4pPr>
      <a:lvl5pPr marL="1828953" algn="l" defTabSz="914476" rtl="0" eaLnBrk="1" latinLnBrk="0" hangingPunct="1">
        <a:defRPr sz="1800" kern="1200">
          <a:solidFill>
            <a:schemeClr val="tx1"/>
          </a:solidFill>
          <a:latin typeface="+mn-lt"/>
          <a:ea typeface="+mn-ea"/>
          <a:cs typeface="+mn-cs"/>
        </a:defRPr>
      </a:lvl5pPr>
      <a:lvl6pPr marL="2286191" algn="l" defTabSz="914476" rtl="0" eaLnBrk="1" latinLnBrk="0" hangingPunct="1">
        <a:defRPr sz="1800" kern="1200">
          <a:solidFill>
            <a:schemeClr val="tx1"/>
          </a:solidFill>
          <a:latin typeface="+mn-lt"/>
          <a:ea typeface="+mn-ea"/>
          <a:cs typeface="+mn-cs"/>
        </a:defRPr>
      </a:lvl6pPr>
      <a:lvl7pPr marL="2743429" algn="l" defTabSz="914476" rtl="0" eaLnBrk="1" latinLnBrk="0" hangingPunct="1">
        <a:defRPr sz="1800" kern="1200">
          <a:solidFill>
            <a:schemeClr val="tx1"/>
          </a:solidFill>
          <a:latin typeface="+mn-lt"/>
          <a:ea typeface="+mn-ea"/>
          <a:cs typeface="+mn-cs"/>
        </a:defRPr>
      </a:lvl7pPr>
      <a:lvl8pPr marL="3200667" algn="l" defTabSz="914476" rtl="0" eaLnBrk="1" latinLnBrk="0" hangingPunct="1">
        <a:defRPr sz="1800" kern="1200">
          <a:solidFill>
            <a:schemeClr val="tx1"/>
          </a:solidFill>
          <a:latin typeface="+mn-lt"/>
          <a:ea typeface="+mn-ea"/>
          <a:cs typeface="+mn-cs"/>
        </a:defRPr>
      </a:lvl8pPr>
      <a:lvl9pPr marL="3657906" algn="l" defTabSz="91447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package" Target="../embeddings/Microsoft_Visio___1.vsdx"/></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notesSlide" Target="../notesSlides/notesSlide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2.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package" Target="../embeddings/Microsoft_Visio___2.vsdx"/></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package" Target="../embeddings/Microsoft_Visio___3.vsdx"/></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package" Target="../embeddings/Microsoft_Visio___5.vsdx"/><Relationship Id="rId4" Type="http://schemas.openxmlformats.org/officeDocument/2006/relationships/package" Target="../embeddings/Microsoft_Visio___4.vsdx"/></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259"/>
          <p:cNvSpPr>
            <a:spLocks noChangeArrowheads="1"/>
          </p:cNvSpPr>
          <p:nvPr/>
        </p:nvSpPr>
        <p:spPr bwMode="auto">
          <a:xfrm>
            <a:off x="2571723" y="2044689"/>
            <a:ext cx="7500990" cy="1231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dirty="0" smtClean="0"/>
              <a:t>基于</a:t>
            </a:r>
            <a:r>
              <a:rPr lang="en-US" sz="4000" dirty="0" smtClean="0"/>
              <a:t>NB-</a:t>
            </a:r>
            <a:r>
              <a:rPr lang="en-US" sz="4000" dirty="0" err="1" smtClean="0"/>
              <a:t>IoT</a:t>
            </a:r>
            <a:r>
              <a:rPr lang="zh-CN" altLang="en-US" sz="4000" dirty="0" smtClean="0"/>
              <a:t>的智能水表数据采集系统架构设计及应用</a:t>
            </a:r>
            <a:endParaRPr lang="zh-CN" altLang="en-US" sz="4000" b="1" cap="all" dirty="0">
              <a:solidFill>
                <a:schemeClr val="bg1">
                  <a:lumMod val="50000"/>
                </a:schemeClr>
              </a:solidFill>
              <a:latin typeface="Arial" panose="020B0604020202020204" pitchFamily="34" charset="0"/>
              <a:cs typeface="Arial" panose="020B0604020202020204" pitchFamily="34" charset="0"/>
            </a:endParaRPr>
          </a:p>
        </p:txBody>
      </p:sp>
      <p:sp>
        <p:nvSpPr>
          <p:cNvPr id="11" name="矩形 259"/>
          <p:cNvSpPr>
            <a:spLocks noChangeArrowheads="1"/>
          </p:cNvSpPr>
          <p:nvPr/>
        </p:nvSpPr>
        <p:spPr bwMode="auto">
          <a:xfrm>
            <a:off x="3351894" y="3872686"/>
            <a:ext cx="615496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cap="all" dirty="0" smtClean="0">
                <a:solidFill>
                  <a:schemeClr val="bg1">
                    <a:lumMod val="50000"/>
                  </a:schemeClr>
                </a:solidFill>
                <a:cs typeface="Arial" panose="020B0604020202020204" pitchFamily="34" charset="0"/>
              </a:rPr>
              <a:t>宁波东海集团有限公司</a:t>
            </a:r>
            <a:endParaRPr lang="zh-CN" altLang="en-US" sz="2000" cap="all" dirty="0">
              <a:solidFill>
                <a:schemeClr val="bg1">
                  <a:lumMod val="50000"/>
                </a:schemeClr>
              </a:solidFill>
              <a:cs typeface="Arial" panose="020B0604020202020204" pitchFamily="34" charset="0"/>
            </a:endParaRPr>
          </a:p>
        </p:txBody>
      </p:sp>
      <p:sp>
        <p:nvSpPr>
          <p:cNvPr id="12" name="矩形 259"/>
          <p:cNvSpPr>
            <a:spLocks noChangeArrowheads="1"/>
          </p:cNvSpPr>
          <p:nvPr/>
        </p:nvSpPr>
        <p:spPr bwMode="auto">
          <a:xfrm>
            <a:off x="3752851" y="4719130"/>
            <a:ext cx="5353048"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600" b="1" cap="all" dirty="0" smtClean="0">
                <a:solidFill>
                  <a:schemeClr val="bg1">
                    <a:lumMod val="50000"/>
                  </a:schemeClr>
                </a:solidFill>
                <a:latin typeface="Arial" panose="020B0604020202020204" pitchFamily="34" charset="0"/>
                <a:cs typeface="Arial" panose="020B0604020202020204" pitchFamily="34" charset="0"/>
              </a:rPr>
              <a:t>汇报人：王宽</a:t>
            </a:r>
            <a:endParaRPr lang="zh-CN" altLang="en-US" sz="1600" cap="all" dirty="0">
              <a:solidFill>
                <a:schemeClr val="bg1">
                  <a:lumMod val="50000"/>
                </a:schemeClr>
              </a:solidFill>
              <a:latin typeface="Arial" panose="020B0604020202020204" pitchFamily="34" charset="0"/>
              <a:cs typeface="Arial" panose="020B0604020202020204" pitchFamily="34" charset="0"/>
            </a:endParaRPr>
          </a:p>
        </p:txBody>
      </p:sp>
      <p:sp>
        <p:nvSpPr>
          <p:cNvPr id="15" name="Freeform 6"/>
          <p:cNvSpPr>
            <a:spLocks/>
          </p:cNvSpPr>
          <p:nvPr/>
        </p:nvSpPr>
        <p:spPr bwMode="auto">
          <a:xfrm>
            <a:off x="0" y="4552428"/>
            <a:ext cx="4493276" cy="2680221"/>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6" name="Freeform 7"/>
          <p:cNvSpPr>
            <a:spLocks/>
          </p:cNvSpPr>
          <p:nvPr/>
        </p:nvSpPr>
        <p:spPr bwMode="auto">
          <a:xfrm>
            <a:off x="786091" y="4063826"/>
            <a:ext cx="12072659" cy="3168823"/>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Tree>
    <p:extLst>
      <p:ext uri="{BB962C8B-B14F-4D97-AF65-F5344CB8AC3E}">
        <p14:creationId xmlns="" xmlns:p14="http://schemas.microsoft.com/office/powerpoint/2010/main" val="163067936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3900894"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技术架构发展历史</a:t>
            </a:r>
          </a:p>
        </p:txBody>
      </p:sp>
      <p:sp>
        <p:nvSpPr>
          <p:cNvPr id="7" name="矩形 6"/>
          <p:cNvSpPr/>
          <p:nvPr/>
        </p:nvSpPr>
        <p:spPr>
          <a:xfrm>
            <a:off x="7286631" y="1616061"/>
            <a:ext cx="5357850" cy="5078313"/>
          </a:xfrm>
          <a:prstGeom prst="rect">
            <a:avLst/>
          </a:prstGeom>
        </p:spPr>
        <p:txBody>
          <a:bodyPr wrap="square">
            <a:spAutoFit/>
          </a:bodyPr>
          <a:lstStyle/>
          <a:p>
            <a:r>
              <a:rPr lang="zh-CN" altLang="en-US" dirty="0" smtClean="0"/>
              <a:t>主要分为终端、网络、平台、应用四个部分。</a:t>
            </a:r>
            <a:endParaRPr lang="en-US" altLang="zh-CN" dirty="0" smtClean="0"/>
          </a:p>
          <a:p>
            <a:endParaRPr lang="en-US" altLang="zh-CN" dirty="0" smtClean="0"/>
          </a:p>
          <a:p>
            <a:r>
              <a:rPr lang="zh-CN" altLang="en-US" dirty="0" smtClean="0"/>
              <a:t>终端方面主要是在智能终端的基础上使用专用的物联网通讯模组</a:t>
            </a:r>
            <a:r>
              <a:rPr lang="en-US" dirty="0" smtClean="0"/>
              <a:t>(NB-</a:t>
            </a:r>
            <a:r>
              <a:rPr lang="en-US" dirty="0" err="1" smtClean="0"/>
              <a:t>IoT</a:t>
            </a:r>
            <a:r>
              <a:rPr lang="en-US" dirty="0" smtClean="0"/>
              <a:t>)</a:t>
            </a:r>
          </a:p>
          <a:p>
            <a:endParaRPr lang="en-US" altLang="zh-CN" dirty="0" smtClean="0"/>
          </a:p>
          <a:p>
            <a:r>
              <a:rPr lang="zh-CN" altLang="en-US" dirty="0" smtClean="0"/>
              <a:t>网络方面由电信运营商投入组建专门的物联网网络（</a:t>
            </a:r>
            <a:r>
              <a:rPr lang="en-US" dirty="0" smtClean="0"/>
              <a:t>NB-</a:t>
            </a:r>
            <a:r>
              <a:rPr lang="en-US" dirty="0" err="1" smtClean="0"/>
              <a:t>IoT</a:t>
            </a:r>
            <a:r>
              <a:rPr lang="zh-CN" altLang="en-US" dirty="0" smtClean="0"/>
              <a:t>核心网</a:t>
            </a:r>
            <a:r>
              <a:rPr lang="en-US" dirty="0" smtClean="0"/>
              <a:t>)</a:t>
            </a:r>
          </a:p>
          <a:p>
            <a:endParaRPr lang="en-US" altLang="zh-CN" dirty="0" smtClean="0"/>
          </a:p>
          <a:p>
            <a:r>
              <a:rPr lang="zh-CN" altLang="en-US" dirty="0" smtClean="0"/>
              <a:t>平台方面由运营商提供通用的</a:t>
            </a:r>
            <a:r>
              <a:rPr lang="en-US" dirty="0" err="1" smtClean="0"/>
              <a:t>IoT</a:t>
            </a:r>
            <a:r>
              <a:rPr lang="zh-CN" altLang="en-US" dirty="0" smtClean="0"/>
              <a:t>联接管理云平台，基于这个平台开发各自的智能抄表、智慧管网等方面的应用。</a:t>
            </a:r>
            <a:endParaRPr lang="en-US" altLang="zh-CN" dirty="0" smtClean="0"/>
          </a:p>
          <a:p>
            <a:endParaRPr lang="en-US" altLang="zh-CN" dirty="0" smtClean="0"/>
          </a:p>
          <a:p>
            <a:r>
              <a:rPr lang="zh-CN" altLang="en-US" b="1" dirty="0" smtClean="0"/>
              <a:t>优势：</a:t>
            </a:r>
            <a:r>
              <a:rPr lang="zh-CN" altLang="en-US" dirty="0" smtClean="0"/>
              <a:t>是专用的物联网通讯模组终端可靠、开发便捷，专用的物联网络与应用无关透明化，应用基于平台开发，专注业务逻辑。</a:t>
            </a:r>
            <a:endParaRPr lang="en-US" altLang="zh-CN" dirty="0" smtClean="0"/>
          </a:p>
          <a:p>
            <a:endParaRPr lang="en-US" altLang="zh-CN" dirty="0" smtClean="0"/>
          </a:p>
          <a:p>
            <a:r>
              <a:rPr lang="zh-CN" altLang="en-US" b="1" dirty="0" smtClean="0"/>
              <a:t>劣势：</a:t>
            </a:r>
            <a:r>
              <a:rPr lang="zh-CN" altLang="en-US" dirty="0" smtClean="0"/>
              <a:t>是平台绑定，不能自由选择，对于原有的技术没法兼容。</a:t>
            </a:r>
            <a:endParaRPr lang="zh-CN" altLang="en-US" dirty="0"/>
          </a:p>
        </p:txBody>
      </p:sp>
      <p:pic>
        <p:nvPicPr>
          <p:cNvPr id="8" name="图片 7"/>
          <p:cNvPicPr/>
          <p:nvPr/>
        </p:nvPicPr>
        <p:blipFill>
          <a:blip r:embed="rId3" cstate="print"/>
          <a:srcRect/>
          <a:stretch>
            <a:fillRect/>
          </a:stretch>
        </p:blipFill>
        <p:spPr bwMode="auto">
          <a:xfrm>
            <a:off x="571459" y="1401747"/>
            <a:ext cx="6215106" cy="5286412"/>
          </a:xfrm>
          <a:prstGeom prst="rect">
            <a:avLst/>
          </a:prstGeom>
          <a:noFill/>
          <a:ln w="9525">
            <a:solidFill>
              <a:srgbClr val="0070C0"/>
            </a:solidFill>
            <a:miter lim="800000"/>
            <a:headEnd/>
            <a:tailEnd/>
          </a:ln>
        </p:spPr>
      </p:pic>
      <p:sp>
        <p:nvSpPr>
          <p:cNvPr id="9" name="矩形 8"/>
          <p:cNvSpPr/>
          <p:nvPr/>
        </p:nvSpPr>
        <p:spPr>
          <a:xfrm>
            <a:off x="7358069" y="1115995"/>
            <a:ext cx="2954655" cy="369332"/>
          </a:xfrm>
          <a:prstGeom prst="rect">
            <a:avLst/>
          </a:prstGeom>
        </p:spPr>
        <p:txBody>
          <a:bodyPr wrap="none">
            <a:spAutoFit/>
          </a:bodyPr>
          <a:lstStyle/>
          <a:p>
            <a:r>
              <a:rPr lang="zh-CN" altLang="en-US" dirty="0" smtClean="0">
                <a:solidFill>
                  <a:srgbClr val="000000"/>
                </a:solidFill>
                <a:latin typeface="+mj-ea"/>
                <a:ea typeface="+mj-ea"/>
              </a:rPr>
              <a:t>基于云平台系统架构的方案</a:t>
            </a:r>
            <a:endParaRPr lang="zh-CN" altLang="en-US" dirty="0">
              <a:latin typeface="+mj-ea"/>
              <a:ea typeface="+mj-ea"/>
            </a:endParaRPr>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2515900" cy="651374"/>
          </a:xfrm>
          <a:prstGeom prst="rect">
            <a:avLst/>
          </a:prstGeom>
          <a:noFill/>
        </p:spPr>
        <p:txBody>
          <a:bodyPr wrap="none" lIns="96434" tIns="48217" rIns="96434" bIns="48217" rtlCol="0">
            <a:spAutoFit/>
          </a:bodyPr>
          <a:lstStyle/>
          <a:p>
            <a:r>
              <a:rPr lang="en-US" altLang="en-US" sz="3600" b="1" dirty="0" smtClean="0">
                <a:latin typeface="黑体" pitchFamily="49" charset="-122"/>
                <a:ea typeface="黑体" pitchFamily="49" charset="-122"/>
              </a:rPr>
              <a:t>NB-</a:t>
            </a:r>
            <a:r>
              <a:rPr lang="en-US" altLang="en-US" sz="3600" b="1" dirty="0" err="1" smtClean="0">
                <a:latin typeface="黑体" pitchFamily="49" charset="-122"/>
                <a:ea typeface="黑体" pitchFamily="49" charset="-122"/>
              </a:rPr>
              <a:t>IoT</a:t>
            </a:r>
            <a:r>
              <a:rPr lang="zh-CN" altLang="en-US" sz="3600" b="1" dirty="0" smtClean="0">
                <a:latin typeface="黑体" pitchFamily="49" charset="-122"/>
                <a:ea typeface="黑体" pitchFamily="49" charset="-122"/>
              </a:rPr>
              <a:t>技术</a:t>
            </a:r>
          </a:p>
        </p:txBody>
      </p:sp>
      <p:sp>
        <p:nvSpPr>
          <p:cNvPr id="5" name="矩形 4"/>
          <p:cNvSpPr/>
          <p:nvPr/>
        </p:nvSpPr>
        <p:spPr>
          <a:xfrm>
            <a:off x="785773" y="1258871"/>
            <a:ext cx="11287204" cy="1754326"/>
          </a:xfrm>
          <a:prstGeom prst="rect">
            <a:avLst/>
          </a:prstGeom>
        </p:spPr>
        <p:txBody>
          <a:bodyPr wrap="square">
            <a:spAutoFit/>
          </a:bodyPr>
          <a:lstStyle/>
          <a:p>
            <a:r>
              <a:rPr lang="en-US" dirty="0" smtClean="0"/>
              <a:t>NB-</a:t>
            </a:r>
            <a:r>
              <a:rPr lang="en-US" dirty="0" err="1" smtClean="0"/>
              <a:t>IoT</a:t>
            </a:r>
            <a:r>
              <a:rPr lang="zh-CN" altLang="en-US" dirty="0" smtClean="0"/>
              <a:t>（</a:t>
            </a:r>
            <a:r>
              <a:rPr lang="en-US" dirty="0" smtClean="0"/>
              <a:t>Narrow Band Internet of Things</a:t>
            </a:r>
            <a:r>
              <a:rPr lang="zh-CN" altLang="en-US" dirty="0" smtClean="0"/>
              <a:t>）是基于蜂窝的窄带物联网，聚集于低功耗广覆盖的物联网市场，可在全球范围内广泛应用的技术。</a:t>
            </a:r>
            <a:endParaRPr lang="en-US" altLang="zh-CN" dirty="0" smtClean="0"/>
          </a:p>
          <a:p>
            <a:endParaRPr lang="en-US" altLang="zh-CN" dirty="0" smtClean="0"/>
          </a:p>
          <a:p>
            <a:r>
              <a:rPr lang="en-US" altLang="zh-CN" dirty="0" smtClean="0"/>
              <a:t>1</a:t>
            </a:r>
            <a:r>
              <a:rPr lang="zh-CN" altLang="en-US" dirty="0" smtClean="0"/>
              <a:t>、具有覆盖广、连接多、速率低、成本低、功耗低、架构优等特点。</a:t>
            </a:r>
            <a:endParaRPr lang="en-US" altLang="zh-CN" dirty="0" smtClean="0"/>
          </a:p>
          <a:p>
            <a:endParaRPr lang="en-US" dirty="0" smtClean="0"/>
          </a:p>
          <a:p>
            <a:r>
              <a:rPr lang="en-US" dirty="0" smtClean="0"/>
              <a:t>2</a:t>
            </a:r>
            <a:r>
              <a:rPr lang="zh-CN" altLang="en-US" dirty="0" smtClean="0"/>
              <a:t>、</a:t>
            </a:r>
            <a:r>
              <a:rPr lang="en-US" dirty="0" smtClean="0"/>
              <a:t>NB-</a:t>
            </a:r>
            <a:r>
              <a:rPr lang="en-US" dirty="0" err="1" smtClean="0"/>
              <a:t>IoT</a:t>
            </a:r>
            <a:r>
              <a:rPr lang="zh-CN" altLang="en-US" dirty="0" smtClean="0"/>
              <a:t>使用</a:t>
            </a:r>
            <a:r>
              <a:rPr lang="en-US" dirty="0" smtClean="0"/>
              <a:t>License</a:t>
            </a:r>
            <a:r>
              <a:rPr lang="zh-CN" altLang="en-US" dirty="0" smtClean="0"/>
              <a:t>授权频段，可采取带内、保护带或独立载波三种部署方式，与现有网络共存。</a:t>
            </a:r>
            <a:endParaRPr lang="en-US" altLang="zh-CN" dirty="0" smtClean="0"/>
          </a:p>
        </p:txBody>
      </p:sp>
      <p:graphicFrame>
        <p:nvGraphicFramePr>
          <p:cNvPr id="6" name="表格 5"/>
          <p:cNvGraphicFramePr>
            <a:graphicFrameLocks noGrp="1"/>
          </p:cNvGraphicFramePr>
          <p:nvPr/>
        </p:nvGraphicFramePr>
        <p:xfrm>
          <a:off x="785773" y="3259135"/>
          <a:ext cx="11501520" cy="3624980"/>
        </p:xfrm>
        <a:graphic>
          <a:graphicData uri="http://schemas.openxmlformats.org/drawingml/2006/table">
            <a:tbl>
              <a:tblPr firstRow="1" bandRow="1">
                <a:tableStyleId>{5C22544A-7EE6-4342-B048-85BDC9FD1C3A}</a:tableStyleId>
              </a:tblPr>
              <a:tblGrid>
                <a:gridCol w="2300304"/>
                <a:gridCol w="2300304"/>
                <a:gridCol w="2300304"/>
                <a:gridCol w="2300304"/>
                <a:gridCol w="2300304"/>
              </a:tblGrid>
              <a:tr h="471905">
                <a:tc>
                  <a:txBody>
                    <a:bodyPr/>
                    <a:lstStyle/>
                    <a:p>
                      <a:endParaRPr lang="zh-CN" altLang="en-US" dirty="0"/>
                    </a:p>
                  </a:txBody>
                  <a:tcPr/>
                </a:tc>
                <a:tc>
                  <a:txBody>
                    <a:bodyPr/>
                    <a:lstStyle/>
                    <a:p>
                      <a:r>
                        <a:rPr lang="en-US" dirty="0" smtClean="0"/>
                        <a:t>NB-</a:t>
                      </a:r>
                      <a:r>
                        <a:rPr lang="en-US" dirty="0" err="1" smtClean="0"/>
                        <a:t>IoT</a:t>
                      </a:r>
                      <a:endParaRPr lang="zh-CN" altLang="en-US" dirty="0"/>
                    </a:p>
                  </a:txBody>
                  <a:tcPr/>
                </a:tc>
                <a:tc>
                  <a:txBody>
                    <a:bodyPr/>
                    <a:lstStyle/>
                    <a:p>
                      <a:r>
                        <a:rPr lang="en-US" dirty="0" smtClean="0"/>
                        <a:t>M-BUS</a:t>
                      </a:r>
                      <a:r>
                        <a:rPr lang="zh-CN" altLang="en-US" dirty="0" smtClean="0"/>
                        <a:t>总线</a:t>
                      </a:r>
                      <a:endParaRPr lang="zh-CN" altLang="en-US" dirty="0"/>
                    </a:p>
                  </a:txBody>
                  <a:tcPr/>
                </a:tc>
                <a:tc>
                  <a:txBody>
                    <a:bodyPr/>
                    <a:lstStyle/>
                    <a:p>
                      <a:r>
                        <a:rPr lang="en-US" altLang="zh-CN" dirty="0" err="1" smtClean="0"/>
                        <a:t>LoRa</a:t>
                      </a:r>
                      <a:r>
                        <a:rPr lang="zh-CN" altLang="en-US" dirty="0" smtClean="0"/>
                        <a:t>无线通信</a:t>
                      </a:r>
                      <a:endParaRPr lang="zh-CN" altLang="en-US" dirty="0"/>
                    </a:p>
                  </a:txBody>
                  <a:tcPr/>
                </a:tc>
                <a:tc>
                  <a:txBody>
                    <a:bodyPr/>
                    <a:lstStyle/>
                    <a:p>
                      <a:r>
                        <a:rPr lang="en-US" dirty="0" smtClean="0"/>
                        <a:t>(G)FSK</a:t>
                      </a:r>
                      <a:r>
                        <a:rPr lang="zh-CN" altLang="en-US" dirty="0" smtClean="0"/>
                        <a:t>无线通信</a:t>
                      </a:r>
                      <a:endParaRPr lang="zh-CN" altLang="en-US" dirty="0"/>
                    </a:p>
                  </a:txBody>
                  <a:tcPr/>
                </a:tc>
              </a:tr>
              <a:tr h="584549">
                <a:tc>
                  <a:txBody>
                    <a:bodyPr/>
                    <a:lstStyle/>
                    <a:p>
                      <a:r>
                        <a:rPr lang="zh-CN" altLang="en-US" dirty="0" smtClean="0"/>
                        <a:t>应用场合</a:t>
                      </a:r>
                      <a:endParaRPr lang="zh-CN" altLang="en-US" dirty="0"/>
                    </a:p>
                  </a:txBody>
                  <a:tcPr/>
                </a:tc>
                <a:tc>
                  <a:txBody>
                    <a:bodyPr/>
                    <a:lstStyle/>
                    <a:p>
                      <a:r>
                        <a:rPr lang="zh-CN" altLang="en-US" dirty="0" smtClean="0"/>
                        <a:t>新、旧小区都适合</a:t>
                      </a:r>
                      <a:endParaRPr lang="zh-CN" altLang="en-US" dirty="0"/>
                    </a:p>
                  </a:txBody>
                  <a:tcPr/>
                </a:tc>
                <a:tc>
                  <a:txBody>
                    <a:bodyPr/>
                    <a:lstStyle/>
                    <a:p>
                      <a:r>
                        <a:rPr lang="zh-CN" altLang="en-US" dirty="0" smtClean="0"/>
                        <a:t>旧小区不方便布线的环境，更好的兼容性</a:t>
                      </a:r>
                      <a:endParaRPr lang="zh-CN" altLang="en-US" dirty="0"/>
                    </a:p>
                  </a:txBody>
                  <a:tcPr/>
                </a:tc>
                <a:tc>
                  <a:txBody>
                    <a:bodyPr/>
                    <a:lstStyle/>
                    <a:p>
                      <a:pPr marL="0" marR="0" indent="0" algn="l" defTabSz="914476" rtl="0" eaLnBrk="1" fontAlgn="auto" latinLnBrk="0" hangingPunct="1">
                        <a:lnSpc>
                          <a:spcPct val="100000"/>
                        </a:lnSpc>
                        <a:spcBef>
                          <a:spcPts val="0"/>
                        </a:spcBef>
                        <a:spcAft>
                          <a:spcPts val="0"/>
                        </a:spcAft>
                        <a:buClrTx/>
                        <a:buSzTx/>
                        <a:buFontTx/>
                        <a:buNone/>
                        <a:tabLst/>
                        <a:defRPr/>
                      </a:pPr>
                      <a:r>
                        <a:rPr lang="zh-CN" altLang="en-US" dirty="0" smtClean="0"/>
                        <a:t>适合各种小区应用</a:t>
                      </a:r>
                    </a:p>
                  </a:txBody>
                  <a:tcPr/>
                </a:tc>
                <a:tc>
                  <a:txBody>
                    <a:bodyPr/>
                    <a:lstStyle/>
                    <a:p>
                      <a:r>
                        <a:rPr lang="zh-CN" altLang="en-US" dirty="0" smtClean="0"/>
                        <a:t>适合各种小区应用</a:t>
                      </a:r>
                      <a:endParaRPr lang="zh-CN" altLang="en-US" dirty="0"/>
                    </a:p>
                  </a:txBody>
                  <a:tcPr/>
                </a:tc>
              </a:tr>
              <a:tr h="235953">
                <a:tc>
                  <a:txBody>
                    <a:bodyPr/>
                    <a:lstStyle/>
                    <a:p>
                      <a:r>
                        <a:rPr lang="zh-CN" altLang="en-US" dirty="0" smtClean="0"/>
                        <a:t>通讯距离</a:t>
                      </a:r>
                      <a:endParaRPr lang="zh-CN" altLang="en-US" dirty="0"/>
                    </a:p>
                  </a:txBody>
                  <a:tcPr>
                    <a:lnB w="12700" cap="flat" cmpd="sng" algn="ctr">
                      <a:noFill/>
                      <a:prstDash val="solid"/>
                      <a:round/>
                      <a:headEnd type="none" w="med" len="med"/>
                      <a:tailEnd type="none" w="med" len="med"/>
                    </a:lnB>
                  </a:tcPr>
                </a:tc>
                <a:tc>
                  <a:txBody>
                    <a:bodyPr/>
                    <a:lstStyle/>
                    <a:p>
                      <a:r>
                        <a:rPr lang="zh-CN" altLang="en-US" dirty="0" smtClean="0"/>
                        <a:t>超长（达数公里）</a:t>
                      </a:r>
                      <a:endParaRPr lang="zh-CN" altLang="en-US" dirty="0"/>
                    </a:p>
                  </a:txBody>
                  <a:tcPr>
                    <a:lnB w="12700" cap="flat" cmpd="sng" algn="ctr">
                      <a:noFill/>
                      <a:prstDash val="solid"/>
                      <a:round/>
                      <a:headEnd type="none" w="med" len="med"/>
                      <a:tailEnd type="none" w="med" len="med"/>
                    </a:lnB>
                  </a:tcPr>
                </a:tc>
                <a:tc>
                  <a:txBody>
                    <a:bodyPr/>
                    <a:lstStyle/>
                    <a:p>
                      <a:r>
                        <a:rPr lang="zh-CN" altLang="en-US" dirty="0" smtClean="0"/>
                        <a:t>一般</a:t>
                      </a:r>
                      <a:endParaRPr lang="zh-CN" altLang="en-US" dirty="0"/>
                    </a:p>
                  </a:txBody>
                  <a:tcPr>
                    <a:lnB w="12700" cap="flat" cmpd="sng" algn="ctr">
                      <a:noFill/>
                      <a:prstDash val="solid"/>
                      <a:round/>
                      <a:headEnd type="none" w="med" len="med"/>
                      <a:tailEnd type="none" w="med" len="med"/>
                    </a:lnB>
                  </a:tcPr>
                </a:tc>
                <a:tc>
                  <a:txBody>
                    <a:bodyPr/>
                    <a:lstStyle/>
                    <a:p>
                      <a:pPr marL="0" marR="0" indent="0" algn="l" defTabSz="914476" rtl="0" eaLnBrk="1" fontAlgn="auto" latinLnBrk="0" hangingPunct="1">
                        <a:lnSpc>
                          <a:spcPct val="100000"/>
                        </a:lnSpc>
                        <a:spcBef>
                          <a:spcPts val="0"/>
                        </a:spcBef>
                        <a:spcAft>
                          <a:spcPts val="0"/>
                        </a:spcAft>
                        <a:buClrTx/>
                        <a:buSzTx/>
                        <a:buFontTx/>
                        <a:buNone/>
                        <a:tabLst/>
                        <a:defRPr/>
                      </a:pPr>
                      <a:r>
                        <a:rPr lang="zh-CN" altLang="en-US" dirty="0" smtClean="0"/>
                        <a:t>超长（达数公里）</a:t>
                      </a:r>
                    </a:p>
                  </a:txBody>
                  <a:tcPr>
                    <a:lnB w="12700" cap="flat" cmpd="sng" algn="ctr">
                      <a:noFill/>
                      <a:prstDash val="solid"/>
                      <a:round/>
                      <a:headEnd type="none" w="med" len="med"/>
                      <a:tailEnd type="none" w="med" len="med"/>
                    </a:lnB>
                  </a:tcPr>
                </a:tc>
                <a:tc>
                  <a:txBody>
                    <a:bodyPr/>
                    <a:lstStyle/>
                    <a:p>
                      <a:r>
                        <a:rPr lang="zh-CN" altLang="en-US" dirty="0" smtClean="0"/>
                        <a:t>长（</a:t>
                      </a:r>
                      <a:r>
                        <a:rPr lang="en-US" altLang="zh-CN" dirty="0" smtClean="0"/>
                        <a:t>1</a:t>
                      </a:r>
                      <a:r>
                        <a:rPr lang="zh-CN" altLang="en-US" dirty="0" smtClean="0"/>
                        <a:t>公里内）</a:t>
                      </a:r>
                      <a:endParaRPr lang="zh-CN" altLang="en-US" dirty="0"/>
                    </a:p>
                  </a:txBody>
                  <a:tcPr>
                    <a:lnB w="12700" cap="flat" cmpd="sng" algn="ctr">
                      <a:noFill/>
                      <a:prstDash val="solid"/>
                      <a:round/>
                      <a:headEnd type="none" w="med" len="med"/>
                      <a:tailEnd type="none" w="med" len="med"/>
                    </a:lnB>
                  </a:tcPr>
                </a:tc>
              </a:tr>
              <a:tr h="235953">
                <a:tc>
                  <a:txBody>
                    <a:bodyPr/>
                    <a:lstStyle/>
                    <a:p>
                      <a:r>
                        <a:rPr lang="zh-CN" altLang="en-US" dirty="0" smtClean="0"/>
                        <a:t>中继支持</a:t>
                      </a:r>
                      <a:endParaRPr lang="zh-CN" altLang="en-US"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zh-CN" altLang="en-US" dirty="0" smtClean="0">
                          <a:solidFill>
                            <a:srgbClr val="FF0000"/>
                          </a:solidFill>
                        </a:rPr>
                        <a:t>不支持</a:t>
                      </a:r>
                      <a:endParaRPr lang="zh-CN" altLang="en-US" dirty="0">
                        <a:solidFill>
                          <a:srgbClr val="FF0000"/>
                        </a:solidFill>
                      </a:endParaRP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zh-CN" altLang="en-US" dirty="0" smtClean="0"/>
                        <a:t>无</a:t>
                      </a:r>
                      <a:endParaRPr lang="zh-CN" altLang="en-US"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zh-CN" altLang="en-US" dirty="0" smtClean="0"/>
                        <a:t>可选</a:t>
                      </a:r>
                      <a:endParaRPr lang="zh-CN" altLang="en-US"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zh-CN" altLang="en-US" dirty="0" smtClean="0"/>
                        <a:t>支持中继级联</a:t>
                      </a:r>
                      <a:endParaRPr lang="zh-CN" altLang="en-US"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r>
              <a:tr h="235953">
                <a:tc>
                  <a:txBody>
                    <a:bodyPr/>
                    <a:lstStyle/>
                    <a:p>
                      <a:r>
                        <a:rPr lang="zh-CN" altLang="en-US" dirty="0" smtClean="0"/>
                        <a:t>实时双向</a:t>
                      </a:r>
                      <a:endParaRPr lang="zh-CN" altLang="en-US" dirty="0"/>
                    </a:p>
                  </a:txBody>
                  <a:tcPr>
                    <a:lnT w="12700" cmpd="sng">
                      <a:noFill/>
                    </a:lnT>
                  </a:tcPr>
                </a:tc>
                <a:tc>
                  <a:txBody>
                    <a:bodyPr/>
                    <a:lstStyle/>
                    <a:p>
                      <a:r>
                        <a:rPr lang="zh-CN" altLang="en-US" dirty="0" smtClean="0">
                          <a:solidFill>
                            <a:srgbClr val="FF0000"/>
                          </a:solidFill>
                        </a:rPr>
                        <a:t>双向</a:t>
                      </a:r>
                      <a:endParaRPr lang="zh-CN" altLang="en-US" dirty="0">
                        <a:solidFill>
                          <a:srgbClr val="FF0000"/>
                        </a:solidFill>
                      </a:endParaRPr>
                    </a:p>
                  </a:txBody>
                  <a:tcPr>
                    <a:lnT w="12700" cmpd="sng">
                      <a:noFill/>
                    </a:lnT>
                  </a:tcPr>
                </a:tc>
                <a:tc>
                  <a:txBody>
                    <a:bodyPr/>
                    <a:lstStyle/>
                    <a:p>
                      <a:r>
                        <a:rPr lang="zh-CN" altLang="en-US" dirty="0" smtClean="0"/>
                        <a:t>双向</a:t>
                      </a:r>
                      <a:endParaRPr lang="zh-CN" altLang="en-US" dirty="0"/>
                    </a:p>
                  </a:txBody>
                  <a:tcPr>
                    <a:lnT w="12700" cmpd="sng">
                      <a:noFill/>
                    </a:lnT>
                  </a:tcPr>
                </a:tc>
                <a:tc>
                  <a:txBody>
                    <a:bodyPr/>
                    <a:lstStyle/>
                    <a:p>
                      <a:r>
                        <a:rPr lang="zh-CN" altLang="en-US" dirty="0" smtClean="0"/>
                        <a:t>双向（实时可选）</a:t>
                      </a:r>
                      <a:endParaRPr lang="zh-CN" altLang="en-US" dirty="0"/>
                    </a:p>
                  </a:txBody>
                  <a:tcPr>
                    <a:lnT w="12700" cmpd="sng">
                      <a:noFill/>
                    </a:lnT>
                  </a:tcPr>
                </a:tc>
                <a:tc>
                  <a:txBody>
                    <a:bodyPr/>
                    <a:lstStyle/>
                    <a:p>
                      <a:r>
                        <a:rPr lang="zh-CN" altLang="en-US" dirty="0" smtClean="0"/>
                        <a:t>实时双向</a:t>
                      </a:r>
                      <a:endParaRPr lang="zh-CN" altLang="en-US" dirty="0"/>
                    </a:p>
                  </a:txBody>
                  <a:tcPr>
                    <a:lnT w="12700" cmpd="sng">
                      <a:noFill/>
                    </a:lnT>
                  </a:tcPr>
                </a:tc>
              </a:tr>
              <a:tr h="471905">
                <a:tc>
                  <a:txBody>
                    <a:bodyPr/>
                    <a:lstStyle/>
                    <a:p>
                      <a:r>
                        <a:rPr lang="zh-CN" altLang="en-US" dirty="0" smtClean="0"/>
                        <a:t>信号覆盖</a:t>
                      </a:r>
                      <a:endParaRPr lang="zh-CN" altLang="en-US" dirty="0"/>
                    </a:p>
                  </a:txBody>
                  <a:tcPr/>
                </a:tc>
                <a:tc>
                  <a:txBody>
                    <a:bodyPr/>
                    <a:lstStyle/>
                    <a:p>
                      <a:r>
                        <a:rPr lang="zh-CN" altLang="en-US" dirty="0" smtClean="0"/>
                        <a:t>很广（达数公里范围）</a:t>
                      </a:r>
                      <a:endParaRPr lang="zh-CN" altLang="en-US" dirty="0"/>
                    </a:p>
                  </a:txBody>
                  <a:tcPr/>
                </a:tc>
                <a:tc>
                  <a:txBody>
                    <a:bodyPr/>
                    <a:lstStyle/>
                    <a:p>
                      <a:r>
                        <a:rPr lang="zh-CN" altLang="en-US" dirty="0" smtClean="0"/>
                        <a:t>总线范围内</a:t>
                      </a:r>
                      <a:endParaRPr lang="zh-CN" altLang="en-US" dirty="0"/>
                    </a:p>
                  </a:txBody>
                  <a:tcPr/>
                </a:tc>
                <a:tc>
                  <a:txBody>
                    <a:bodyPr/>
                    <a:lstStyle/>
                    <a:p>
                      <a:r>
                        <a:rPr lang="zh-CN" altLang="en-US" dirty="0" smtClean="0"/>
                        <a:t>小区内</a:t>
                      </a:r>
                      <a:endParaRPr lang="zh-CN" altLang="en-US" dirty="0"/>
                    </a:p>
                  </a:txBody>
                  <a:tcPr/>
                </a:tc>
                <a:tc>
                  <a:txBody>
                    <a:bodyPr/>
                    <a:lstStyle/>
                    <a:p>
                      <a:r>
                        <a:rPr lang="zh-CN" altLang="en-US" dirty="0" smtClean="0"/>
                        <a:t>小区内</a:t>
                      </a:r>
                      <a:endParaRPr lang="zh-CN" altLang="en-US" dirty="0"/>
                    </a:p>
                  </a:txBody>
                  <a:tcPr/>
                </a:tc>
              </a:tr>
              <a:tr h="471905">
                <a:tc>
                  <a:txBody>
                    <a:bodyPr/>
                    <a:lstStyle/>
                    <a:p>
                      <a:r>
                        <a:rPr lang="zh-CN" altLang="en-US" dirty="0" smtClean="0"/>
                        <a:t>标准化</a:t>
                      </a:r>
                      <a:endParaRPr lang="zh-CN" altLang="en-US" dirty="0"/>
                    </a:p>
                  </a:txBody>
                  <a:tcPr/>
                </a:tc>
                <a:tc>
                  <a:txBody>
                    <a:bodyPr/>
                    <a:lstStyle/>
                    <a:p>
                      <a:r>
                        <a:rPr lang="zh-CN" altLang="en-US" dirty="0" smtClean="0"/>
                        <a:t>国际标准</a:t>
                      </a:r>
                      <a:endParaRPr lang="zh-CN" altLang="en-US" dirty="0"/>
                    </a:p>
                  </a:txBody>
                  <a:tcPr/>
                </a:tc>
                <a:tc>
                  <a:txBody>
                    <a:bodyPr/>
                    <a:lstStyle/>
                    <a:p>
                      <a:r>
                        <a:rPr lang="zh-CN" altLang="en-US" dirty="0" smtClean="0"/>
                        <a:t>行业标准</a:t>
                      </a:r>
                      <a:endParaRPr lang="zh-CN" altLang="en-US" dirty="0"/>
                    </a:p>
                  </a:txBody>
                  <a:tcPr/>
                </a:tc>
                <a:tc>
                  <a:txBody>
                    <a:bodyPr/>
                    <a:lstStyle/>
                    <a:p>
                      <a:r>
                        <a:rPr lang="zh-CN" altLang="en-US" dirty="0" smtClean="0"/>
                        <a:t>联盟标准</a:t>
                      </a:r>
                      <a:endParaRPr lang="zh-CN" altLang="en-US" dirty="0"/>
                    </a:p>
                  </a:txBody>
                  <a:tcPr/>
                </a:tc>
                <a:tc>
                  <a:txBody>
                    <a:bodyPr/>
                    <a:lstStyle/>
                    <a:p>
                      <a:r>
                        <a:rPr lang="zh-CN" altLang="en-US" dirty="0" smtClean="0"/>
                        <a:t>企业标准</a:t>
                      </a:r>
                      <a:endParaRPr lang="zh-CN" altLang="en-US" dirty="0"/>
                    </a:p>
                  </a:txBody>
                  <a:tcPr/>
                </a:tc>
              </a:tr>
              <a:tr h="471905">
                <a:tc>
                  <a:txBody>
                    <a:bodyPr/>
                    <a:lstStyle/>
                    <a:p>
                      <a:r>
                        <a:rPr lang="zh-CN" altLang="en-US" dirty="0" smtClean="0"/>
                        <a:t>运营商支持</a:t>
                      </a:r>
                      <a:endParaRPr lang="zh-CN" altLang="en-US" dirty="0"/>
                    </a:p>
                  </a:txBody>
                  <a:tcPr/>
                </a:tc>
                <a:tc>
                  <a:txBody>
                    <a:bodyPr/>
                    <a:lstStyle/>
                    <a:p>
                      <a:r>
                        <a:rPr lang="zh-CN" altLang="en-US" dirty="0" smtClean="0"/>
                        <a:t>主流运营商响应</a:t>
                      </a:r>
                      <a:endParaRPr lang="zh-CN" altLang="en-US" dirty="0"/>
                    </a:p>
                  </a:txBody>
                  <a:tcPr/>
                </a:tc>
                <a:tc>
                  <a:txBody>
                    <a:bodyPr/>
                    <a:lstStyle/>
                    <a:p>
                      <a:r>
                        <a:rPr lang="zh-CN" altLang="en-US" dirty="0" smtClean="0"/>
                        <a:t>无</a:t>
                      </a:r>
                      <a:endParaRPr lang="zh-CN" altLang="en-US" dirty="0"/>
                    </a:p>
                  </a:txBody>
                  <a:tcPr/>
                </a:tc>
                <a:tc>
                  <a:txBody>
                    <a:bodyPr/>
                    <a:lstStyle/>
                    <a:p>
                      <a:r>
                        <a:rPr lang="zh-CN" altLang="en-US" dirty="0" smtClean="0"/>
                        <a:t>无</a:t>
                      </a:r>
                      <a:endParaRPr lang="zh-CN" altLang="en-US" dirty="0"/>
                    </a:p>
                  </a:txBody>
                  <a:tcPr/>
                </a:tc>
                <a:tc>
                  <a:txBody>
                    <a:bodyPr/>
                    <a:lstStyle/>
                    <a:p>
                      <a:r>
                        <a:rPr lang="zh-CN" altLang="en-US" dirty="0" smtClean="0"/>
                        <a:t>无</a:t>
                      </a:r>
                      <a:endParaRPr lang="zh-CN" altLang="en-US" dirty="0"/>
                    </a:p>
                  </a:txBody>
                  <a:tcPr/>
                </a:tc>
              </a:tr>
            </a:tbl>
          </a:graphicData>
        </a:graphic>
      </p:graphicFrame>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4837048" cy="651374"/>
          </a:xfrm>
          <a:prstGeom prst="rect">
            <a:avLst/>
          </a:prstGeom>
          <a:noFill/>
        </p:spPr>
        <p:txBody>
          <a:bodyPr wrap="none" lIns="96434" tIns="48217" rIns="96434" bIns="48217" rtlCol="0">
            <a:spAutoFit/>
          </a:bodyPr>
          <a:lstStyle/>
          <a:p>
            <a:r>
              <a:rPr lang="en-US" altLang="en-US" sz="3600" b="1" dirty="0" err="1" smtClean="0">
                <a:latin typeface="黑体" pitchFamily="49" charset="-122"/>
                <a:ea typeface="黑体" pitchFamily="49" charset="-122"/>
              </a:rPr>
              <a:t>OceanConnect</a:t>
            </a:r>
            <a:r>
              <a:rPr lang="zh-CN" altLang="en-US" sz="3600" b="1" dirty="0" smtClean="0">
                <a:latin typeface="黑体" pitchFamily="49" charset="-122"/>
                <a:ea typeface="黑体" pitchFamily="49" charset="-122"/>
              </a:rPr>
              <a:t>平台技术</a:t>
            </a:r>
          </a:p>
        </p:txBody>
      </p:sp>
      <p:sp>
        <p:nvSpPr>
          <p:cNvPr id="8" name="矩形 7"/>
          <p:cNvSpPr/>
          <p:nvPr/>
        </p:nvSpPr>
        <p:spPr>
          <a:xfrm>
            <a:off x="857211" y="1401747"/>
            <a:ext cx="10930013" cy="369332"/>
          </a:xfrm>
          <a:prstGeom prst="rect">
            <a:avLst/>
          </a:prstGeom>
        </p:spPr>
        <p:txBody>
          <a:bodyPr wrap="square">
            <a:spAutoFit/>
          </a:bodyPr>
          <a:lstStyle/>
          <a:p>
            <a:r>
              <a:rPr lang="en-US" dirty="0" err="1" smtClean="0">
                <a:latin typeface="+mj-ea"/>
                <a:ea typeface="+mj-ea"/>
              </a:rPr>
              <a:t>OceanConnect</a:t>
            </a:r>
            <a:r>
              <a:rPr lang="zh-CN" altLang="en-US" dirty="0" smtClean="0">
                <a:latin typeface="+mj-ea"/>
                <a:ea typeface="+mj-ea"/>
              </a:rPr>
              <a:t>是华为公司基于物联网、云计算和大数据等技术打造的</a:t>
            </a:r>
            <a:r>
              <a:rPr lang="en-US" dirty="0" err="1" smtClean="0">
                <a:latin typeface="+mj-ea"/>
                <a:ea typeface="+mj-ea"/>
              </a:rPr>
              <a:t>IoT</a:t>
            </a:r>
            <a:r>
              <a:rPr lang="zh-CN" altLang="en-US" dirty="0" smtClean="0">
                <a:latin typeface="+mj-ea"/>
                <a:ea typeface="+mj-ea"/>
              </a:rPr>
              <a:t>联接管理平台。</a:t>
            </a:r>
            <a:endParaRPr lang="en-US" altLang="zh-CN" dirty="0" smtClean="0">
              <a:latin typeface="+mj-ea"/>
              <a:ea typeface="+mj-ea"/>
            </a:endParaRPr>
          </a:p>
        </p:txBody>
      </p:sp>
      <p:sp>
        <p:nvSpPr>
          <p:cNvPr id="9" name="矩形 8"/>
          <p:cNvSpPr/>
          <p:nvPr/>
        </p:nvSpPr>
        <p:spPr>
          <a:xfrm>
            <a:off x="2571723" y="5688027"/>
            <a:ext cx="9144064" cy="369332"/>
          </a:xfrm>
          <a:prstGeom prst="rect">
            <a:avLst/>
          </a:prstGeom>
        </p:spPr>
        <p:txBody>
          <a:bodyPr wrap="square">
            <a:spAutoFit/>
          </a:bodyPr>
          <a:lstStyle/>
          <a:p>
            <a:r>
              <a:rPr lang="zh-CN" altLang="en-US" dirty="0" smtClean="0"/>
              <a:t>目前已能够提供许多高价值的行业应用，比如智慧家庭、车联网、公共事业、油气能源等</a:t>
            </a:r>
            <a:endParaRPr lang="zh-CN" altLang="en-US" dirty="0"/>
          </a:p>
        </p:txBody>
      </p:sp>
      <p:sp>
        <p:nvSpPr>
          <p:cNvPr id="10" name="矩形 9"/>
          <p:cNvSpPr/>
          <p:nvPr/>
        </p:nvSpPr>
        <p:spPr>
          <a:xfrm>
            <a:off x="928649" y="2044689"/>
            <a:ext cx="1455848" cy="369332"/>
          </a:xfrm>
          <a:prstGeom prst="rect">
            <a:avLst/>
          </a:prstGeom>
        </p:spPr>
        <p:txBody>
          <a:bodyPr wrap="none">
            <a:spAutoFit/>
          </a:bodyPr>
          <a:lstStyle/>
          <a:p>
            <a:pPr lvl="0"/>
            <a:r>
              <a:rPr lang="en-US" altLang="zh-CN" b="1" dirty="0" smtClean="0">
                <a:solidFill>
                  <a:srgbClr val="000000"/>
                </a:solidFill>
              </a:rPr>
              <a:t>1</a:t>
            </a:r>
            <a:r>
              <a:rPr lang="zh-CN" altLang="en-US" b="1" dirty="0" smtClean="0">
                <a:solidFill>
                  <a:srgbClr val="000000"/>
                </a:solidFill>
              </a:rPr>
              <a:t>、集成能力</a:t>
            </a:r>
            <a:endParaRPr lang="en-US" altLang="zh-CN" b="1" dirty="0" smtClean="0">
              <a:solidFill>
                <a:srgbClr val="000000"/>
              </a:solidFill>
            </a:endParaRPr>
          </a:p>
        </p:txBody>
      </p:sp>
      <p:sp>
        <p:nvSpPr>
          <p:cNvPr id="11" name="矩形 10"/>
          <p:cNvSpPr/>
          <p:nvPr/>
        </p:nvSpPr>
        <p:spPr>
          <a:xfrm>
            <a:off x="928649" y="2955524"/>
            <a:ext cx="1455848" cy="369332"/>
          </a:xfrm>
          <a:prstGeom prst="rect">
            <a:avLst/>
          </a:prstGeom>
        </p:spPr>
        <p:txBody>
          <a:bodyPr wrap="none">
            <a:spAutoFit/>
          </a:bodyPr>
          <a:lstStyle/>
          <a:p>
            <a:pPr lvl="0"/>
            <a:r>
              <a:rPr lang="en-US" altLang="zh-CN" b="1" dirty="0" smtClean="0">
                <a:solidFill>
                  <a:srgbClr val="000000"/>
                </a:solidFill>
              </a:rPr>
              <a:t>2</a:t>
            </a:r>
            <a:r>
              <a:rPr lang="zh-CN" altLang="en-US" b="1" dirty="0" smtClean="0">
                <a:solidFill>
                  <a:srgbClr val="000000"/>
                </a:solidFill>
              </a:rPr>
              <a:t>、接入能力</a:t>
            </a:r>
            <a:endParaRPr lang="en-US" altLang="zh-CN" b="1" dirty="0" smtClean="0">
              <a:solidFill>
                <a:srgbClr val="000000"/>
              </a:solidFill>
            </a:endParaRPr>
          </a:p>
        </p:txBody>
      </p:sp>
      <p:sp>
        <p:nvSpPr>
          <p:cNvPr id="12" name="矩形 11"/>
          <p:cNvSpPr/>
          <p:nvPr/>
        </p:nvSpPr>
        <p:spPr>
          <a:xfrm>
            <a:off x="928649" y="3866359"/>
            <a:ext cx="1225015" cy="369332"/>
          </a:xfrm>
          <a:prstGeom prst="rect">
            <a:avLst/>
          </a:prstGeom>
        </p:spPr>
        <p:txBody>
          <a:bodyPr wrap="none">
            <a:spAutoFit/>
          </a:bodyPr>
          <a:lstStyle/>
          <a:p>
            <a:pPr lvl="0"/>
            <a:r>
              <a:rPr lang="en-US" altLang="zh-CN" b="1" dirty="0" smtClean="0">
                <a:solidFill>
                  <a:srgbClr val="000000"/>
                </a:solidFill>
              </a:rPr>
              <a:t>3</a:t>
            </a:r>
            <a:r>
              <a:rPr lang="zh-CN" altLang="en-US" b="1" dirty="0" smtClean="0">
                <a:solidFill>
                  <a:srgbClr val="000000"/>
                </a:solidFill>
              </a:rPr>
              <a:t>、易维护</a:t>
            </a:r>
            <a:endParaRPr lang="en-US" altLang="zh-CN" b="1" dirty="0" smtClean="0">
              <a:solidFill>
                <a:srgbClr val="000000"/>
              </a:solidFill>
            </a:endParaRPr>
          </a:p>
        </p:txBody>
      </p:sp>
      <p:sp>
        <p:nvSpPr>
          <p:cNvPr id="13" name="矩形 12"/>
          <p:cNvSpPr/>
          <p:nvPr/>
        </p:nvSpPr>
        <p:spPr>
          <a:xfrm>
            <a:off x="928649" y="4777194"/>
            <a:ext cx="1455848" cy="369332"/>
          </a:xfrm>
          <a:prstGeom prst="rect">
            <a:avLst/>
          </a:prstGeom>
        </p:spPr>
        <p:txBody>
          <a:bodyPr wrap="none">
            <a:spAutoFit/>
          </a:bodyPr>
          <a:lstStyle/>
          <a:p>
            <a:pPr lvl="0"/>
            <a:r>
              <a:rPr lang="en-US" altLang="zh-CN" b="1" dirty="0" smtClean="0">
                <a:solidFill>
                  <a:srgbClr val="000000"/>
                </a:solidFill>
              </a:rPr>
              <a:t>4</a:t>
            </a:r>
            <a:r>
              <a:rPr lang="zh-CN" altLang="en-US" b="1" dirty="0" smtClean="0">
                <a:solidFill>
                  <a:srgbClr val="000000"/>
                </a:solidFill>
              </a:rPr>
              <a:t>、高安全性</a:t>
            </a:r>
            <a:endParaRPr lang="en-US" altLang="zh-CN" b="1" dirty="0" smtClean="0">
              <a:solidFill>
                <a:srgbClr val="000000"/>
              </a:solidFill>
            </a:endParaRPr>
          </a:p>
        </p:txBody>
      </p:sp>
      <p:sp>
        <p:nvSpPr>
          <p:cNvPr id="14" name="矩形 13"/>
          <p:cNvSpPr/>
          <p:nvPr/>
        </p:nvSpPr>
        <p:spPr>
          <a:xfrm>
            <a:off x="928649" y="5688027"/>
            <a:ext cx="1455848" cy="369332"/>
          </a:xfrm>
          <a:prstGeom prst="rect">
            <a:avLst/>
          </a:prstGeom>
        </p:spPr>
        <p:txBody>
          <a:bodyPr wrap="none">
            <a:spAutoFit/>
          </a:bodyPr>
          <a:lstStyle/>
          <a:p>
            <a:pPr lvl="0"/>
            <a:r>
              <a:rPr lang="en-US" altLang="zh-CN" b="1" dirty="0" smtClean="0">
                <a:solidFill>
                  <a:srgbClr val="000000"/>
                </a:solidFill>
              </a:rPr>
              <a:t>5</a:t>
            </a:r>
            <a:r>
              <a:rPr lang="zh-CN" altLang="en-US" b="1" dirty="0" smtClean="0">
                <a:solidFill>
                  <a:srgbClr val="000000"/>
                </a:solidFill>
              </a:rPr>
              <a:t>、丰富应用</a:t>
            </a:r>
            <a:endParaRPr lang="en-US" altLang="zh-CN" b="1" dirty="0" smtClean="0">
              <a:solidFill>
                <a:srgbClr val="000000"/>
              </a:solidFill>
            </a:endParaRPr>
          </a:p>
        </p:txBody>
      </p:sp>
      <p:sp>
        <p:nvSpPr>
          <p:cNvPr id="15" name="矩形 14"/>
          <p:cNvSpPr/>
          <p:nvPr/>
        </p:nvSpPr>
        <p:spPr>
          <a:xfrm>
            <a:off x="2571723" y="2044689"/>
            <a:ext cx="9166681" cy="646331"/>
          </a:xfrm>
          <a:prstGeom prst="rect">
            <a:avLst/>
          </a:prstGeom>
        </p:spPr>
        <p:txBody>
          <a:bodyPr wrap="square">
            <a:spAutoFit/>
          </a:bodyPr>
          <a:lstStyle/>
          <a:p>
            <a:r>
              <a:rPr lang="zh-CN" altLang="en-US" dirty="0" smtClean="0">
                <a:solidFill>
                  <a:srgbClr val="000000"/>
                </a:solidFill>
              </a:rPr>
              <a:t>能提供丰富的</a:t>
            </a:r>
            <a:r>
              <a:rPr lang="en-US" dirty="0" smtClean="0">
                <a:solidFill>
                  <a:srgbClr val="000000"/>
                </a:solidFill>
              </a:rPr>
              <a:t>API</a:t>
            </a:r>
            <a:r>
              <a:rPr lang="zh-CN" altLang="en-US" dirty="0" smtClean="0">
                <a:solidFill>
                  <a:srgbClr val="000000"/>
                </a:solidFill>
              </a:rPr>
              <a:t>和系列化的</a:t>
            </a:r>
            <a:r>
              <a:rPr lang="en-US" dirty="0" smtClean="0">
                <a:solidFill>
                  <a:srgbClr val="000000"/>
                </a:solidFill>
              </a:rPr>
              <a:t>Agent</a:t>
            </a:r>
            <a:r>
              <a:rPr lang="zh-CN" altLang="en-US" dirty="0" smtClean="0">
                <a:solidFill>
                  <a:srgbClr val="000000"/>
                </a:solidFill>
              </a:rPr>
              <a:t>软件，向上集成各种行业应用，向下接入各种传感器、终端和网关。</a:t>
            </a:r>
            <a:endParaRPr lang="zh-CN" altLang="en-US" dirty="0"/>
          </a:p>
        </p:txBody>
      </p:sp>
      <p:sp>
        <p:nvSpPr>
          <p:cNvPr id="16" name="矩形 15"/>
          <p:cNvSpPr/>
          <p:nvPr/>
        </p:nvSpPr>
        <p:spPr>
          <a:xfrm>
            <a:off x="2571723" y="2955524"/>
            <a:ext cx="9358378" cy="646331"/>
          </a:xfrm>
          <a:prstGeom prst="rect">
            <a:avLst/>
          </a:prstGeom>
        </p:spPr>
        <p:txBody>
          <a:bodyPr wrap="square">
            <a:spAutoFit/>
          </a:bodyPr>
          <a:lstStyle/>
          <a:p>
            <a:r>
              <a:rPr lang="zh-CN" altLang="en-US" dirty="0" smtClean="0">
                <a:solidFill>
                  <a:srgbClr val="000000"/>
                </a:solidFill>
              </a:rPr>
              <a:t>相比传统的应用平台，可以快速接入不同设备和平台的通信协议，广泛支持不同厂商的设备。平台存储数据是可达</a:t>
            </a:r>
            <a:r>
              <a:rPr lang="en-US" dirty="0" smtClean="0">
                <a:solidFill>
                  <a:srgbClr val="000000"/>
                </a:solidFill>
              </a:rPr>
              <a:t>PB</a:t>
            </a:r>
            <a:r>
              <a:rPr lang="zh-CN" altLang="en-US" dirty="0" smtClean="0">
                <a:solidFill>
                  <a:srgbClr val="000000"/>
                </a:solidFill>
              </a:rPr>
              <a:t>级以上。支持亿级海量连接，业务可靠性达</a:t>
            </a:r>
            <a:r>
              <a:rPr lang="en-US" dirty="0" smtClean="0">
                <a:solidFill>
                  <a:srgbClr val="000000"/>
                </a:solidFill>
              </a:rPr>
              <a:t>99.9%</a:t>
            </a:r>
            <a:r>
              <a:rPr lang="zh-CN" altLang="en-US" dirty="0" smtClean="0">
                <a:solidFill>
                  <a:srgbClr val="000000"/>
                </a:solidFill>
              </a:rPr>
              <a:t>。</a:t>
            </a:r>
            <a:endParaRPr lang="en-US" altLang="zh-CN" dirty="0" smtClean="0">
              <a:solidFill>
                <a:srgbClr val="000000"/>
              </a:solidFill>
            </a:endParaRPr>
          </a:p>
        </p:txBody>
      </p:sp>
      <p:sp>
        <p:nvSpPr>
          <p:cNvPr id="17" name="矩形 16"/>
          <p:cNvSpPr/>
          <p:nvPr/>
        </p:nvSpPr>
        <p:spPr>
          <a:xfrm>
            <a:off x="2571723" y="3866359"/>
            <a:ext cx="9144063" cy="646331"/>
          </a:xfrm>
          <a:prstGeom prst="rect">
            <a:avLst/>
          </a:prstGeom>
        </p:spPr>
        <p:txBody>
          <a:bodyPr wrap="square">
            <a:spAutoFit/>
          </a:bodyPr>
          <a:lstStyle/>
          <a:p>
            <a:pPr lvl="0"/>
            <a:r>
              <a:rPr lang="zh-CN" altLang="en-US" dirty="0" smtClean="0">
                <a:solidFill>
                  <a:srgbClr val="000000"/>
                </a:solidFill>
              </a:rPr>
              <a:t>能够帮助厂商减少了平台的建设费用和维护费用</a:t>
            </a:r>
            <a:r>
              <a:rPr lang="en-US" dirty="0" smtClean="0">
                <a:solidFill>
                  <a:srgbClr val="000000"/>
                </a:solidFill>
              </a:rPr>
              <a:t>,</a:t>
            </a:r>
            <a:r>
              <a:rPr lang="zh-CN" altLang="en-US" dirty="0" smtClean="0">
                <a:solidFill>
                  <a:srgbClr val="000000"/>
                </a:solidFill>
              </a:rPr>
              <a:t>支持</a:t>
            </a:r>
            <a:r>
              <a:rPr lang="en-US" dirty="0" smtClean="0">
                <a:solidFill>
                  <a:srgbClr val="000000"/>
                </a:solidFill>
              </a:rPr>
              <a:t>20</a:t>
            </a:r>
            <a:r>
              <a:rPr lang="zh-CN" altLang="en-US" dirty="0" smtClean="0">
                <a:solidFill>
                  <a:srgbClr val="000000"/>
                </a:solidFill>
              </a:rPr>
              <a:t>多种</a:t>
            </a:r>
            <a:r>
              <a:rPr lang="en-US" dirty="0" err="1" smtClean="0">
                <a:solidFill>
                  <a:srgbClr val="000000"/>
                </a:solidFill>
              </a:rPr>
              <a:t>IoT</a:t>
            </a:r>
            <a:r>
              <a:rPr lang="zh-CN" altLang="en-US" dirty="0" smtClean="0">
                <a:solidFill>
                  <a:srgbClr val="000000"/>
                </a:solidFill>
              </a:rPr>
              <a:t>领域的主流协议，提供设备状态可视化，远程配置，远程故障定位等功能。</a:t>
            </a:r>
            <a:endParaRPr lang="en-US" altLang="zh-CN" dirty="0" smtClean="0">
              <a:solidFill>
                <a:srgbClr val="000000"/>
              </a:solidFill>
            </a:endParaRPr>
          </a:p>
        </p:txBody>
      </p:sp>
      <p:sp>
        <p:nvSpPr>
          <p:cNvPr id="19" name="矩形 18"/>
          <p:cNvSpPr/>
          <p:nvPr/>
        </p:nvSpPr>
        <p:spPr>
          <a:xfrm>
            <a:off x="2571723" y="4777194"/>
            <a:ext cx="9286940" cy="646331"/>
          </a:xfrm>
          <a:prstGeom prst="rect">
            <a:avLst/>
          </a:prstGeom>
        </p:spPr>
        <p:txBody>
          <a:bodyPr wrap="square">
            <a:spAutoFit/>
          </a:bodyPr>
          <a:lstStyle/>
          <a:p>
            <a:pPr lvl="0"/>
            <a:r>
              <a:rPr lang="zh-CN" altLang="en-US" dirty="0" smtClean="0">
                <a:solidFill>
                  <a:srgbClr val="000000"/>
                </a:solidFill>
              </a:rPr>
              <a:t>端到端安全防护机制，基于设备级的认证、鉴权，针对低功耗安全传输协议（</a:t>
            </a:r>
            <a:r>
              <a:rPr lang="en-US" dirty="0" smtClean="0">
                <a:solidFill>
                  <a:srgbClr val="000000"/>
                </a:solidFill>
              </a:rPr>
              <a:t>DTLS</a:t>
            </a:r>
            <a:r>
              <a:rPr lang="zh-CN" altLang="en-US" dirty="0" smtClean="0">
                <a:solidFill>
                  <a:srgbClr val="000000"/>
                </a:solidFill>
              </a:rPr>
              <a:t>）优化，完善的应用级访问权限控制。</a:t>
            </a:r>
            <a:endParaRPr lang="en-US" altLang="zh-CN" dirty="0" smtClean="0">
              <a:solidFill>
                <a:srgbClr val="000000"/>
              </a:solidFill>
            </a:endParaRPr>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a:spLocks noChangeArrowheads="1"/>
          </p:cNvSpPr>
          <p:nvPr/>
        </p:nvSpPr>
        <p:spPr bwMode="auto">
          <a:xfrm>
            <a:off x="1037087" y="2901945"/>
            <a:ext cx="6022803" cy="12607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pPr algn="r"/>
            <a:r>
              <a:rPr lang="zh-CN" altLang="en-US" sz="7593"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系统架构设计</a:t>
            </a:r>
            <a:endParaRPr lang="zh-CN" altLang="en-US" sz="7593"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直接连接符 11"/>
          <p:cNvSpPr>
            <a:spLocks noChangeShapeType="1"/>
          </p:cNvSpPr>
          <p:nvPr/>
        </p:nvSpPr>
        <p:spPr bwMode="auto">
          <a:xfrm>
            <a:off x="1714467" y="4259267"/>
            <a:ext cx="5504850" cy="1675"/>
          </a:xfrm>
          <a:prstGeom prst="line">
            <a:avLst/>
          </a:prstGeom>
          <a:noFill/>
          <a:ln w="6350" cap="flat" cmpd="sng">
            <a:solidFill>
              <a:schemeClr val="accent1"/>
            </a:solidFill>
            <a:bevel/>
            <a:headEnd/>
            <a:tailEnd/>
          </a:ln>
          <a:extLst>
            <a:ext uri="{909E8E84-426E-40DD-AFC4-6F175D3DCCD1}">
              <a14:hiddenFill xmlns="" xmlns:a14="http://schemas.microsoft.com/office/drawing/2010/main">
                <a:noFill/>
              </a14:hiddenFill>
            </a:ext>
          </a:extLst>
        </p:spPr>
        <p:txBody>
          <a:bodyPr/>
          <a:lstStyle/>
          <a:p>
            <a:endParaRPr lang="zh-CN" altLang="en-US" sz="2002">
              <a:solidFill>
                <a:schemeClr val="accent1"/>
              </a:solidFill>
            </a:endParaRPr>
          </a:p>
        </p:txBody>
      </p:sp>
      <p:sp>
        <p:nvSpPr>
          <p:cNvPr id="7" name="Text Box 3"/>
          <p:cNvSpPr>
            <a:spLocks noChangeArrowheads="1"/>
          </p:cNvSpPr>
          <p:nvPr/>
        </p:nvSpPr>
        <p:spPr bwMode="auto">
          <a:xfrm>
            <a:off x="7293471" y="1614088"/>
            <a:ext cx="3453189" cy="377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r>
              <a:rPr lang="en-US" sz="23900" dirty="0" smtClean="0">
                <a:solidFill>
                  <a:schemeClr val="accent2"/>
                </a:solidFill>
                <a:latin typeface="Impact" panose="020B0806030902050204" pitchFamily="34" charset="0"/>
                <a:ea typeface="微软雅黑" panose="020B0503020204020204" pitchFamily="34" charset="-122"/>
                <a:sym typeface="微软雅黑" panose="020B0503020204020204" pitchFamily="34" charset="-122"/>
              </a:rPr>
              <a:t>03</a:t>
            </a:r>
            <a:endParaRPr lang="zh-CN" altLang="en-US" sz="23900" b="1" dirty="0">
              <a:solidFill>
                <a:schemeClr val="accent2"/>
              </a:solidFill>
              <a:latin typeface="Impact" panose="020B0806030902050204" pitchFamily="34" charset="0"/>
              <a:ea typeface="微软雅黑" panose="020B0503020204020204" pitchFamily="34" charset="-122"/>
              <a:sym typeface="微软雅黑" panose="020B0503020204020204" pitchFamily="34" charset="-122"/>
            </a:endParaRPr>
          </a:p>
        </p:txBody>
      </p:sp>
      <p:sp>
        <p:nvSpPr>
          <p:cNvPr id="10" name="Freeform 6"/>
          <p:cNvSpPr>
            <a:spLocks/>
          </p:cNvSpPr>
          <p:nvPr/>
        </p:nvSpPr>
        <p:spPr bwMode="auto">
          <a:xfrm>
            <a:off x="0" y="4091804"/>
            <a:ext cx="5265494" cy="3140846"/>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1" name="Freeform 7"/>
          <p:cNvSpPr>
            <a:spLocks/>
          </p:cNvSpPr>
          <p:nvPr/>
        </p:nvSpPr>
        <p:spPr bwMode="auto">
          <a:xfrm>
            <a:off x="2984828" y="4640949"/>
            <a:ext cx="9873922" cy="259170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Tree>
    <p:extLst>
      <p:ext uri="{BB962C8B-B14F-4D97-AF65-F5344CB8AC3E}">
        <p14:creationId xmlns="" xmlns:p14="http://schemas.microsoft.com/office/powerpoint/2010/main" val="3032262311"/>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2974359"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整体架构设计</a:t>
            </a:r>
            <a:endParaRPr lang="zh-CN" altLang="en-US" sz="3600" b="1" dirty="0">
              <a:latin typeface="黑体" pitchFamily="49" charset="-122"/>
              <a:ea typeface="黑体" pitchFamily="49" charset="-122"/>
            </a:endParaRPr>
          </a:p>
        </p:txBody>
      </p:sp>
      <p:sp>
        <p:nvSpPr>
          <p:cNvPr id="18434" name="Rectangle 2"/>
          <p:cNvSpPr>
            <a:spLocks noChangeArrowheads="1"/>
          </p:cNvSpPr>
          <p:nvPr/>
        </p:nvSpPr>
        <p:spPr bwMode="auto">
          <a:xfrm>
            <a:off x="0" y="0"/>
            <a:ext cx="1285875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433" name="Object 1"/>
          <p:cNvGraphicFramePr>
            <a:graphicFrameLocks noChangeAspect="1"/>
          </p:cNvGraphicFramePr>
          <p:nvPr/>
        </p:nvGraphicFramePr>
        <p:xfrm>
          <a:off x="857211" y="1044557"/>
          <a:ext cx="5286412" cy="5902970"/>
        </p:xfrm>
        <a:graphic>
          <a:graphicData uri="http://schemas.openxmlformats.org/presentationml/2006/ole">
            <p:oleObj spid="_x0000_s18433" name="Visio" r:id="rId4" imgW="6553155" imgH="7296210" progId="Visio.Drawing.15">
              <p:embed/>
            </p:oleObj>
          </a:graphicData>
        </a:graphic>
      </p:graphicFrame>
      <p:sp>
        <p:nvSpPr>
          <p:cNvPr id="18435" name="Rectangle 3"/>
          <p:cNvSpPr>
            <a:spLocks noChangeArrowheads="1"/>
          </p:cNvSpPr>
          <p:nvPr/>
        </p:nvSpPr>
        <p:spPr bwMode="auto">
          <a:xfrm>
            <a:off x="6357937" y="5545151"/>
            <a:ext cx="6143668" cy="13431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Char char="•"/>
              <a:tabLst/>
            </a:pPr>
            <a:r>
              <a:rPr kumimoji="0" lang="zh-CN" sz="1400" b="0" i="0" u="none" strike="noStrike" cap="none" normalizeH="0" baseline="0" dirty="0" smtClean="0">
                <a:ln>
                  <a:noFill/>
                </a:ln>
                <a:solidFill>
                  <a:schemeClr val="tx1"/>
                </a:solidFill>
                <a:effectLst/>
                <a:latin typeface="+mj-ea"/>
                <a:ea typeface="+mj-ea"/>
                <a:cs typeface="Times New Roman" pitchFamily="18" charset="0"/>
              </a:rPr>
              <a:t>感知层（网络智能终端与自动化仪表）：</a:t>
            </a:r>
            <a:endParaRPr kumimoji="0" lang="zh-CN" sz="1400" b="0" i="0" u="none" strike="noStrike" cap="none" normalizeH="0" baseline="0" dirty="0" smtClean="0">
              <a:ln>
                <a:noFill/>
              </a:ln>
              <a:solidFill>
                <a:schemeClr val="tx1"/>
              </a:solidFill>
              <a:effectLst/>
              <a:latin typeface="+mj-ea"/>
              <a:ea typeface="+mj-ea"/>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远距离实时采集和监控的智能无线计量终端，包含计量数据处理传感器、无线传输模块和高精度计量仪表，具有低功耗、高精度、高可靠性、高适应性、高灵敏度等特点。</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8436" name="Rectangle 4"/>
          <p:cNvSpPr>
            <a:spLocks noChangeArrowheads="1"/>
          </p:cNvSpPr>
          <p:nvPr/>
        </p:nvSpPr>
        <p:spPr bwMode="auto">
          <a:xfrm>
            <a:off x="6357937" y="4116391"/>
            <a:ext cx="6143668" cy="13431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Char char="•"/>
              <a:tabLst/>
            </a:pPr>
            <a:r>
              <a:rPr kumimoji="0" lang="zh-CN" sz="1400" b="0" i="0" u="none" strike="noStrike" cap="none" normalizeH="0" baseline="0" dirty="0" smtClean="0">
                <a:ln>
                  <a:noFill/>
                </a:ln>
                <a:solidFill>
                  <a:schemeClr val="tx1"/>
                </a:solidFill>
                <a:effectLst/>
                <a:latin typeface="+mj-ea"/>
                <a:ea typeface="+mj-ea"/>
                <a:cs typeface="Times New Roman" pitchFamily="18" charset="0"/>
              </a:rPr>
              <a:t>网络层（互联网＋无线传感物联网）：</a:t>
            </a:r>
            <a:endParaRPr kumimoji="0" lang="zh-CN" sz="1400" b="0" i="0" u="none" strike="noStrike" cap="none" normalizeH="0" baseline="0" dirty="0" smtClean="0">
              <a:ln>
                <a:noFill/>
              </a:ln>
              <a:solidFill>
                <a:schemeClr val="tx1"/>
              </a:solidFill>
              <a:effectLst/>
              <a:latin typeface="+mj-ea"/>
              <a:ea typeface="+mj-ea"/>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该层包含局域网自主无线网络和远距离</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GPRS</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移动网络的数据通道，采用</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NB-</a:t>
            </a:r>
            <a:r>
              <a:rPr kumimoji="0" lang="en-US" altLang="zh-CN" sz="1400" b="0" i="0" u="none" strike="noStrike" cap="none" normalizeH="0" baseline="0" dirty="0" err="1" smtClean="0">
                <a:ln>
                  <a:noFill/>
                </a:ln>
                <a:solidFill>
                  <a:schemeClr val="tx1"/>
                </a:solidFill>
                <a:effectLst/>
                <a:latin typeface="宋体" pitchFamily="2" charset="-122"/>
                <a:ea typeface="宋体" pitchFamily="2" charset="-122"/>
                <a:cs typeface="Times New Roman" pitchFamily="18" charset="0"/>
              </a:rPr>
              <a:t>IoT</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网络和</a:t>
            </a:r>
            <a:r>
              <a:rPr kumimoji="0" lang="en-US" altLang="zh-CN" sz="1400" b="0" i="0" u="none" strike="noStrike" cap="none" normalizeH="0" baseline="0" dirty="0" err="1" smtClean="0">
                <a:ln>
                  <a:noFill/>
                </a:ln>
                <a:solidFill>
                  <a:schemeClr val="tx1"/>
                </a:solidFill>
                <a:effectLst/>
                <a:latin typeface="宋体" pitchFamily="2" charset="-122"/>
                <a:ea typeface="宋体" pitchFamily="2" charset="-122"/>
                <a:cs typeface="Times New Roman" pitchFamily="18" charset="0"/>
              </a:rPr>
              <a:t>OceanConnect</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平台的数据通道，采用其它云平台通信网络的数据通道。</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8437" name="Rectangle 5"/>
          <p:cNvSpPr>
            <a:spLocks noChangeArrowheads="1"/>
          </p:cNvSpPr>
          <p:nvPr/>
        </p:nvSpPr>
        <p:spPr bwMode="auto">
          <a:xfrm>
            <a:off x="6357937" y="2616193"/>
            <a:ext cx="6143668" cy="13431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Char char="•"/>
              <a:tabLst/>
            </a:pPr>
            <a:r>
              <a:rPr kumimoji="0" lang="zh-CN" sz="1400" b="0" i="0" u="none" strike="noStrike" cap="none" normalizeH="0" baseline="0" dirty="0" smtClean="0">
                <a:ln>
                  <a:noFill/>
                </a:ln>
                <a:solidFill>
                  <a:schemeClr val="tx1"/>
                </a:solidFill>
                <a:effectLst/>
                <a:latin typeface="+mj-ea"/>
                <a:ea typeface="+mj-ea"/>
                <a:cs typeface="Times New Roman" pitchFamily="18" charset="0"/>
              </a:rPr>
              <a:t>数据层（数据中心）：</a:t>
            </a:r>
            <a:endParaRPr kumimoji="0" lang="zh-CN" sz="1400" b="0" i="0" u="none" strike="noStrike" cap="none" normalizeH="0" baseline="0" dirty="0" smtClean="0">
              <a:ln>
                <a:noFill/>
              </a:ln>
              <a:solidFill>
                <a:schemeClr val="tx1"/>
              </a:solidFill>
              <a:effectLst/>
              <a:latin typeface="+mj-ea"/>
              <a:ea typeface="+mj-ea"/>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该层主要承担基础数据与计量数据的采集、存储、分析和管理工作，为上层业务应用提供统一的数据中心平台，便于整个业务层数据同步和信息共享。该层包含采集服务器集群和数据库集群。</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8438" name="Rectangle 6"/>
          <p:cNvSpPr>
            <a:spLocks noChangeArrowheads="1"/>
          </p:cNvSpPr>
          <p:nvPr/>
        </p:nvSpPr>
        <p:spPr bwMode="auto">
          <a:xfrm>
            <a:off x="6357937" y="1187433"/>
            <a:ext cx="6072230" cy="13431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Char char="•"/>
              <a:tabLst/>
            </a:pPr>
            <a:r>
              <a:rPr kumimoji="0" lang="zh-CN" sz="1400" i="0" u="none" strike="noStrike" cap="none" normalizeH="0" baseline="0" dirty="0" smtClean="0">
                <a:ln>
                  <a:noFill/>
                </a:ln>
                <a:solidFill>
                  <a:schemeClr val="tx1"/>
                </a:solidFill>
                <a:effectLst/>
                <a:latin typeface="+mj-ea"/>
                <a:ea typeface="+mj-ea"/>
                <a:cs typeface="Times New Roman" pitchFamily="18" charset="0"/>
              </a:rPr>
              <a:t>应用层（系统应用软件）：</a:t>
            </a:r>
            <a:endParaRPr kumimoji="0" lang="zh-CN" sz="1400" i="0" u="none" strike="noStrike" cap="none" normalizeH="0" baseline="0" dirty="0" smtClean="0">
              <a:ln>
                <a:noFill/>
              </a:ln>
              <a:solidFill>
                <a:schemeClr val="tx1"/>
              </a:solidFill>
              <a:effectLst/>
              <a:latin typeface="+mj-ea"/>
              <a:ea typeface="+mj-ea"/>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该层是系统的应用软件</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统一管理所有小区水表，统一展现水表的实时数据，并对数据做各种业务逻辑分析。主要包括水表管理、统计分析、指令管理、零吨分析、漏损分析、小区分析、</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24</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时分析等功能。</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2974359"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主要功能模块</a:t>
            </a:r>
            <a:endParaRPr lang="zh-CN" altLang="en-US" sz="3600" b="1" dirty="0">
              <a:latin typeface="黑体" pitchFamily="49" charset="-122"/>
              <a:ea typeface="黑体" pitchFamily="49" charset="-122"/>
            </a:endParaRPr>
          </a:p>
        </p:txBody>
      </p:sp>
      <p:sp>
        <p:nvSpPr>
          <p:cNvPr id="9" name="Donut 37"/>
          <p:cNvSpPr/>
          <p:nvPr/>
        </p:nvSpPr>
        <p:spPr>
          <a:xfrm>
            <a:off x="5036336" y="2450119"/>
            <a:ext cx="2786078" cy="2786078"/>
          </a:xfrm>
          <a:prstGeom prst="donut">
            <a:avLst>
              <a:gd name="adj" fmla="val 5220"/>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69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Donut 38"/>
          <p:cNvSpPr/>
          <p:nvPr/>
        </p:nvSpPr>
        <p:spPr>
          <a:xfrm>
            <a:off x="5255323" y="2674986"/>
            <a:ext cx="2342224" cy="2342224"/>
          </a:xfrm>
          <a:prstGeom prst="donut">
            <a:avLst>
              <a:gd name="adj" fmla="val 6418"/>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69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Donut 39"/>
          <p:cNvSpPr/>
          <p:nvPr/>
        </p:nvSpPr>
        <p:spPr>
          <a:xfrm>
            <a:off x="5504661" y="2912565"/>
            <a:ext cx="1855307" cy="1855307"/>
          </a:xfrm>
          <a:prstGeom prst="donut">
            <a:avLst>
              <a:gd name="adj" fmla="val 7219"/>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69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Donut 1"/>
          <p:cNvSpPr/>
          <p:nvPr/>
        </p:nvSpPr>
        <p:spPr>
          <a:xfrm>
            <a:off x="4810255" y="2224038"/>
            <a:ext cx="3238242" cy="3238242"/>
          </a:xfrm>
          <a:prstGeom prst="donut">
            <a:avLst>
              <a:gd name="adj" fmla="val 4317"/>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69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Block Arc 32"/>
          <p:cNvSpPr/>
          <p:nvPr/>
        </p:nvSpPr>
        <p:spPr>
          <a:xfrm flipH="1">
            <a:off x="4810255" y="2224038"/>
            <a:ext cx="3238242" cy="3238242"/>
          </a:xfrm>
          <a:prstGeom prst="blockArc">
            <a:avLst>
              <a:gd name="adj1" fmla="val 3787504"/>
              <a:gd name="adj2" fmla="val 16202892"/>
              <a:gd name="adj3" fmla="val 4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Block Arc 33"/>
          <p:cNvSpPr/>
          <p:nvPr/>
        </p:nvSpPr>
        <p:spPr>
          <a:xfrm flipH="1">
            <a:off x="5036336" y="2450119"/>
            <a:ext cx="2786078" cy="2786078"/>
          </a:xfrm>
          <a:prstGeom prst="blockArc">
            <a:avLst>
              <a:gd name="adj1" fmla="val 1427478"/>
              <a:gd name="adj2" fmla="val 16202949"/>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Block Arc 34"/>
          <p:cNvSpPr/>
          <p:nvPr/>
        </p:nvSpPr>
        <p:spPr>
          <a:xfrm flipH="1">
            <a:off x="5261204" y="2674987"/>
            <a:ext cx="2336344" cy="2336344"/>
          </a:xfrm>
          <a:prstGeom prst="blockArc">
            <a:avLst>
              <a:gd name="adj1" fmla="val 18246226"/>
              <a:gd name="adj2" fmla="val 16212231"/>
              <a:gd name="adj3" fmla="val 61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Block Arc 35"/>
          <p:cNvSpPr/>
          <p:nvPr/>
        </p:nvSpPr>
        <p:spPr>
          <a:xfrm flipH="1">
            <a:off x="5504662" y="2918444"/>
            <a:ext cx="1849427" cy="1849427"/>
          </a:xfrm>
          <a:prstGeom prst="blockArc">
            <a:avLst>
              <a:gd name="adj1" fmla="val 21030407"/>
              <a:gd name="adj2" fmla="val 16212547"/>
              <a:gd name="adj3" fmla="val 72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41"/>
          <p:cNvSpPr/>
          <p:nvPr/>
        </p:nvSpPr>
        <p:spPr>
          <a:xfrm>
            <a:off x="8681712" y="2636215"/>
            <a:ext cx="536508" cy="5365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just">
              <a:lnSpc>
                <a:spcPct val="120000"/>
              </a:lnSpc>
            </a:pPr>
            <a:r>
              <a:rPr lang="en-US" altLang="zh-CN" sz="2000" dirty="0" smtClean="0">
                <a:solidFill>
                  <a:srgbClr val="FFFFFF"/>
                </a:solidFill>
                <a:latin typeface="华文隶书" pitchFamily="2" charset="-122"/>
                <a:ea typeface="华文隶书" pitchFamily="2" charset="-122"/>
                <a:cs typeface="+mn-ea"/>
                <a:sym typeface="Arial" panose="020B0604020202020204" pitchFamily="34" charset="0"/>
              </a:rPr>
              <a:t>2</a:t>
            </a:r>
            <a:endParaRPr lang="en-AU" altLang="zh-CN" sz="2000" dirty="0">
              <a:solidFill>
                <a:srgbClr val="FFFFFF"/>
              </a:solidFill>
              <a:latin typeface="华文隶书" pitchFamily="2" charset="-122"/>
              <a:ea typeface="华文隶书" pitchFamily="2" charset="-122"/>
              <a:cs typeface="+mn-ea"/>
              <a:sym typeface="Arial" panose="020B0604020202020204" pitchFamily="34" charset="0"/>
            </a:endParaRPr>
          </a:p>
        </p:txBody>
      </p:sp>
      <p:sp>
        <p:nvSpPr>
          <p:cNvPr id="18" name="Text Placeholder 32"/>
          <p:cNvSpPr txBox="1">
            <a:spLocks/>
          </p:cNvSpPr>
          <p:nvPr/>
        </p:nvSpPr>
        <p:spPr>
          <a:xfrm>
            <a:off x="9337002" y="2249880"/>
            <a:ext cx="2878851" cy="4431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1200" dirty="0" smtClean="0">
                <a:latin typeface="宋体" pitchFamily="2" charset="-122"/>
                <a:cs typeface="Times New Roman" pitchFamily="18" charset="0"/>
              </a:rPr>
              <a:t>管理着终端设备编解码包。支持高并发的数据接收和执行编码或解码业务。</a:t>
            </a:r>
            <a:endPar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 Placeholder 33"/>
          <p:cNvSpPr txBox="1">
            <a:spLocks/>
          </p:cNvSpPr>
          <p:nvPr/>
        </p:nvSpPr>
        <p:spPr>
          <a:xfrm>
            <a:off x="9286895" y="1758937"/>
            <a:ext cx="2327475" cy="33470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en-US" altLang="zh-CN" sz="2000" b="1" dirty="0" err="1" smtClean="0">
                <a:latin typeface="宋体" pitchFamily="2" charset="-122"/>
                <a:cs typeface="Times New Roman" pitchFamily="18" charset="0"/>
              </a:rPr>
              <a:t>OceanConnect</a:t>
            </a:r>
            <a:r>
              <a:rPr lang="zh-CN" altLang="en-US" sz="2000" b="1" dirty="0" smtClean="0">
                <a:latin typeface="宋体" pitchFamily="2" charset="-122"/>
                <a:cs typeface="Times New Roman" pitchFamily="18" charset="0"/>
              </a:rPr>
              <a:t>平台</a:t>
            </a:r>
            <a:endParaRPr lang="en-AU"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Oval 44"/>
          <p:cNvSpPr/>
          <p:nvPr/>
        </p:nvSpPr>
        <p:spPr>
          <a:xfrm>
            <a:off x="8683653" y="4209925"/>
            <a:ext cx="536508" cy="5365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just">
              <a:lnSpc>
                <a:spcPct val="120000"/>
              </a:lnSpc>
            </a:pPr>
            <a:r>
              <a:rPr lang="en-US" altLang="zh-CN" sz="2000" dirty="0" smtClean="0">
                <a:solidFill>
                  <a:srgbClr val="FFFFFF"/>
                </a:solidFill>
                <a:latin typeface="华文隶书" pitchFamily="2" charset="-122"/>
                <a:ea typeface="华文隶书" pitchFamily="2" charset="-122"/>
                <a:cs typeface="+mn-ea"/>
                <a:sym typeface="Arial" panose="020B0604020202020204" pitchFamily="34" charset="0"/>
              </a:rPr>
              <a:t>4</a:t>
            </a:r>
            <a:endParaRPr lang="en-AU" sz="2000" dirty="0">
              <a:solidFill>
                <a:srgbClr val="FFFFFF"/>
              </a:solidFill>
              <a:latin typeface="华文隶书" pitchFamily="2" charset="-122"/>
              <a:ea typeface="华文隶书" pitchFamily="2" charset="-122"/>
              <a:cs typeface="+mn-ea"/>
              <a:sym typeface="Arial" panose="020B0604020202020204" pitchFamily="34" charset="0"/>
            </a:endParaRPr>
          </a:p>
        </p:txBody>
      </p:sp>
      <p:sp>
        <p:nvSpPr>
          <p:cNvPr id="21" name="Text Placeholder 32"/>
          <p:cNvSpPr txBox="1">
            <a:spLocks/>
          </p:cNvSpPr>
          <p:nvPr/>
        </p:nvSpPr>
        <p:spPr>
          <a:xfrm>
            <a:off x="9338942" y="5087382"/>
            <a:ext cx="2948349" cy="8863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1200" dirty="0" smtClean="0">
                <a:latin typeface="宋体" pitchFamily="2" charset="-122"/>
                <a:cs typeface="Times New Roman" pitchFamily="18" charset="0"/>
              </a:rPr>
              <a:t>实现分布式环境下程序之间异步的消息通讯。发布订阅模式和消息队列模式可以满足数据接收软件中不同的业务逻辑需求。支持各个逻辑应用分布在不同环境中。</a:t>
            </a:r>
            <a:endPar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 Placeholder 33"/>
          <p:cNvSpPr txBox="1">
            <a:spLocks/>
          </p:cNvSpPr>
          <p:nvPr/>
        </p:nvSpPr>
        <p:spPr>
          <a:xfrm>
            <a:off x="9358333" y="4594365"/>
            <a:ext cx="1644032" cy="36933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latin typeface="宋体" pitchFamily="2" charset="-122"/>
                <a:cs typeface="Times New Roman" pitchFamily="18" charset="0"/>
              </a:rPr>
              <a:t>消息中间件</a:t>
            </a:r>
            <a:endParaRPr lang="en-AU"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5" name="Straight Arrow Connector 5"/>
          <p:cNvCxnSpPr/>
          <p:nvPr/>
        </p:nvCxnSpPr>
        <p:spPr>
          <a:xfrm>
            <a:off x="7654744" y="2905466"/>
            <a:ext cx="790779" cy="0"/>
          </a:xfrm>
          <a:prstGeom prst="straightConnector1">
            <a:avLst/>
          </a:prstGeom>
          <a:ln w="6350">
            <a:solidFill>
              <a:schemeClr val="bg1">
                <a:lumMod val="65000"/>
                <a:alpha val="50000"/>
              </a:schemeClr>
            </a:solidFill>
            <a:tailEnd type="oval" w="lg" len="lg"/>
          </a:ln>
        </p:spPr>
        <p:style>
          <a:lnRef idx="2">
            <a:schemeClr val="accent1"/>
          </a:lnRef>
          <a:fillRef idx="0">
            <a:schemeClr val="accent1"/>
          </a:fillRef>
          <a:effectRef idx="1">
            <a:schemeClr val="accent1"/>
          </a:effectRef>
          <a:fontRef idx="minor">
            <a:schemeClr val="tx1"/>
          </a:fontRef>
        </p:style>
      </p:cxnSp>
      <p:cxnSp>
        <p:nvCxnSpPr>
          <p:cNvPr id="26" name="Straight Arrow Connector 75"/>
          <p:cNvCxnSpPr/>
          <p:nvPr/>
        </p:nvCxnSpPr>
        <p:spPr>
          <a:xfrm>
            <a:off x="7597548" y="4471847"/>
            <a:ext cx="847974" cy="0"/>
          </a:xfrm>
          <a:prstGeom prst="straightConnector1">
            <a:avLst/>
          </a:prstGeom>
          <a:ln w="6350">
            <a:solidFill>
              <a:schemeClr val="bg1">
                <a:lumMod val="65000"/>
                <a:alpha val="50000"/>
              </a:schemeClr>
            </a:solidFill>
            <a:tailEnd type="oval" w="lg" len="lg"/>
          </a:ln>
        </p:spPr>
        <p:style>
          <a:lnRef idx="2">
            <a:schemeClr val="accent1"/>
          </a:lnRef>
          <a:fillRef idx="0">
            <a:schemeClr val="accent1"/>
          </a:fillRef>
          <a:effectRef idx="1">
            <a:schemeClr val="accent1"/>
          </a:effectRef>
          <a:fontRef idx="minor">
            <a:schemeClr val="tx1"/>
          </a:fontRef>
        </p:style>
      </p:cxnSp>
      <p:sp>
        <p:nvSpPr>
          <p:cNvPr id="27" name="Oval 76"/>
          <p:cNvSpPr/>
          <p:nvPr/>
        </p:nvSpPr>
        <p:spPr>
          <a:xfrm flipH="1">
            <a:off x="3624943" y="2640758"/>
            <a:ext cx="536508" cy="5365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just">
              <a:lnSpc>
                <a:spcPct val="120000"/>
              </a:lnSpc>
            </a:pPr>
            <a:r>
              <a:rPr lang="en-US" altLang="zh-CN" sz="2000" dirty="0" smtClean="0">
                <a:solidFill>
                  <a:srgbClr val="FFFFFF"/>
                </a:solidFill>
                <a:latin typeface="华文隶书" pitchFamily="2" charset="-122"/>
                <a:ea typeface="华文隶书" pitchFamily="2" charset="-122"/>
                <a:cs typeface="+mn-ea"/>
                <a:sym typeface="Arial" panose="020B0604020202020204" pitchFamily="34" charset="0"/>
              </a:rPr>
              <a:t>1</a:t>
            </a:r>
            <a:endParaRPr lang="en-AU" altLang="zh-CN" sz="2000" dirty="0">
              <a:solidFill>
                <a:srgbClr val="FFFFFF"/>
              </a:solidFill>
              <a:latin typeface="华文隶书" pitchFamily="2" charset="-122"/>
              <a:ea typeface="华文隶书" pitchFamily="2" charset="-122"/>
              <a:cs typeface="+mn-ea"/>
              <a:sym typeface="Arial" panose="020B0604020202020204" pitchFamily="34" charset="0"/>
            </a:endParaRPr>
          </a:p>
        </p:txBody>
      </p:sp>
      <p:sp>
        <p:nvSpPr>
          <p:cNvPr id="28" name="Text Placeholder 32"/>
          <p:cNvSpPr txBox="1">
            <a:spLocks/>
          </p:cNvSpPr>
          <p:nvPr/>
        </p:nvSpPr>
        <p:spPr>
          <a:xfrm flipH="1">
            <a:off x="1285837" y="2182984"/>
            <a:ext cx="2286017" cy="8863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just">
              <a:lnSpc>
                <a:spcPct val="120000"/>
              </a:lnSpc>
              <a:spcBef>
                <a:spcPts val="0"/>
              </a:spcBef>
              <a:buNone/>
            </a:pPr>
            <a:r>
              <a:rPr lang="zh-CN" altLang="en-US" sz="1200" dirty="0" smtClean="0">
                <a:latin typeface="宋体" pitchFamily="2" charset="-122"/>
                <a:cs typeface="Times New Roman" pitchFamily="18" charset="0"/>
              </a:rPr>
              <a:t>集成</a:t>
            </a:r>
            <a:r>
              <a:rPr lang="en-US" altLang="zh-CN" sz="1200" dirty="0" smtClean="0">
                <a:latin typeface="宋体" pitchFamily="2" charset="-122"/>
                <a:cs typeface="Times New Roman" pitchFamily="18" charset="0"/>
              </a:rPr>
              <a:t>NB</a:t>
            </a:r>
            <a:r>
              <a:rPr lang="zh-CN" altLang="en-US" sz="1200" dirty="0" smtClean="0">
                <a:latin typeface="宋体" pitchFamily="2" charset="-122"/>
                <a:cs typeface="Times New Roman" pitchFamily="18" charset="0"/>
              </a:rPr>
              <a:t>模组，低功耗的</a:t>
            </a:r>
            <a:r>
              <a:rPr lang="en-US" altLang="zh-CN" sz="1200" dirty="0" smtClean="0">
                <a:latin typeface="宋体" pitchFamily="2" charset="-122"/>
                <a:cs typeface="Times New Roman" pitchFamily="18" charset="0"/>
              </a:rPr>
              <a:t>NB</a:t>
            </a:r>
            <a:r>
              <a:rPr lang="zh-CN" altLang="en-US" sz="1200" dirty="0" smtClean="0">
                <a:latin typeface="宋体" pitchFamily="2" charset="-122"/>
                <a:cs typeface="Times New Roman" pitchFamily="18" charset="0"/>
              </a:rPr>
              <a:t>模组能支持多达</a:t>
            </a:r>
            <a:r>
              <a:rPr lang="en-US" altLang="zh-CN" sz="1200" dirty="0" smtClean="0">
                <a:latin typeface="宋体" pitchFamily="2" charset="-122"/>
                <a:cs typeface="Times New Roman" pitchFamily="18" charset="0"/>
              </a:rPr>
              <a:t>10</a:t>
            </a:r>
            <a:r>
              <a:rPr lang="zh-CN" altLang="en-US" sz="1200" dirty="0" smtClean="0">
                <a:latin typeface="宋体" pitchFamily="2" charset="-122"/>
                <a:cs typeface="Times New Roman" pitchFamily="18" charset="0"/>
              </a:rPr>
              <a:t>年的待机时间。</a:t>
            </a:r>
            <a:r>
              <a:rPr lang="en-US" altLang="zh-CN" sz="1200" dirty="0" smtClean="0">
                <a:latin typeface="宋体" pitchFamily="2" charset="-122"/>
                <a:cs typeface="Times New Roman" pitchFamily="18" charset="0"/>
              </a:rPr>
              <a:t>NB-</a:t>
            </a:r>
            <a:r>
              <a:rPr lang="en-US" altLang="zh-CN" sz="1200" dirty="0" err="1" smtClean="0">
                <a:latin typeface="宋体" pitchFamily="2" charset="-122"/>
                <a:cs typeface="Times New Roman" pitchFamily="18" charset="0"/>
              </a:rPr>
              <a:t>IoT</a:t>
            </a:r>
            <a:r>
              <a:rPr lang="zh-CN" altLang="en-US" sz="1200" dirty="0" smtClean="0">
                <a:latin typeface="宋体" pitchFamily="2" charset="-122"/>
                <a:cs typeface="Times New Roman" pitchFamily="18" charset="0"/>
              </a:rPr>
              <a:t>支持</a:t>
            </a:r>
            <a:r>
              <a:rPr lang="en-US" altLang="zh-CN" sz="1200" dirty="0" smtClean="0">
                <a:latin typeface="宋体" pitchFamily="2" charset="-122"/>
                <a:cs typeface="Times New Roman" pitchFamily="18" charset="0"/>
              </a:rPr>
              <a:t>TCP</a:t>
            </a:r>
            <a:r>
              <a:rPr lang="zh-CN" altLang="en-US" sz="1200" dirty="0" smtClean="0">
                <a:latin typeface="宋体" pitchFamily="2" charset="-122"/>
                <a:cs typeface="Times New Roman" pitchFamily="18" charset="0"/>
              </a:rPr>
              <a:t>、</a:t>
            </a:r>
            <a:r>
              <a:rPr lang="en-US" altLang="zh-CN" sz="1200" dirty="0" smtClean="0">
                <a:latin typeface="宋体" pitchFamily="2" charset="-122"/>
                <a:cs typeface="Times New Roman" pitchFamily="18" charset="0"/>
              </a:rPr>
              <a:t>UDP</a:t>
            </a:r>
            <a:r>
              <a:rPr lang="zh-CN" altLang="en-US" sz="1200" dirty="0" smtClean="0">
                <a:latin typeface="宋体" pitchFamily="2" charset="-122"/>
                <a:cs typeface="Times New Roman" pitchFamily="18" charset="0"/>
              </a:rPr>
              <a:t>、</a:t>
            </a:r>
            <a:r>
              <a:rPr lang="en-US" altLang="zh-CN" sz="1200" dirty="0" smtClean="0">
                <a:latin typeface="宋体" pitchFamily="2" charset="-122"/>
                <a:cs typeface="Times New Roman" pitchFamily="18" charset="0"/>
              </a:rPr>
              <a:t>MQTT</a:t>
            </a:r>
            <a:r>
              <a:rPr lang="zh-CN" altLang="en-US" sz="1200" dirty="0" smtClean="0">
                <a:latin typeface="宋体" pitchFamily="2" charset="-122"/>
                <a:cs typeface="Times New Roman" pitchFamily="18" charset="0"/>
              </a:rPr>
              <a:t>、</a:t>
            </a:r>
            <a:r>
              <a:rPr lang="en-US" altLang="zh-CN" sz="1200" dirty="0" err="1" smtClean="0">
                <a:latin typeface="宋体" pitchFamily="2" charset="-122"/>
                <a:cs typeface="Times New Roman" pitchFamily="18" charset="0"/>
              </a:rPr>
              <a:t>CoAP</a:t>
            </a:r>
            <a:r>
              <a:rPr lang="zh-CN" altLang="en-US" sz="1200" dirty="0" smtClean="0">
                <a:latin typeface="宋体" pitchFamily="2" charset="-122"/>
                <a:cs typeface="Times New Roman" pitchFamily="18" charset="0"/>
              </a:rPr>
              <a:t>、</a:t>
            </a:r>
            <a:r>
              <a:rPr lang="en-US" altLang="zh-CN" sz="1200" dirty="0" smtClean="0">
                <a:latin typeface="宋体" pitchFamily="2" charset="-122"/>
                <a:cs typeface="Times New Roman" pitchFamily="18" charset="0"/>
              </a:rPr>
              <a:t>LWM2M</a:t>
            </a:r>
            <a:r>
              <a:rPr lang="zh-CN" altLang="en-US" sz="1200" dirty="0" smtClean="0">
                <a:latin typeface="宋体" pitchFamily="2" charset="-122"/>
                <a:cs typeface="Times New Roman" pitchFamily="18" charset="0"/>
              </a:rPr>
              <a:t>等多种通信协议</a:t>
            </a:r>
            <a:endPar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Placeholder 33"/>
          <p:cNvSpPr txBox="1">
            <a:spLocks/>
          </p:cNvSpPr>
          <p:nvPr/>
        </p:nvSpPr>
        <p:spPr>
          <a:xfrm flipH="1">
            <a:off x="1714467" y="1758937"/>
            <a:ext cx="1859069" cy="33752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spcBef>
                <a:spcPts val="0"/>
              </a:spcBef>
              <a:buNone/>
            </a:pPr>
            <a:r>
              <a:rPr lang="zh-CN" altLang="en-US" sz="2000" b="1" dirty="0" smtClean="0">
                <a:latin typeface="宋体" pitchFamily="2" charset="-122"/>
                <a:cs typeface="Times New Roman" pitchFamily="18" charset="0"/>
              </a:rPr>
              <a:t>水表终端</a:t>
            </a:r>
            <a:endParaRPr lang="en-AU"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Oval 79"/>
          <p:cNvSpPr/>
          <p:nvPr/>
        </p:nvSpPr>
        <p:spPr>
          <a:xfrm flipH="1">
            <a:off x="3624943" y="4209925"/>
            <a:ext cx="536508" cy="5365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just">
              <a:lnSpc>
                <a:spcPct val="120000"/>
              </a:lnSpc>
            </a:pPr>
            <a:r>
              <a:rPr lang="en-US" altLang="zh-CN" sz="2000" dirty="0" smtClean="0">
                <a:solidFill>
                  <a:srgbClr val="FFFFFF"/>
                </a:solidFill>
                <a:latin typeface="华文隶书" pitchFamily="2" charset="-122"/>
                <a:ea typeface="华文隶书" pitchFamily="2" charset="-122"/>
                <a:cs typeface="+mn-ea"/>
                <a:sym typeface="Arial" panose="020B0604020202020204" pitchFamily="34" charset="0"/>
              </a:rPr>
              <a:t>3</a:t>
            </a:r>
            <a:endParaRPr lang="en-AU" altLang="zh-CN" sz="2000" dirty="0">
              <a:solidFill>
                <a:srgbClr val="FFFFFF"/>
              </a:solidFill>
              <a:latin typeface="华文隶书" pitchFamily="2" charset="-122"/>
              <a:ea typeface="华文隶书" pitchFamily="2" charset="-122"/>
              <a:cs typeface="+mn-ea"/>
              <a:sym typeface="Arial" panose="020B0604020202020204" pitchFamily="34" charset="0"/>
            </a:endParaRPr>
          </a:p>
        </p:txBody>
      </p:sp>
      <p:sp>
        <p:nvSpPr>
          <p:cNvPr id="31" name="Text Placeholder 32"/>
          <p:cNvSpPr txBox="1">
            <a:spLocks/>
          </p:cNvSpPr>
          <p:nvPr/>
        </p:nvSpPr>
        <p:spPr>
          <a:xfrm flipH="1">
            <a:off x="1214401" y="5113775"/>
            <a:ext cx="2428892" cy="64569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1200" dirty="0" smtClean="0">
                <a:latin typeface="宋体" pitchFamily="2" charset="-122"/>
                <a:cs typeface="Times New Roman" pitchFamily="18" charset="0"/>
              </a:rPr>
              <a:t>解决各个平台通道数据的接入到数据采集服务器问题，并将采集服务器指令数据下发给设备终端。</a:t>
            </a:r>
            <a:endPar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 Placeholder 33"/>
          <p:cNvSpPr txBox="1">
            <a:spLocks/>
          </p:cNvSpPr>
          <p:nvPr/>
        </p:nvSpPr>
        <p:spPr>
          <a:xfrm flipH="1">
            <a:off x="1571591" y="4685147"/>
            <a:ext cx="1975260" cy="33752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spcBef>
                <a:spcPts val="0"/>
              </a:spcBef>
              <a:buNone/>
            </a:pPr>
            <a:r>
              <a:rPr lang="zh-CN" altLang="en-US" sz="2000" b="1" dirty="0" smtClean="0">
                <a:latin typeface="宋体" pitchFamily="2" charset="-122"/>
                <a:cs typeface="Times New Roman" pitchFamily="18" charset="0"/>
              </a:rPr>
              <a:t>适配器</a:t>
            </a:r>
            <a:endParaRPr lang="en-AU"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3" name="Straight Arrow Connector 82"/>
          <p:cNvCxnSpPr/>
          <p:nvPr/>
        </p:nvCxnSpPr>
        <p:spPr>
          <a:xfrm flipH="1">
            <a:off x="4389217" y="4471847"/>
            <a:ext cx="1115445" cy="0"/>
          </a:xfrm>
          <a:prstGeom prst="straightConnector1">
            <a:avLst/>
          </a:prstGeom>
          <a:ln w="6350">
            <a:solidFill>
              <a:schemeClr val="bg1">
                <a:lumMod val="65000"/>
                <a:alpha val="50000"/>
              </a:schemeClr>
            </a:solidFill>
            <a:tailEnd type="oval" w="lg" len="lg"/>
          </a:ln>
        </p:spPr>
        <p:style>
          <a:lnRef idx="2">
            <a:schemeClr val="accent1"/>
          </a:lnRef>
          <a:fillRef idx="0">
            <a:schemeClr val="accent1"/>
          </a:fillRef>
          <a:effectRef idx="1">
            <a:schemeClr val="accent1"/>
          </a:effectRef>
          <a:fontRef idx="minor">
            <a:schemeClr val="tx1"/>
          </a:fontRef>
        </p:style>
      </p:cxnSp>
      <p:cxnSp>
        <p:nvCxnSpPr>
          <p:cNvPr id="34" name="Elbow Connector 84"/>
          <p:cNvCxnSpPr/>
          <p:nvPr/>
        </p:nvCxnSpPr>
        <p:spPr>
          <a:xfrm rot="10800000">
            <a:off x="4389217" y="2912567"/>
            <a:ext cx="1169356" cy="1090446"/>
          </a:xfrm>
          <a:prstGeom prst="bentConnector3">
            <a:avLst>
              <a:gd name="adj1" fmla="val 50000"/>
            </a:avLst>
          </a:prstGeom>
          <a:ln w="6350">
            <a:solidFill>
              <a:schemeClr val="bg1">
                <a:lumMod val="65000"/>
                <a:alpha val="50000"/>
              </a:schemeClr>
            </a:solidFill>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5290698"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东海水表终端</a:t>
            </a:r>
            <a:r>
              <a:rPr lang="en-US" altLang="zh-CN" sz="3600" b="1" dirty="0" smtClean="0">
                <a:latin typeface="黑体" pitchFamily="49" charset="-122"/>
                <a:ea typeface="黑体" pitchFamily="49" charset="-122"/>
              </a:rPr>
              <a:t>—</a:t>
            </a:r>
            <a:r>
              <a:rPr lang="zh-CN" altLang="en-US" sz="3600" b="1" dirty="0" smtClean="0">
                <a:latin typeface="黑体" pitchFamily="49" charset="-122"/>
                <a:ea typeface="黑体" pitchFamily="49" charset="-122"/>
              </a:rPr>
              <a:t>通讯技术</a:t>
            </a:r>
            <a:endParaRPr lang="zh-CN" altLang="en-US" sz="3600" b="1" dirty="0">
              <a:latin typeface="黑体" pitchFamily="49" charset="-122"/>
              <a:ea typeface="黑体" pitchFamily="49" charset="-122"/>
            </a:endParaRPr>
          </a:p>
        </p:txBody>
      </p:sp>
      <p:sp>
        <p:nvSpPr>
          <p:cNvPr id="35" name="TextBox 69"/>
          <p:cNvSpPr txBox="1">
            <a:spLocks noChangeArrowheads="1"/>
          </p:cNvSpPr>
          <p:nvPr/>
        </p:nvSpPr>
        <p:spPr bwMode="auto">
          <a:xfrm>
            <a:off x="389069" y="1319188"/>
            <a:ext cx="4196239" cy="559039"/>
          </a:xfrm>
          <a:prstGeom prst="rect">
            <a:avLst/>
          </a:prstGeom>
          <a:noFill/>
          <a:ln w="9525">
            <a:noFill/>
            <a:miter lim="800000"/>
            <a:headEnd/>
            <a:tailEnd/>
          </a:ln>
        </p:spPr>
        <p:txBody>
          <a:bodyPr wrap="square" lIns="96433" tIns="48216" rIns="96433" bIns="48216">
            <a:spAutoFit/>
          </a:bodyPr>
          <a:lstStyle/>
          <a:p>
            <a:pPr algn="ctr" eaLnBrk="0" hangingPunct="0"/>
            <a:r>
              <a:rPr lang="en-US" altLang="zh-CN" sz="3000" dirty="0" smtClean="0">
                <a:latin typeface="微软雅黑" pitchFamily="34" charset="-122"/>
                <a:ea typeface="微软雅黑" pitchFamily="34" charset="-122"/>
                <a:sym typeface="宋体" pitchFamily="2" charset="-122"/>
              </a:rPr>
              <a:t>NB-IoT </a:t>
            </a:r>
            <a:r>
              <a:rPr lang="zh-CN" altLang="en-US" sz="3000" dirty="0" smtClean="0">
                <a:latin typeface="微软雅黑" pitchFamily="34" charset="-122"/>
                <a:ea typeface="微软雅黑" pitchFamily="34" charset="-122"/>
                <a:sym typeface="宋体" pitchFamily="2" charset="-122"/>
              </a:rPr>
              <a:t>通讯技术</a:t>
            </a:r>
            <a:endParaRPr lang="zh-CN" altLang="en-US" sz="3000" dirty="0">
              <a:latin typeface="微软雅黑" pitchFamily="34" charset="-122"/>
              <a:ea typeface="微软雅黑" pitchFamily="34" charset="-122"/>
              <a:sym typeface="宋体" pitchFamily="2" charset="-122"/>
            </a:endParaRPr>
          </a:p>
        </p:txBody>
      </p:sp>
      <p:sp>
        <p:nvSpPr>
          <p:cNvPr id="36" name="矩形 35"/>
          <p:cNvSpPr/>
          <p:nvPr/>
        </p:nvSpPr>
        <p:spPr>
          <a:xfrm>
            <a:off x="803531" y="2132367"/>
            <a:ext cx="4569590" cy="876394"/>
          </a:xfrm>
          <a:prstGeom prst="rect">
            <a:avLst/>
          </a:prstGeom>
        </p:spPr>
        <p:txBody>
          <a:bodyPr wrap="square" lIns="96433" tIns="48216" rIns="96433" bIns="48216">
            <a:spAutoFit/>
          </a:bodyPr>
          <a:lstStyle/>
          <a:p>
            <a:pPr>
              <a:lnSpc>
                <a:spcPct val="150000"/>
              </a:lnSpc>
            </a:pPr>
            <a:r>
              <a:rPr lang="zh-CN" altLang="en-US" sz="1700" dirty="0" smtClean="0">
                <a:latin typeface="微软雅黑" panose="020B0503020204020204" pitchFamily="34" charset="-122"/>
                <a:ea typeface="微软雅黑" panose="020B0503020204020204" pitchFamily="34" charset="-122"/>
              </a:rPr>
              <a:t>东海已与三大运营商（移动、电信、联通）</a:t>
            </a:r>
            <a:endParaRPr lang="en-US" altLang="zh-CN" sz="1700" dirty="0" smtClean="0">
              <a:latin typeface="微软雅黑" panose="020B0503020204020204" pitchFamily="34" charset="-122"/>
              <a:ea typeface="微软雅黑" panose="020B0503020204020204" pitchFamily="34" charset="-122"/>
            </a:endParaRPr>
          </a:p>
          <a:p>
            <a:pPr>
              <a:lnSpc>
                <a:spcPct val="150000"/>
              </a:lnSpc>
            </a:pPr>
            <a:r>
              <a:rPr lang="zh-CN" altLang="en-US" sz="1700" dirty="0" smtClean="0">
                <a:latin typeface="微软雅黑" panose="020B0503020204020204" pitchFamily="34" charset="-122"/>
                <a:ea typeface="微软雅黑" panose="020B0503020204020204" pitchFamily="34" charset="-122"/>
              </a:rPr>
              <a:t>签订战略合作框架协议</a:t>
            </a:r>
            <a:r>
              <a:rPr lang="zh-CN" altLang="en-US" sz="1700" b="1" dirty="0" smtClean="0">
                <a:latin typeface="微软雅黑" panose="020B0503020204020204" pitchFamily="34" charset="-122"/>
                <a:ea typeface="微软雅黑" panose="020B0503020204020204" pitchFamily="34" charset="-122"/>
              </a:rPr>
              <a:t>。</a:t>
            </a:r>
            <a:endParaRPr lang="zh-CN" altLang="en-US" sz="1700" b="1" dirty="0">
              <a:latin typeface="微软雅黑" panose="020B0503020204020204" pitchFamily="34" charset="-122"/>
              <a:ea typeface="微软雅黑" panose="020B0503020204020204" pitchFamily="34" charset="-122"/>
            </a:endParaRPr>
          </a:p>
        </p:txBody>
      </p:sp>
      <p:sp>
        <p:nvSpPr>
          <p:cNvPr id="37" name="矩形 36"/>
          <p:cNvSpPr/>
          <p:nvPr/>
        </p:nvSpPr>
        <p:spPr>
          <a:xfrm>
            <a:off x="803532" y="3070831"/>
            <a:ext cx="4389476" cy="882204"/>
          </a:xfrm>
          <a:prstGeom prst="rect">
            <a:avLst/>
          </a:prstGeom>
        </p:spPr>
        <p:txBody>
          <a:bodyPr wrap="square" lIns="96433" tIns="48216" rIns="96433" bIns="48216">
            <a:spAutoFit/>
          </a:bodyPr>
          <a:lstStyle/>
          <a:p>
            <a:pPr>
              <a:lnSpc>
                <a:spcPct val="150000"/>
              </a:lnSpc>
            </a:pPr>
            <a:r>
              <a:rPr lang="en-US" altLang="zh-CN" sz="1700" dirty="0" smtClean="0">
                <a:latin typeface="微软雅黑" panose="020B0503020204020204" pitchFamily="34" charset="-122"/>
                <a:ea typeface="微软雅黑" panose="020B0503020204020204" pitchFamily="34" charset="-122"/>
              </a:rPr>
              <a:t>2016</a:t>
            </a:r>
            <a:r>
              <a:rPr lang="zh-CN" altLang="en-US" sz="1700" dirty="0" smtClean="0">
                <a:latin typeface="微软雅黑" panose="020B0503020204020204" pitchFamily="34" charset="-122"/>
                <a:ea typeface="微软雅黑" panose="020B0503020204020204" pitchFamily="34" charset="-122"/>
              </a:rPr>
              <a:t>年底，</a:t>
            </a:r>
            <a:r>
              <a:rPr lang="en-US" altLang="zh-CN" sz="1700" dirty="0" smtClean="0">
                <a:latin typeface="微软雅黑" panose="020B0503020204020204" pitchFamily="34" charset="-122"/>
                <a:ea typeface="微软雅黑" panose="020B0503020204020204" pitchFamily="34" charset="-122"/>
              </a:rPr>
              <a:t>NB-IoT</a:t>
            </a:r>
            <a:r>
              <a:rPr lang="zh-CN" altLang="en-US" sz="1700" dirty="0" smtClean="0">
                <a:latin typeface="微软雅黑" panose="020B0503020204020204" pitchFamily="34" charset="-122"/>
                <a:ea typeface="微软雅黑" panose="020B0503020204020204" pitchFamily="34" charset="-122"/>
              </a:rPr>
              <a:t>水表样机研制成功，目前已通过华为功能、性能验证。</a:t>
            </a:r>
            <a:endParaRPr lang="zh-CN" altLang="en-US" sz="1700" b="1" dirty="0">
              <a:latin typeface="微软雅黑" panose="020B0503020204020204" pitchFamily="34" charset="-122"/>
              <a:ea typeface="微软雅黑" panose="020B0503020204020204" pitchFamily="34" charset="-122"/>
            </a:endParaRPr>
          </a:p>
        </p:txBody>
      </p:sp>
      <p:sp>
        <p:nvSpPr>
          <p:cNvPr id="38" name="椭圆 79"/>
          <p:cNvSpPr>
            <a:spLocks noChangeArrowheads="1"/>
          </p:cNvSpPr>
          <p:nvPr/>
        </p:nvSpPr>
        <p:spPr bwMode="auto">
          <a:xfrm>
            <a:off x="517474" y="2243941"/>
            <a:ext cx="341561" cy="341542"/>
          </a:xfrm>
          <a:prstGeom prst="ellipse">
            <a:avLst/>
          </a:prstGeom>
          <a:solidFill>
            <a:srgbClr val="25C6FF"/>
          </a:solidFill>
          <a:ln>
            <a:noFill/>
          </a:ln>
          <a:extLst>
            <a:ext uri="{91240B29-F687-4F45-9708-019B960494DF}">
              <a14:hiddenLine xmlns="" xmlns:a14="http://schemas.microsoft.com/office/drawing/2010/main" w="25400">
                <a:solidFill>
                  <a:srgbClr val="395E8A"/>
                </a:solidFill>
                <a:bevel/>
                <a:headEnd/>
                <a:tailEnd/>
              </a14:hiddenLine>
            </a:ext>
          </a:extLst>
        </p:spPr>
        <p:txBody>
          <a:bodyPr lIns="96433" tIns="48216" rIns="96433" bIns="48216" anchor="ctr"/>
          <a:lstStyle>
            <a:lvl1pPr algn="just">
              <a:lnSpc>
                <a:spcPct val="110000"/>
              </a:lnSpc>
              <a:spcBef>
                <a:spcPts val="1800"/>
              </a:spcBef>
              <a:buClr>
                <a:srgbClr val="656372"/>
              </a:buClr>
              <a:buSzPct val="100000"/>
              <a:buFont typeface="Webdings" panose="05030102010509060703" pitchFamily="18" charset="2"/>
              <a:buChar char="Ë"/>
              <a:defRPr sz="2400">
                <a:solidFill>
                  <a:schemeClr val="accent1"/>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BEC7B3"/>
              </a:buClr>
              <a:buFont typeface="幼圆" panose="02010509060101010101" pitchFamily="49" charset="-122"/>
              <a:buChar char=" "/>
              <a:defRPr sz="2000">
                <a:solidFill>
                  <a:srgbClr val="7D7D7D"/>
                </a:solidFill>
                <a:latin typeface="幼圆" panose="02010509060101010101" pitchFamily="49" charset="-122"/>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00000"/>
              </a:lnSpc>
              <a:spcBef>
                <a:spcPct val="0"/>
              </a:spcBef>
              <a:buClrTx/>
              <a:buSzTx/>
              <a:buFont typeface="Arial" panose="020B0604020202020204" pitchFamily="34" charset="0"/>
              <a:buNone/>
            </a:pPr>
            <a:r>
              <a:rPr lang="en-US" altLang="zh-CN" sz="1300" dirty="0">
                <a:solidFill>
                  <a:schemeClr val="tx1"/>
                </a:solidFill>
                <a:latin typeface="Impact" panose="020B0806030902050204" pitchFamily="34" charset="0"/>
                <a:ea typeface="宋体" panose="02010600030101010101" pitchFamily="2" charset="-122"/>
                <a:sym typeface="Impact" panose="020B0806030902050204" pitchFamily="34" charset="0"/>
              </a:rPr>
              <a:t>1</a:t>
            </a:r>
            <a:endParaRPr lang="zh-CN" altLang="en-US" sz="1300" dirty="0">
              <a:solidFill>
                <a:schemeClr val="tx1"/>
              </a:solidFill>
              <a:latin typeface="Impact" panose="020B0806030902050204" pitchFamily="34" charset="0"/>
              <a:ea typeface="宋体" panose="02010600030101010101" pitchFamily="2" charset="-122"/>
              <a:sym typeface="Impact" panose="020B0806030902050204" pitchFamily="34" charset="0"/>
            </a:endParaRPr>
          </a:p>
        </p:txBody>
      </p:sp>
      <p:sp>
        <p:nvSpPr>
          <p:cNvPr id="39" name="椭圆 79"/>
          <p:cNvSpPr>
            <a:spLocks noChangeArrowheads="1"/>
          </p:cNvSpPr>
          <p:nvPr/>
        </p:nvSpPr>
        <p:spPr bwMode="auto">
          <a:xfrm>
            <a:off x="517474" y="3154837"/>
            <a:ext cx="341561" cy="341542"/>
          </a:xfrm>
          <a:prstGeom prst="ellipse">
            <a:avLst/>
          </a:prstGeom>
          <a:solidFill>
            <a:srgbClr val="25C6FF"/>
          </a:solidFill>
          <a:ln>
            <a:noFill/>
          </a:ln>
          <a:extLst>
            <a:ext uri="{91240B29-F687-4F45-9708-019B960494DF}">
              <a14:hiddenLine xmlns="" xmlns:a14="http://schemas.microsoft.com/office/drawing/2010/main" w="25400">
                <a:solidFill>
                  <a:srgbClr val="395E8A"/>
                </a:solidFill>
                <a:bevel/>
                <a:headEnd/>
                <a:tailEnd/>
              </a14:hiddenLine>
            </a:ext>
          </a:extLst>
        </p:spPr>
        <p:txBody>
          <a:bodyPr lIns="96433" tIns="48216" rIns="96433" bIns="48216" anchor="ctr"/>
          <a:lstStyle>
            <a:lvl1pPr algn="just">
              <a:lnSpc>
                <a:spcPct val="110000"/>
              </a:lnSpc>
              <a:spcBef>
                <a:spcPts val="1800"/>
              </a:spcBef>
              <a:buClr>
                <a:srgbClr val="656372"/>
              </a:buClr>
              <a:buSzPct val="100000"/>
              <a:buFont typeface="Webdings" panose="05030102010509060703" pitchFamily="18" charset="2"/>
              <a:buChar char="Ë"/>
              <a:defRPr sz="2400">
                <a:solidFill>
                  <a:schemeClr val="accent1"/>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BEC7B3"/>
              </a:buClr>
              <a:buFont typeface="幼圆" panose="02010509060101010101" pitchFamily="49" charset="-122"/>
              <a:buChar char=" "/>
              <a:defRPr sz="2000">
                <a:solidFill>
                  <a:srgbClr val="7D7D7D"/>
                </a:solidFill>
                <a:latin typeface="幼圆" panose="02010509060101010101" pitchFamily="49" charset="-122"/>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00000"/>
              </a:lnSpc>
              <a:spcBef>
                <a:spcPct val="0"/>
              </a:spcBef>
              <a:buClrTx/>
              <a:buSzTx/>
              <a:buFont typeface="Arial" panose="020B0604020202020204" pitchFamily="34" charset="0"/>
              <a:buNone/>
            </a:pPr>
            <a:r>
              <a:rPr lang="en-US" altLang="zh-CN" sz="1300" dirty="0" smtClean="0">
                <a:solidFill>
                  <a:schemeClr val="tx1"/>
                </a:solidFill>
                <a:latin typeface="Impact" panose="020B0806030902050204" pitchFamily="34" charset="0"/>
                <a:ea typeface="宋体" panose="02010600030101010101" pitchFamily="2" charset="-122"/>
                <a:sym typeface="Impact" panose="020B0806030902050204" pitchFamily="34" charset="0"/>
              </a:rPr>
              <a:t>2</a:t>
            </a:r>
            <a:endParaRPr lang="zh-CN" altLang="en-US" sz="1300" dirty="0">
              <a:solidFill>
                <a:schemeClr val="tx1"/>
              </a:solidFill>
              <a:latin typeface="Impact" panose="020B0806030902050204" pitchFamily="34" charset="0"/>
              <a:ea typeface="宋体" panose="02010600030101010101" pitchFamily="2" charset="-122"/>
              <a:sym typeface="Impact" panose="020B0806030902050204" pitchFamily="34" charset="0"/>
            </a:endParaRPr>
          </a:p>
        </p:txBody>
      </p:sp>
      <p:sp>
        <p:nvSpPr>
          <p:cNvPr id="40" name="椭圆 79"/>
          <p:cNvSpPr>
            <a:spLocks noChangeArrowheads="1"/>
          </p:cNvSpPr>
          <p:nvPr/>
        </p:nvSpPr>
        <p:spPr bwMode="auto">
          <a:xfrm>
            <a:off x="517474" y="4065733"/>
            <a:ext cx="341561" cy="341542"/>
          </a:xfrm>
          <a:prstGeom prst="ellipse">
            <a:avLst/>
          </a:prstGeom>
          <a:solidFill>
            <a:srgbClr val="25C6FF"/>
          </a:solidFill>
          <a:ln>
            <a:noFill/>
          </a:ln>
          <a:extLst>
            <a:ext uri="{91240B29-F687-4F45-9708-019B960494DF}">
              <a14:hiddenLine xmlns="" xmlns:a14="http://schemas.microsoft.com/office/drawing/2010/main" w="25400">
                <a:solidFill>
                  <a:srgbClr val="395E8A"/>
                </a:solidFill>
                <a:bevel/>
                <a:headEnd/>
                <a:tailEnd/>
              </a14:hiddenLine>
            </a:ext>
          </a:extLst>
        </p:spPr>
        <p:txBody>
          <a:bodyPr lIns="96433" tIns="48216" rIns="96433" bIns="48216" anchor="ctr"/>
          <a:lstStyle>
            <a:lvl1pPr algn="just">
              <a:lnSpc>
                <a:spcPct val="110000"/>
              </a:lnSpc>
              <a:spcBef>
                <a:spcPts val="1800"/>
              </a:spcBef>
              <a:buClr>
                <a:srgbClr val="656372"/>
              </a:buClr>
              <a:buSzPct val="100000"/>
              <a:buFont typeface="Webdings" panose="05030102010509060703" pitchFamily="18" charset="2"/>
              <a:buChar char="Ë"/>
              <a:defRPr sz="2400">
                <a:solidFill>
                  <a:schemeClr val="accent1"/>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BEC7B3"/>
              </a:buClr>
              <a:buFont typeface="幼圆" panose="02010509060101010101" pitchFamily="49" charset="-122"/>
              <a:buChar char=" "/>
              <a:defRPr sz="2000">
                <a:solidFill>
                  <a:srgbClr val="7D7D7D"/>
                </a:solidFill>
                <a:latin typeface="幼圆" panose="02010509060101010101" pitchFamily="49" charset="-122"/>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00000"/>
              </a:lnSpc>
              <a:spcBef>
                <a:spcPct val="0"/>
              </a:spcBef>
              <a:buClrTx/>
              <a:buSzTx/>
              <a:buFont typeface="Arial" panose="020B0604020202020204" pitchFamily="34" charset="0"/>
              <a:buNone/>
            </a:pPr>
            <a:r>
              <a:rPr lang="en-US" altLang="zh-CN" sz="1300" dirty="0">
                <a:solidFill>
                  <a:schemeClr val="tx1"/>
                </a:solidFill>
                <a:latin typeface="Impact" panose="020B0806030902050204" pitchFamily="34" charset="0"/>
                <a:ea typeface="宋体" panose="02010600030101010101" pitchFamily="2" charset="-122"/>
                <a:sym typeface="Impact" panose="020B0806030902050204" pitchFamily="34" charset="0"/>
              </a:rPr>
              <a:t>3</a:t>
            </a:r>
            <a:endParaRPr lang="zh-CN" altLang="en-US" sz="1300" dirty="0">
              <a:solidFill>
                <a:schemeClr val="tx1"/>
              </a:solidFill>
              <a:latin typeface="Impact" panose="020B0806030902050204" pitchFamily="34" charset="0"/>
              <a:ea typeface="宋体" panose="02010600030101010101" pitchFamily="2" charset="-122"/>
              <a:sym typeface="Impact" panose="020B0806030902050204" pitchFamily="34" charset="0"/>
            </a:endParaRPr>
          </a:p>
        </p:txBody>
      </p:sp>
      <p:sp>
        <p:nvSpPr>
          <p:cNvPr id="41" name="矩形 40"/>
          <p:cNvSpPr/>
          <p:nvPr/>
        </p:nvSpPr>
        <p:spPr>
          <a:xfrm>
            <a:off x="803532" y="4009295"/>
            <a:ext cx="4361211" cy="882204"/>
          </a:xfrm>
          <a:prstGeom prst="rect">
            <a:avLst/>
          </a:prstGeom>
        </p:spPr>
        <p:txBody>
          <a:bodyPr wrap="square" lIns="96433" tIns="48216" rIns="96433" bIns="48216">
            <a:spAutoFit/>
          </a:bodyPr>
          <a:lstStyle/>
          <a:p>
            <a:pPr>
              <a:lnSpc>
                <a:spcPct val="150000"/>
              </a:lnSpc>
            </a:pPr>
            <a:r>
              <a:rPr lang="en-US" altLang="zh-CN" sz="1700" dirty="0" smtClean="0">
                <a:latin typeface="微软雅黑" panose="020B0503020204020204" pitchFamily="34" charset="-122"/>
                <a:ea typeface="微软雅黑" panose="020B0503020204020204" pitchFamily="34" charset="-122"/>
              </a:rPr>
              <a:t>2017</a:t>
            </a:r>
            <a:r>
              <a:rPr lang="zh-CN" altLang="en-US" sz="1700" dirty="0" smtClean="0">
                <a:latin typeface="微软雅黑" panose="020B0503020204020204" pitchFamily="34" charset="-122"/>
                <a:ea typeface="微软雅黑" panose="020B0503020204020204" pitchFamily="34" charset="-122"/>
              </a:rPr>
              <a:t>年</a:t>
            </a:r>
            <a:r>
              <a:rPr lang="en-US" altLang="zh-CN" sz="1700" dirty="0" smtClean="0">
                <a:latin typeface="微软雅黑" panose="020B0503020204020204" pitchFamily="34" charset="-122"/>
                <a:ea typeface="微软雅黑" panose="020B0503020204020204" pitchFamily="34" charset="-122"/>
              </a:rPr>
              <a:t>8</a:t>
            </a:r>
            <a:r>
              <a:rPr lang="zh-CN" altLang="en-US" sz="1700" dirty="0" smtClean="0">
                <a:latin typeface="微软雅黑" panose="020B0503020204020204" pitchFamily="34" charset="-122"/>
                <a:ea typeface="微软雅黑" panose="020B0503020204020204" pitchFamily="34" charset="-122"/>
              </a:rPr>
              <a:t>月份，在深圳水务开始的</a:t>
            </a:r>
            <a:r>
              <a:rPr lang="en-US" altLang="zh-CN" sz="1700" dirty="0" smtClean="0">
                <a:latin typeface="微软雅黑" panose="020B0503020204020204" pitchFamily="34" charset="-122"/>
                <a:ea typeface="微软雅黑" panose="020B0503020204020204" pitchFamily="34" charset="-122"/>
              </a:rPr>
              <a:t>NB-IoT</a:t>
            </a:r>
            <a:r>
              <a:rPr lang="zh-CN" altLang="en-US" sz="1700" dirty="0" smtClean="0">
                <a:latin typeface="微软雅黑" panose="020B0503020204020204" pitchFamily="34" charset="-122"/>
                <a:ea typeface="微软雅黑" panose="020B0503020204020204" pitchFamily="34" charset="-122"/>
              </a:rPr>
              <a:t>水表的外场测试。</a:t>
            </a:r>
            <a:endParaRPr lang="zh-CN" altLang="en-US" sz="1700" b="1" dirty="0">
              <a:latin typeface="微软雅黑" panose="020B0503020204020204" pitchFamily="34" charset="-122"/>
              <a:ea typeface="微软雅黑" panose="020B0503020204020204" pitchFamily="34" charset="-122"/>
            </a:endParaRPr>
          </a:p>
        </p:txBody>
      </p:sp>
      <p:sp>
        <p:nvSpPr>
          <p:cNvPr id="42" name="矩形 41"/>
          <p:cNvSpPr/>
          <p:nvPr/>
        </p:nvSpPr>
        <p:spPr>
          <a:xfrm>
            <a:off x="803533" y="4947760"/>
            <a:ext cx="4205623" cy="616721"/>
          </a:xfrm>
          <a:prstGeom prst="rect">
            <a:avLst/>
          </a:prstGeom>
        </p:spPr>
        <p:txBody>
          <a:bodyPr wrap="square" lIns="96433" tIns="48216" rIns="96433" bIns="48216">
            <a:spAutoFit/>
          </a:bodyPr>
          <a:lstStyle/>
          <a:p>
            <a:pPr eaLnBrk="1" hangingPunct="1"/>
            <a:r>
              <a:rPr lang="en-US" altLang="zh-CN" sz="1700" dirty="0" smtClean="0">
                <a:latin typeface="微软雅黑" panose="020B0503020204020204" pitchFamily="34" charset="-122"/>
                <a:ea typeface="微软雅黑" panose="020B0503020204020204" pitchFamily="34" charset="-122"/>
              </a:rPr>
              <a:t>2017</a:t>
            </a:r>
            <a:r>
              <a:rPr lang="zh-CN" altLang="en-US" sz="1700" dirty="0" smtClean="0">
                <a:latin typeface="微软雅黑" panose="020B0503020204020204" pitchFamily="34" charset="-122"/>
                <a:ea typeface="微软雅黑" panose="020B0503020204020204" pitchFamily="34" charset="-122"/>
              </a:rPr>
              <a:t>年</a:t>
            </a:r>
            <a:r>
              <a:rPr lang="en-US" altLang="zh-CN" sz="1700" dirty="0" smtClean="0">
                <a:latin typeface="微软雅黑" panose="020B0503020204020204" pitchFamily="34" charset="-122"/>
                <a:ea typeface="微软雅黑" panose="020B0503020204020204" pitchFamily="34" charset="-122"/>
              </a:rPr>
              <a:t>11</a:t>
            </a:r>
            <a:r>
              <a:rPr lang="zh-CN" altLang="en-US" sz="1700" dirty="0" smtClean="0">
                <a:latin typeface="微软雅黑" panose="020B0503020204020204" pitchFamily="34" charset="-122"/>
                <a:ea typeface="微软雅黑" panose="020B0503020204020204" pitchFamily="34" charset="-122"/>
              </a:rPr>
              <a:t>月份，获得上海浦东威立雅水司</a:t>
            </a:r>
            <a:r>
              <a:rPr lang="en-US" altLang="zh-CN" sz="1700" dirty="0">
                <a:latin typeface="微软雅黑" panose="020B0503020204020204" pitchFamily="34" charset="-122"/>
                <a:ea typeface="微软雅黑" panose="020B0503020204020204" pitchFamily="34" charset="-122"/>
              </a:rPr>
              <a:t>5</a:t>
            </a:r>
            <a:r>
              <a:rPr lang="zh-CN" altLang="en-US" sz="1700" dirty="0" smtClean="0">
                <a:latin typeface="微软雅黑" panose="020B0503020204020204" pitchFamily="34" charset="-122"/>
                <a:ea typeface="微软雅黑" panose="020B0503020204020204" pitchFamily="34" charset="-122"/>
              </a:rPr>
              <a:t>万套</a:t>
            </a:r>
            <a:r>
              <a:rPr lang="en-US" altLang="zh-CN" sz="1700" dirty="0" smtClean="0">
                <a:latin typeface="微软雅黑" panose="020B0503020204020204" pitchFamily="34" charset="-122"/>
                <a:ea typeface="微软雅黑" panose="020B0503020204020204" pitchFamily="34" charset="-122"/>
              </a:rPr>
              <a:t>NB-IoT</a:t>
            </a:r>
            <a:r>
              <a:rPr lang="zh-CN" altLang="en-US" sz="1700" dirty="0" smtClean="0">
                <a:latin typeface="微软雅黑" panose="020B0503020204020204" pitchFamily="34" charset="-122"/>
                <a:ea typeface="微软雅黑" panose="020B0503020204020204" pitchFamily="34" charset="-122"/>
              </a:rPr>
              <a:t>水表采购项目第一中标人。</a:t>
            </a:r>
            <a:endParaRPr lang="en-US" altLang="zh-CN" sz="1700" dirty="0" smtClean="0">
              <a:latin typeface="微软雅黑" panose="020B0503020204020204" pitchFamily="34" charset="-122"/>
              <a:ea typeface="微软雅黑" panose="020B0503020204020204" pitchFamily="34" charset="-122"/>
            </a:endParaRPr>
          </a:p>
        </p:txBody>
      </p:sp>
      <p:sp>
        <p:nvSpPr>
          <p:cNvPr id="43" name="椭圆 79"/>
          <p:cNvSpPr>
            <a:spLocks noChangeArrowheads="1"/>
          </p:cNvSpPr>
          <p:nvPr/>
        </p:nvSpPr>
        <p:spPr bwMode="auto">
          <a:xfrm>
            <a:off x="517474" y="4976630"/>
            <a:ext cx="341561" cy="336519"/>
          </a:xfrm>
          <a:prstGeom prst="ellipse">
            <a:avLst/>
          </a:prstGeom>
          <a:solidFill>
            <a:srgbClr val="25C6FF"/>
          </a:solidFill>
          <a:ln>
            <a:noFill/>
          </a:ln>
          <a:extLst>
            <a:ext uri="{91240B29-F687-4F45-9708-019B960494DF}">
              <a14:hiddenLine xmlns="" xmlns:a14="http://schemas.microsoft.com/office/drawing/2010/main" w="25400">
                <a:solidFill>
                  <a:srgbClr val="395E8A"/>
                </a:solidFill>
                <a:bevel/>
                <a:headEnd/>
                <a:tailEnd/>
              </a14:hiddenLine>
            </a:ext>
          </a:extLst>
        </p:spPr>
        <p:txBody>
          <a:bodyPr lIns="96433" tIns="48216" rIns="96433" bIns="48216" anchor="ctr"/>
          <a:lstStyle>
            <a:lvl1pPr algn="just">
              <a:lnSpc>
                <a:spcPct val="110000"/>
              </a:lnSpc>
              <a:spcBef>
                <a:spcPts val="1800"/>
              </a:spcBef>
              <a:buClr>
                <a:srgbClr val="656372"/>
              </a:buClr>
              <a:buSzPct val="100000"/>
              <a:buFont typeface="Webdings" panose="05030102010509060703" pitchFamily="18" charset="2"/>
              <a:buChar char="Ë"/>
              <a:defRPr sz="2400">
                <a:solidFill>
                  <a:schemeClr val="accent1"/>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BEC7B3"/>
              </a:buClr>
              <a:buFont typeface="幼圆" panose="02010509060101010101" pitchFamily="49" charset="-122"/>
              <a:buChar char=" "/>
              <a:defRPr sz="2000">
                <a:solidFill>
                  <a:srgbClr val="7D7D7D"/>
                </a:solidFill>
                <a:latin typeface="幼圆" panose="02010509060101010101" pitchFamily="49" charset="-122"/>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00000"/>
              </a:lnSpc>
              <a:spcBef>
                <a:spcPct val="0"/>
              </a:spcBef>
              <a:buClrTx/>
              <a:buSzTx/>
              <a:buFont typeface="Arial" panose="020B0604020202020204" pitchFamily="34" charset="0"/>
              <a:buNone/>
            </a:pPr>
            <a:r>
              <a:rPr lang="en-US" altLang="zh-CN" sz="1300" dirty="0">
                <a:solidFill>
                  <a:schemeClr val="tx1"/>
                </a:solidFill>
                <a:latin typeface="Impact" panose="020B0806030902050204" pitchFamily="34" charset="0"/>
                <a:ea typeface="宋体" panose="02010600030101010101" pitchFamily="2" charset="-122"/>
                <a:sym typeface="Impact" panose="020B0806030902050204" pitchFamily="34" charset="0"/>
              </a:rPr>
              <a:t>4</a:t>
            </a:r>
            <a:endParaRPr lang="zh-CN" altLang="en-US" sz="1300" dirty="0">
              <a:solidFill>
                <a:schemeClr val="tx1"/>
              </a:solidFill>
              <a:latin typeface="Impact" panose="020B0806030902050204" pitchFamily="34" charset="0"/>
              <a:ea typeface="宋体" panose="02010600030101010101" pitchFamily="2" charset="-122"/>
              <a:sym typeface="Impact" panose="020B0806030902050204" pitchFamily="34" charset="0"/>
            </a:endParaRPr>
          </a:p>
        </p:txBody>
      </p:sp>
      <p:grpSp>
        <p:nvGrpSpPr>
          <p:cNvPr id="44" name="组合 13"/>
          <p:cNvGrpSpPr/>
          <p:nvPr/>
        </p:nvGrpSpPr>
        <p:grpSpPr>
          <a:xfrm>
            <a:off x="7120291" y="3958905"/>
            <a:ext cx="5330626" cy="3119463"/>
            <a:chOff x="7010398" y="3753834"/>
            <a:chExt cx="4309360" cy="2849181"/>
          </a:xfrm>
        </p:grpSpPr>
        <p:pic>
          <p:nvPicPr>
            <p:cNvPr id="45" name="图片 44"/>
            <p:cNvPicPr>
              <a:picLocks/>
            </p:cNvPicPr>
            <p:nvPr/>
          </p:nvPicPr>
          <p:blipFill rotWithShape="1">
            <a:blip r:embed="rId3">
              <a:extLst>
                <a:ext uri="{28A0092B-C50C-407E-A947-70E740481C1C}">
                  <a14:useLocalDpi xmlns="" xmlns:a14="http://schemas.microsoft.com/office/drawing/2010/main" val="0"/>
                </a:ext>
              </a:extLst>
            </a:blip>
            <a:srcRect b="73366"/>
            <a:stretch/>
          </p:blipFill>
          <p:spPr>
            <a:xfrm>
              <a:off x="7010398" y="3753834"/>
              <a:ext cx="1067353" cy="66810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6" name="图片 45"/>
            <p:cNvPicPr>
              <a:picLocks/>
            </p:cNvPicPr>
            <p:nvPr/>
          </p:nvPicPr>
          <p:blipFill rotWithShape="1">
            <a:blip r:embed="rId3">
              <a:extLst>
                <a:ext uri="{28A0092B-C50C-407E-A947-70E740481C1C}">
                  <a14:useLocalDpi xmlns="" xmlns:a14="http://schemas.microsoft.com/office/drawing/2010/main" val="0"/>
                </a:ext>
              </a:extLst>
            </a:blip>
            <a:srcRect t="26435" r="5244" b="49478"/>
            <a:stretch/>
          </p:blipFill>
          <p:spPr>
            <a:xfrm>
              <a:off x="8091067" y="3753834"/>
              <a:ext cx="1067353" cy="66810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7" name="图片 46"/>
            <p:cNvPicPr>
              <a:picLocks/>
            </p:cNvPicPr>
            <p:nvPr/>
          </p:nvPicPr>
          <p:blipFill rotWithShape="1">
            <a:blip r:embed="rId3">
              <a:extLst>
                <a:ext uri="{28A0092B-C50C-407E-A947-70E740481C1C}">
                  <a14:useLocalDpi xmlns="" xmlns:a14="http://schemas.microsoft.com/office/drawing/2010/main" val="0"/>
                </a:ext>
              </a:extLst>
            </a:blip>
            <a:srcRect t="51738" b="24175"/>
            <a:stretch/>
          </p:blipFill>
          <p:spPr>
            <a:xfrm>
              <a:off x="9171737" y="3753834"/>
              <a:ext cx="1067353" cy="66810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8" name="图片 47"/>
            <p:cNvPicPr>
              <a:picLocks/>
            </p:cNvPicPr>
            <p:nvPr/>
          </p:nvPicPr>
          <p:blipFill rotWithShape="1">
            <a:blip r:embed="rId3">
              <a:extLst>
                <a:ext uri="{28A0092B-C50C-407E-A947-70E740481C1C}">
                  <a14:useLocalDpi xmlns="" xmlns:a14="http://schemas.microsoft.com/office/drawing/2010/main" val="0"/>
                </a:ext>
              </a:extLst>
            </a:blip>
            <a:srcRect t="75873" r="6169"/>
            <a:stretch/>
          </p:blipFill>
          <p:spPr>
            <a:xfrm>
              <a:off x="10252405" y="3753834"/>
              <a:ext cx="1067353" cy="66810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9" name="Picture 2"/>
            <p:cNvPicPr>
              <a:picLocks noChangeAspect="1" noChangeArrowheads="1"/>
            </p:cNvPicPr>
            <p:nvPr/>
          </p:nvPicPr>
          <p:blipFill>
            <a:blip r:embed="rId4"/>
            <a:srcRect/>
            <a:stretch>
              <a:fillRect/>
            </a:stretch>
          </p:blipFill>
          <p:spPr bwMode="auto">
            <a:xfrm>
              <a:off x="7023283" y="4528926"/>
              <a:ext cx="4229291" cy="20740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pic>
        <p:nvPicPr>
          <p:cNvPr id="50" name="图片 49"/>
          <p:cNvPicPr>
            <a:picLocks noChangeAspect="1"/>
          </p:cNvPicPr>
          <p:nvPr/>
        </p:nvPicPr>
        <p:blipFill rotWithShape="1">
          <a:blip r:embed="rId5"/>
          <a:srcRect l="7540" t="21152" r="7616" b="11602"/>
          <a:stretch/>
        </p:blipFill>
        <p:spPr>
          <a:xfrm>
            <a:off x="8089518" y="603430"/>
            <a:ext cx="2709522" cy="305787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1" name="Picture 3"/>
          <p:cNvPicPr>
            <a:picLocks noChangeAspect="1" noChangeArrowheads="1"/>
          </p:cNvPicPr>
          <p:nvPr/>
        </p:nvPicPr>
        <p:blipFill rotWithShape="1">
          <a:blip r:embed="rId6"/>
          <a:srcRect l="1723" t="6626" r="8985" b="10148"/>
          <a:stretch/>
        </p:blipFill>
        <p:spPr bwMode="auto">
          <a:xfrm>
            <a:off x="503794" y="5728546"/>
            <a:ext cx="5944774" cy="12810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4827430"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东海水表终端</a:t>
            </a:r>
            <a:r>
              <a:rPr lang="en-US" altLang="zh-CN" sz="3600" b="1" dirty="0" smtClean="0">
                <a:latin typeface="黑体" pitchFamily="49" charset="-122"/>
                <a:ea typeface="黑体" pitchFamily="49" charset="-122"/>
              </a:rPr>
              <a:t>—</a:t>
            </a:r>
            <a:r>
              <a:rPr lang="zh-CN" altLang="en-US" sz="3600" b="1" dirty="0" smtClean="0">
                <a:latin typeface="黑体" pitchFamily="49" charset="-122"/>
                <a:ea typeface="黑体" pitchFamily="49" charset="-122"/>
              </a:rPr>
              <a:t>传感器</a:t>
            </a:r>
            <a:endParaRPr lang="zh-CN" altLang="en-US" sz="3600" b="1" dirty="0">
              <a:latin typeface="黑体" pitchFamily="49" charset="-122"/>
              <a:ea typeface="黑体" pitchFamily="49" charset="-122"/>
            </a:endParaRPr>
          </a:p>
        </p:txBody>
      </p:sp>
      <p:graphicFrame>
        <p:nvGraphicFramePr>
          <p:cNvPr id="21" name="内容占位符 6"/>
          <p:cNvGraphicFramePr>
            <a:graphicFrameLocks/>
          </p:cNvGraphicFramePr>
          <p:nvPr>
            <p:extLst>
              <p:ext uri="{D42A27DB-BD31-4B8C-83A1-F6EECF244321}">
                <p14:modId xmlns="" xmlns:p14="http://schemas.microsoft.com/office/powerpoint/2010/main" val="2534496328"/>
              </p:ext>
            </p:extLst>
          </p:nvPr>
        </p:nvGraphicFramePr>
        <p:xfrm>
          <a:off x="294431" y="1326031"/>
          <a:ext cx="6308800" cy="5547956"/>
        </p:xfrm>
        <a:graphic>
          <a:graphicData uri="http://schemas.openxmlformats.org/drawingml/2006/table">
            <a:tbl>
              <a:tblPr firstRow="1" firstCol="1" bandRow="1">
                <a:tableStyleId>{7DF18680-E054-41AD-8BC1-D1AEF772440D}</a:tableStyleId>
              </a:tblPr>
              <a:tblGrid>
                <a:gridCol w="805955"/>
                <a:gridCol w="1658015"/>
                <a:gridCol w="1699724"/>
                <a:gridCol w="2145106"/>
              </a:tblGrid>
              <a:tr h="293674">
                <a:tc>
                  <a:txBody>
                    <a:bodyPr/>
                    <a:lstStyle/>
                    <a:p>
                      <a:pPr algn="ctr">
                        <a:spcAft>
                          <a:spcPts val="0"/>
                        </a:spcAft>
                      </a:pPr>
                      <a:r>
                        <a:rPr lang="en-US" sz="1500" kern="100" dirty="0">
                          <a:effectLst/>
                          <a:latin typeface="微软雅黑" panose="020B0503020204020204" pitchFamily="34" charset="-122"/>
                          <a:ea typeface="微软雅黑" panose="020B0503020204020204" pitchFamily="34" charset="-122"/>
                        </a:rPr>
                        <a:t> </a:t>
                      </a:r>
                      <a:endParaRPr lang="zh-CN" sz="1500" kern="100" dirty="0">
                        <a:effectLst/>
                        <a:latin typeface="微软雅黑" pitchFamily="34" charset="-122"/>
                        <a:ea typeface="微软雅黑" pitchFamily="34" charset="-122"/>
                      </a:endParaRPr>
                    </a:p>
                  </a:txBody>
                  <a:tcPr marL="67820" marR="67820" marT="0" marB="0" anchor="ctr">
                    <a:solidFill>
                      <a:srgbClr val="00B0F0"/>
                    </a:solidFill>
                  </a:tcPr>
                </a:tc>
                <a:tc>
                  <a:txBody>
                    <a:bodyPr/>
                    <a:lstStyle/>
                    <a:p>
                      <a:pPr algn="ctr">
                        <a:spcAft>
                          <a:spcPts val="0"/>
                        </a:spcAft>
                      </a:pPr>
                      <a:r>
                        <a:rPr lang="zh-CN" sz="1500" kern="100" dirty="0" smtClean="0">
                          <a:effectLst/>
                          <a:latin typeface="微软雅黑" panose="020B0503020204020204" pitchFamily="34" charset="-122"/>
                          <a:ea typeface="微软雅黑" panose="020B0503020204020204" pitchFamily="34" charset="-122"/>
                        </a:rPr>
                        <a:t>感应式</a:t>
                      </a:r>
                      <a:r>
                        <a:rPr lang="zh-CN" sz="1500" kern="100" dirty="0">
                          <a:effectLst/>
                          <a:latin typeface="微软雅黑" pitchFamily="34" charset="-122"/>
                          <a:ea typeface="微软雅黑" pitchFamily="34" charset="-122"/>
                        </a:rPr>
                        <a:t>传感器</a:t>
                      </a:r>
                    </a:p>
                  </a:txBody>
                  <a:tcPr marL="67820" marR="67820" marT="0" marB="0" anchor="ctr">
                    <a:solidFill>
                      <a:srgbClr val="00B0F0"/>
                    </a:solidFill>
                  </a:tcPr>
                </a:tc>
                <a:tc>
                  <a:txBody>
                    <a:bodyPr/>
                    <a:lstStyle/>
                    <a:p>
                      <a:pPr algn="ctr">
                        <a:spcAft>
                          <a:spcPts val="0"/>
                        </a:spcAft>
                      </a:pPr>
                      <a:r>
                        <a:rPr lang="zh-CN" sz="1500" kern="100" dirty="0">
                          <a:effectLst/>
                          <a:latin typeface="微软雅黑" pitchFamily="34" charset="-122"/>
                          <a:ea typeface="微软雅黑" pitchFamily="34" charset="-122"/>
                        </a:rPr>
                        <a:t>普通脉冲式传感器</a:t>
                      </a:r>
                    </a:p>
                  </a:txBody>
                  <a:tcPr marL="67820" marR="67820" marT="0" marB="0" anchor="ctr">
                    <a:solidFill>
                      <a:srgbClr val="00B0F0"/>
                    </a:solidFill>
                  </a:tcPr>
                </a:tc>
                <a:tc>
                  <a:txBody>
                    <a:bodyPr/>
                    <a:lstStyle/>
                    <a:p>
                      <a:pPr algn="ctr">
                        <a:spcAft>
                          <a:spcPts val="0"/>
                        </a:spcAft>
                      </a:pPr>
                      <a:r>
                        <a:rPr lang="zh-CN" sz="1500" kern="100" dirty="0">
                          <a:effectLst/>
                          <a:latin typeface="微软雅黑" pitchFamily="34" charset="-122"/>
                          <a:ea typeface="微软雅黑" pitchFamily="34" charset="-122"/>
                        </a:rPr>
                        <a:t>直读式传感器</a:t>
                      </a:r>
                    </a:p>
                  </a:txBody>
                  <a:tcPr marL="67820" marR="67820" marT="0" marB="0" anchor="ctr">
                    <a:solidFill>
                      <a:srgbClr val="00B0F0"/>
                    </a:solidFill>
                  </a:tcPr>
                </a:tc>
              </a:tr>
              <a:tr h="1157224">
                <a:tc>
                  <a:txBody>
                    <a:bodyPr/>
                    <a:lstStyle/>
                    <a:p>
                      <a:pPr algn="ctr">
                        <a:spcAft>
                          <a:spcPts val="0"/>
                        </a:spcAft>
                      </a:pPr>
                      <a:r>
                        <a:rPr lang="zh-CN" sz="1500" kern="100" dirty="0">
                          <a:effectLst/>
                          <a:latin typeface="微软雅黑" pitchFamily="34" charset="-122"/>
                          <a:ea typeface="微软雅黑" pitchFamily="34" charset="-122"/>
                        </a:rPr>
                        <a:t>采样原理</a:t>
                      </a:r>
                    </a:p>
                  </a:txBody>
                  <a:tcPr marL="67820" marR="67820" marT="0" marB="0" anchor="ctr">
                    <a:solidFill>
                      <a:srgbClr val="00B0F0"/>
                    </a:solidFill>
                  </a:tcPr>
                </a:tc>
                <a:tc>
                  <a:txBody>
                    <a:bodyPr/>
                    <a:lstStyle/>
                    <a:p>
                      <a:pPr algn="ctr">
                        <a:spcAft>
                          <a:spcPts val="0"/>
                        </a:spcAft>
                      </a:pPr>
                      <a:r>
                        <a:rPr lang="zh-CN" sz="1300" kern="100" dirty="0">
                          <a:solidFill>
                            <a:srgbClr val="C00000"/>
                          </a:solidFill>
                          <a:effectLst/>
                          <a:latin typeface="微软雅黑" pitchFamily="34" charset="-122"/>
                          <a:ea typeface="微软雅黑" pitchFamily="34" charset="-122"/>
                        </a:rPr>
                        <a:t>阻尼振荡感应原理。传感器中的电感线圈既是发讯部件也是收讯部件，通过感应指针或字轮的旋转来进行脉冲计数。</a:t>
                      </a:r>
                    </a:p>
                  </a:txBody>
                  <a:tcPr marL="67820" marR="67820" marT="0" marB="0" anchor="ctr"/>
                </a:tc>
                <a:tc>
                  <a:txBody>
                    <a:bodyPr/>
                    <a:lstStyle/>
                    <a:p>
                      <a:pPr algn="ctr">
                        <a:spcAft>
                          <a:spcPts val="0"/>
                        </a:spcAft>
                      </a:pPr>
                      <a:r>
                        <a:rPr lang="zh-CN" sz="1300" kern="100" dirty="0">
                          <a:effectLst/>
                          <a:latin typeface="微软雅黑" panose="020B0503020204020204" pitchFamily="34" charset="-122"/>
                          <a:ea typeface="微软雅黑" panose="020B0503020204020204" pitchFamily="34" charset="-122"/>
                        </a:rPr>
                        <a:t>磁电转换原理。安装在指针上的磁钢作为发讯部件</a:t>
                      </a:r>
                      <a:r>
                        <a:rPr lang="en-US" sz="1300" kern="100" dirty="0">
                          <a:effectLst/>
                          <a:latin typeface="微软雅黑" panose="020B0503020204020204" pitchFamily="34" charset="-122"/>
                          <a:ea typeface="微软雅黑" panose="020B0503020204020204" pitchFamily="34" charset="-122"/>
                        </a:rPr>
                        <a:t>,</a:t>
                      </a:r>
                      <a:r>
                        <a:rPr lang="zh-CN" sz="1300" kern="100" dirty="0">
                          <a:effectLst/>
                          <a:latin typeface="微软雅黑" panose="020B0503020204020204" pitchFamily="34" charset="-122"/>
                          <a:ea typeface="微软雅黑" panose="020B0503020204020204" pitchFamily="34" charset="-122"/>
                        </a:rPr>
                        <a:t>干簧管</a:t>
                      </a:r>
                      <a:r>
                        <a:rPr lang="en-US" sz="1300" kern="100" dirty="0">
                          <a:effectLst/>
                          <a:latin typeface="微软雅黑" panose="020B0503020204020204" pitchFamily="34" charset="-122"/>
                          <a:ea typeface="微软雅黑" panose="020B0503020204020204" pitchFamily="34" charset="-122"/>
                        </a:rPr>
                        <a:t>/</a:t>
                      </a:r>
                      <a:r>
                        <a:rPr lang="zh-CN" sz="1300" kern="100" dirty="0">
                          <a:effectLst/>
                          <a:latin typeface="微软雅黑" pitchFamily="34" charset="-122"/>
                          <a:ea typeface="微软雅黑" pitchFamily="34" charset="-122"/>
                        </a:rPr>
                        <a:t>霍尔器件感应磁场变化进行脉冲计数。</a:t>
                      </a:r>
                    </a:p>
                  </a:txBody>
                  <a:tcPr marL="67820" marR="67820" marT="0" marB="0" anchor="ctr"/>
                </a:tc>
                <a:tc>
                  <a:txBody>
                    <a:bodyPr/>
                    <a:lstStyle/>
                    <a:p>
                      <a:pPr algn="ctr">
                        <a:spcAft>
                          <a:spcPts val="0"/>
                        </a:spcAft>
                      </a:pPr>
                      <a:r>
                        <a:rPr lang="zh-CN" sz="1300" kern="100" dirty="0">
                          <a:effectLst/>
                          <a:latin typeface="微软雅黑" panose="020B0503020204020204" pitchFamily="34" charset="-122"/>
                          <a:ea typeface="微软雅黑" panose="020B0503020204020204" pitchFamily="34" charset="-122"/>
                        </a:rPr>
                        <a:t>光电穿透</a:t>
                      </a:r>
                      <a:r>
                        <a:rPr lang="en-US" sz="1300" kern="100" dirty="0">
                          <a:effectLst/>
                          <a:latin typeface="微软雅黑" panose="020B0503020204020204" pitchFamily="34" charset="-122"/>
                          <a:ea typeface="微软雅黑" panose="020B0503020204020204" pitchFamily="34" charset="-122"/>
                        </a:rPr>
                        <a:t>/</a:t>
                      </a:r>
                      <a:r>
                        <a:rPr lang="zh-CN" sz="1300" kern="100" dirty="0">
                          <a:effectLst/>
                          <a:latin typeface="微软雅黑" pitchFamily="34" charset="-122"/>
                          <a:ea typeface="微软雅黑" pitchFamily="34" charset="-122"/>
                        </a:rPr>
                        <a:t>反射式原理。发射管和接受管安装在字轮内部，采用编码的方式模拟读取水表字轮。</a:t>
                      </a:r>
                    </a:p>
                  </a:txBody>
                  <a:tcPr marL="67820" marR="67820" marT="0" marB="0" anchor="ctr"/>
                </a:tc>
              </a:tr>
              <a:tr h="907574">
                <a:tc>
                  <a:txBody>
                    <a:bodyPr/>
                    <a:lstStyle/>
                    <a:p>
                      <a:pPr algn="ctr">
                        <a:spcAft>
                          <a:spcPts val="0"/>
                        </a:spcAft>
                      </a:pPr>
                      <a:r>
                        <a:rPr lang="zh-CN" sz="1500" kern="100" dirty="0">
                          <a:effectLst/>
                          <a:latin typeface="微软雅黑" pitchFamily="34" charset="-122"/>
                          <a:ea typeface="微软雅黑" pitchFamily="34" charset="-122"/>
                        </a:rPr>
                        <a:t>准确度</a:t>
                      </a:r>
                    </a:p>
                  </a:txBody>
                  <a:tcPr marL="67820" marR="67820" marT="0" marB="0" anchor="ctr">
                    <a:solidFill>
                      <a:srgbClr val="00B0F0"/>
                    </a:solidFill>
                  </a:tcPr>
                </a:tc>
                <a:tc>
                  <a:txBody>
                    <a:bodyPr/>
                    <a:lstStyle/>
                    <a:p>
                      <a:pPr algn="ctr">
                        <a:spcAft>
                          <a:spcPts val="0"/>
                        </a:spcAft>
                      </a:pPr>
                      <a:r>
                        <a:rPr lang="zh-CN" sz="1300" kern="100" dirty="0">
                          <a:solidFill>
                            <a:srgbClr val="C00000"/>
                          </a:solidFill>
                          <a:effectLst/>
                          <a:latin typeface="微软雅黑" panose="020B0503020204020204" pitchFamily="34" charset="-122"/>
                          <a:ea typeface="微软雅黑" panose="020B0503020204020204" pitchFamily="34" charset="-122"/>
                        </a:rPr>
                        <a:t>正</a:t>
                      </a:r>
                      <a:r>
                        <a:rPr lang="en-US" sz="1300" kern="100" dirty="0">
                          <a:solidFill>
                            <a:srgbClr val="C00000"/>
                          </a:solidFill>
                          <a:effectLst/>
                          <a:latin typeface="微软雅黑" panose="020B0503020204020204" pitchFamily="34" charset="-122"/>
                          <a:ea typeface="微软雅黑" panose="020B0503020204020204" pitchFamily="34" charset="-122"/>
                        </a:rPr>
                        <a:t>/</a:t>
                      </a:r>
                      <a:r>
                        <a:rPr lang="zh-CN" sz="1300" kern="100" dirty="0">
                          <a:solidFill>
                            <a:srgbClr val="C00000"/>
                          </a:solidFill>
                          <a:effectLst/>
                          <a:latin typeface="微软雅黑" panose="020B0503020204020204" pitchFamily="34" charset="-122"/>
                          <a:ea typeface="微软雅黑" panose="020B0503020204020204" pitchFamily="34" charset="-122"/>
                        </a:rPr>
                        <a:t>反转计数，</a:t>
                      </a:r>
                      <a:r>
                        <a:rPr lang="en-US" sz="1300" kern="100" dirty="0">
                          <a:solidFill>
                            <a:srgbClr val="C00000"/>
                          </a:solidFill>
                          <a:effectLst/>
                          <a:latin typeface="微软雅黑" panose="020B0503020204020204" pitchFamily="34" charset="-122"/>
                          <a:ea typeface="微软雅黑" panose="020B0503020204020204" pitchFamily="34" charset="-122"/>
                        </a:rPr>
                        <a:t>100%</a:t>
                      </a:r>
                      <a:r>
                        <a:rPr lang="zh-CN" sz="1300" kern="100" dirty="0">
                          <a:solidFill>
                            <a:srgbClr val="C00000"/>
                          </a:solidFill>
                          <a:effectLst/>
                          <a:latin typeface="微软雅黑" pitchFamily="34" charset="-122"/>
                          <a:ea typeface="微软雅黑" pitchFamily="34" charset="-122"/>
                        </a:rPr>
                        <a:t>的数据准确度。数据单位可为升，</a:t>
                      </a:r>
                      <a:r>
                        <a:rPr lang="zh-CN" sz="1300" kern="100" dirty="0" smtClean="0">
                          <a:solidFill>
                            <a:srgbClr val="C00000"/>
                          </a:solidFill>
                          <a:effectLst/>
                          <a:latin typeface="微软雅黑" pitchFamily="34" charset="-122"/>
                          <a:ea typeface="微软雅黑" pitchFamily="34" charset="-122"/>
                        </a:rPr>
                        <a:t>更</a:t>
                      </a:r>
                      <a:r>
                        <a:rPr lang="zh-CN" altLang="en-US" sz="1300" kern="100" dirty="0" smtClean="0">
                          <a:solidFill>
                            <a:srgbClr val="C00000"/>
                          </a:solidFill>
                          <a:effectLst/>
                          <a:latin typeface="微软雅黑" pitchFamily="34" charset="-122"/>
                          <a:ea typeface="微软雅黑" pitchFamily="34" charset="-122"/>
                        </a:rPr>
                        <a:t>高</a:t>
                      </a:r>
                      <a:r>
                        <a:rPr lang="zh-CN" sz="1300" kern="100" dirty="0" smtClean="0">
                          <a:solidFill>
                            <a:srgbClr val="C00000"/>
                          </a:solidFill>
                          <a:effectLst/>
                          <a:latin typeface="微软雅黑" pitchFamily="34" charset="-122"/>
                          <a:ea typeface="微软雅黑" pitchFamily="34" charset="-122"/>
                        </a:rPr>
                        <a:t>的</a:t>
                      </a:r>
                      <a:r>
                        <a:rPr lang="zh-CN" sz="1300" kern="100" dirty="0">
                          <a:solidFill>
                            <a:srgbClr val="C00000"/>
                          </a:solidFill>
                          <a:effectLst/>
                          <a:latin typeface="微软雅黑" pitchFamily="34" charset="-122"/>
                          <a:ea typeface="微软雅黑" pitchFamily="34" charset="-122"/>
                        </a:rPr>
                        <a:t>计量精度。</a:t>
                      </a:r>
                    </a:p>
                  </a:txBody>
                  <a:tcPr marL="67820" marR="67820" marT="0" marB="0" anchor="ctr"/>
                </a:tc>
                <a:tc>
                  <a:txBody>
                    <a:bodyPr/>
                    <a:lstStyle/>
                    <a:p>
                      <a:pPr algn="ctr">
                        <a:spcAft>
                          <a:spcPts val="0"/>
                        </a:spcAft>
                      </a:pPr>
                      <a:r>
                        <a:rPr lang="zh-CN" sz="1300" kern="100" dirty="0">
                          <a:effectLst/>
                          <a:latin typeface="微软雅黑" pitchFamily="34" charset="-122"/>
                          <a:ea typeface="微软雅黑" pitchFamily="34" charset="-122"/>
                        </a:rPr>
                        <a:t>磁钢退磁会导致计数的不准。</a:t>
                      </a:r>
                    </a:p>
                  </a:txBody>
                  <a:tcPr marL="67820" marR="67820" marT="0" marB="0" anchor="ctr"/>
                </a:tc>
                <a:tc>
                  <a:txBody>
                    <a:bodyPr/>
                    <a:lstStyle/>
                    <a:p>
                      <a:pPr algn="ctr">
                        <a:spcAft>
                          <a:spcPts val="0"/>
                        </a:spcAft>
                      </a:pPr>
                      <a:r>
                        <a:rPr lang="en-US" sz="1300" kern="100" dirty="0">
                          <a:effectLst/>
                          <a:latin typeface="微软雅黑" panose="020B0503020204020204" pitchFamily="34" charset="-122"/>
                          <a:ea typeface="微软雅黑" panose="020B0503020204020204" pitchFamily="34" charset="-122"/>
                        </a:rPr>
                        <a:t>100%</a:t>
                      </a:r>
                      <a:r>
                        <a:rPr lang="zh-CN" sz="1300" kern="100" dirty="0">
                          <a:effectLst/>
                          <a:latin typeface="微软雅黑" panose="020B0503020204020204" pitchFamily="34" charset="-122"/>
                          <a:ea typeface="微软雅黑" panose="020B0503020204020204" pitchFamily="34" charset="-122"/>
                        </a:rPr>
                        <a:t>的准确度，无规律的盲点位置会导致本次抄读数据不正确。数据单位为</a:t>
                      </a:r>
                      <a:r>
                        <a:rPr lang="en-US" sz="1300" kern="100" dirty="0">
                          <a:effectLst/>
                          <a:latin typeface="微软雅黑" panose="020B0503020204020204" pitchFamily="34" charset="-122"/>
                          <a:ea typeface="微软雅黑" panose="020B0503020204020204" pitchFamily="34" charset="-122"/>
                        </a:rPr>
                        <a:t>m3</a:t>
                      </a:r>
                      <a:r>
                        <a:rPr lang="zh-CN" sz="1300" kern="100" dirty="0">
                          <a:effectLst/>
                          <a:latin typeface="微软雅黑" pitchFamily="34" charset="-122"/>
                          <a:ea typeface="微软雅黑" pitchFamily="34" charset="-122"/>
                        </a:rPr>
                        <a:t>。</a:t>
                      </a:r>
                    </a:p>
                  </a:txBody>
                  <a:tcPr marL="67820" marR="67820" marT="0" marB="0" anchor="ctr"/>
                </a:tc>
              </a:tr>
              <a:tr h="226893">
                <a:tc>
                  <a:txBody>
                    <a:bodyPr/>
                    <a:lstStyle/>
                    <a:p>
                      <a:pPr algn="ctr">
                        <a:spcAft>
                          <a:spcPts val="0"/>
                        </a:spcAft>
                      </a:pPr>
                      <a:r>
                        <a:rPr lang="zh-CN" sz="1500" kern="100" dirty="0">
                          <a:effectLst/>
                          <a:latin typeface="微软雅黑" pitchFamily="34" charset="-122"/>
                          <a:ea typeface="微软雅黑" pitchFamily="34" charset="-122"/>
                        </a:rPr>
                        <a:t>功耗</a:t>
                      </a:r>
                    </a:p>
                  </a:txBody>
                  <a:tcPr marL="67820" marR="67820" marT="0" marB="0" anchor="ctr">
                    <a:solidFill>
                      <a:srgbClr val="00B0F0"/>
                    </a:solidFill>
                  </a:tcPr>
                </a:tc>
                <a:tc>
                  <a:txBody>
                    <a:bodyPr/>
                    <a:lstStyle/>
                    <a:p>
                      <a:pPr algn="ctr">
                        <a:spcAft>
                          <a:spcPts val="0"/>
                        </a:spcAft>
                      </a:pPr>
                      <a:r>
                        <a:rPr lang="en-US" sz="1300" kern="100" dirty="0" err="1">
                          <a:solidFill>
                            <a:srgbClr val="C00000"/>
                          </a:solidFill>
                          <a:effectLst/>
                          <a:latin typeface="微软雅黑" panose="020B0503020204020204" pitchFamily="34" charset="-122"/>
                          <a:ea typeface="微软雅黑" panose="020B0503020204020204" pitchFamily="34" charset="-122"/>
                        </a:rPr>
                        <a:t>uA</a:t>
                      </a:r>
                      <a:r>
                        <a:rPr lang="zh-CN" sz="1300" kern="100" dirty="0">
                          <a:solidFill>
                            <a:srgbClr val="C00000"/>
                          </a:solidFill>
                          <a:effectLst/>
                          <a:latin typeface="微软雅黑" pitchFamily="34" charset="-122"/>
                          <a:ea typeface="微软雅黑" pitchFamily="34" charset="-122"/>
                        </a:rPr>
                        <a:t>级，低</a:t>
                      </a:r>
                    </a:p>
                  </a:txBody>
                  <a:tcPr marL="67820" marR="67820" marT="0" marB="0" anchor="ctr"/>
                </a:tc>
                <a:tc>
                  <a:txBody>
                    <a:bodyPr/>
                    <a:lstStyle/>
                    <a:p>
                      <a:pPr algn="ctr">
                        <a:spcAft>
                          <a:spcPts val="0"/>
                        </a:spcAft>
                      </a:pPr>
                      <a:r>
                        <a:rPr lang="en-US" sz="1300" kern="100" dirty="0" err="1">
                          <a:effectLst/>
                          <a:latin typeface="微软雅黑" panose="020B0503020204020204" pitchFamily="34" charset="-122"/>
                          <a:ea typeface="微软雅黑" panose="020B0503020204020204" pitchFamily="34" charset="-122"/>
                        </a:rPr>
                        <a:t>uA</a:t>
                      </a:r>
                      <a:r>
                        <a:rPr lang="zh-CN" sz="1300" kern="100" dirty="0">
                          <a:effectLst/>
                          <a:latin typeface="微软雅黑" pitchFamily="34" charset="-122"/>
                          <a:ea typeface="微软雅黑" pitchFamily="34" charset="-122"/>
                        </a:rPr>
                        <a:t>级，低。</a:t>
                      </a:r>
                    </a:p>
                  </a:txBody>
                  <a:tcPr marL="67820" marR="67820" marT="0" marB="0" anchor="ctr"/>
                </a:tc>
                <a:tc>
                  <a:txBody>
                    <a:bodyPr/>
                    <a:lstStyle/>
                    <a:p>
                      <a:pPr algn="ctr">
                        <a:spcAft>
                          <a:spcPts val="0"/>
                        </a:spcAft>
                      </a:pPr>
                      <a:r>
                        <a:rPr lang="en-US" sz="1300" kern="100" dirty="0">
                          <a:effectLst/>
                          <a:latin typeface="微软雅黑" panose="020B0503020204020204" pitchFamily="34" charset="-122"/>
                          <a:ea typeface="微软雅黑" panose="020B0503020204020204" pitchFamily="34" charset="-122"/>
                        </a:rPr>
                        <a:t>mA</a:t>
                      </a:r>
                      <a:r>
                        <a:rPr lang="zh-CN" sz="1300" kern="100" dirty="0">
                          <a:effectLst/>
                          <a:latin typeface="微软雅黑" pitchFamily="34" charset="-122"/>
                          <a:ea typeface="微软雅黑" pitchFamily="34" charset="-122"/>
                        </a:rPr>
                        <a:t>级，高。</a:t>
                      </a:r>
                    </a:p>
                  </a:txBody>
                  <a:tcPr marL="67820" marR="67820" marT="0" marB="0" anchor="ctr"/>
                </a:tc>
              </a:tr>
              <a:tr h="1112704">
                <a:tc>
                  <a:txBody>
                    <a:bodyPr/>
                    <a:lstStyle/>
                    <a:p>
                      <a:pPr algn="ctr">
                        <a:spcAft>
                          <a:spcPts val="0"/>
                        </a:spcAft>
                      </a:pPr>
                      <a:r>
                        <a:rPr lang="zh-CN" sz="1500" kern="100" dirty="0">
                          <a:effectLst/>
                          <a:latin typeface="微软雅黑" pitchFamily="34" charset="-122"/>
                          <a:ea typeface="微软雅黑" pitchFamily="34" charset="-122"/>
                        </a:rPr>
                        <a:t>可靠性</a:t>
                      </a:r>
                    </a:p>
                  </a:txBody>
                  <a:tcPr marL="67820" marR="67820" marT="0" marB="0" anchor="ctr">
                    <a:solidFill>
                      <a:srgbClr val="00B0F0"/>
                    </a:solidFill>
                  </a:tcPr>
                </a:tc>
                <a:tc>
                  <a:txBody>
                    <a:bodyPr/>
                    <a:lstStyle/>
                    <a:p>
                      <a:pPr algn="ctr">
                        <a:spcAft>
                          <a:spcPts val="0"/>
                        </a:spcAft>
                      </a:pPr>
                      <a:r>
                        <a:rPr lang="zh-CN" sz="1300" kern="100" dirty="0">
                          <a:solidFill>
                            <a:srgbClr val="C00000"/>
                          </a:solidFill>
                          <a:effectLst/>
                          <a:latin typeface="微软雅黑" pitchFamily="34" charset="-122"/>
                          <a:ea typeface="微软雅黑" pitchFamily="34" charset="-122"/>
                        </a:rPr>
                        <a:t>不受外磁影响。</a:t>
                      </a:r>
                    </a:p>
                  </a:txBody>
                  <a:tcPr marL="67820" marR="67820" marT="0" marB="0" anchor="ctr"/>
                </a:tc>
                <a:tc>
                  <a:txBody>
                    <a:bodyPr/>
                    <a:lstStyle/>
                    <a:p>
                      <a:pPr algn="ctr">
                        <a:spcAft>
                          <a:spcPts val="0"/>
                        </a:spcAft>
                      </a:pPr>
                      <a:r>
                        <a:rPr lang="zh-CN" sz="1300" kern="100" dirty="0">
                          <a:effectLst/>
                          <a:latin typeface="微软雅黑" pitchFamily="34" charset="-122"/>
                          <a:ea typeface="微软雅黑" pitchFamily="34" charset="-122"/>
                        </a:rPr>
                        <a:t>磁钢退磁、易受外界干扰。</a:t>
                      </a:r>
                    </a:p>
                  </a:txBody>
                  <a:tcPr marL="67820" marR="67820" marT="0" marB="0" anchor="ctr"/>
                </a:tc>
                <a:tc>
                  <a:txBody>
                    <a:bodyPr/>
                    <a:lstStyle/>
                    <a:p>
                      <a:pPr algn="ctr">
                        <a:spcAft>
                          <a:spcPts val="0"/>
                        </a:spcAft>
                      </a:pPr>
                      <a:r>
                        <a:rPr lang="zh-CN" sz="1300" kern="100" dirty="0">
                          <a:effectLst/>
                          <a:latin typeface="微软雅黑" panose="020B0503020204020204" pitchFamily="34" charset="-122"/>
                          <a:ea typeface="微软雅黑" panose="020B0503020204020204" pitchFamily="34" charset="-122"/>
                        </a:rPr>
                        <a:t>易受外界光线，以及传感器装配影响导致数据盲点。</a:t>
                      </a:r>
                      <a:r>
                        <a:rPr lang="en-US" sz="1300" kern="100" dirty="0">
                          <a:effectLst/>
                          <a:latin typeface="微软雅黑" panose="020B0503020204020204" pitchFamily="34" charset="-122"/>
                          <a:ea typeface="微软雅黑" panose="020B0503020204020204" pitchFamily="34" charset="-122"/>
                        </a:rPr>
                        <a:t>10</a:t>
                      </a:r>
                      <a:r>
                        <a:rPr lang="zh-CN" sz="1300" kern="100" dirty="0">
                          <a:effectLst/>
                          <a:latin typeface="微软雅黑" panose="020B0503020204020204" pitchFamily="34" charset="-122"/>
                          <a:ea typeface="微软雅黑" panose="020B0503020204020204" pitchFamily="34" charset="-122"/>
                        </a:rPr>
                        <a:t>多对光电器件应用，平均无故障时间（</a:t>
                      </a:r>
                      <a:r>
                        <a:rPr lang="en-US" sz="1300" kern="100" dirty="0">
                          <a:effectLst/>
                          <a:latin typeface="微软雅黑" panose="020B0503020204020204" pitchFamily="34" charset="-122"/>
                          <a:ea typeface="微软雅黑" panose="020B0503020204020204" pitchFamily="34" charset="-122"/>
                        </a:rPr>
                        <a:t>MTBF</a:t>
                      </a:r>
                      <a:r>
                        <a:rPr lang="zh-CN" sz="1300" kern="100" dirty="0">
                          <a:effectLst/>
                          <a:latin typeface="微软雅黑" pitchFamily="34" charset="-122"/>
                          <a:ea typeface="微软雅黑" pitchFamily="34" charset="-122"/>
                        </a:rPr>
                        <a:t>）短。</a:t>
                      </a:r>
                    </a:p>
                  </a:txBody>
                  <a:tcPr marL="67820" marR="67820" marT="0" marB="0" anchor="ctr"/>
                </a:tc>
              </a:tr>
              <a:tr h="680681">
                <a:tc>
                  <a:txBody>
                    <a:bodyPr/>
                    <a:lstStyle/>
                    <a:p>
                      <a:pPr algn="ctr">
                        <a:spcAft>
                          <a:spcPts val="0"/>
                        </a:spcAft>
                      </a:pPr>
                      <a:r>
                        <a:rPr lang="zh-CN" sz="1500" kern="100" dirty="0">
                          <a:effectLst/>
                          <a:latin typeface="微软雅黑" pitchFamily="34" charset="-122"/>
                          <a:ea typeface="微软雅黑" pitchFamily="34" charset="-122"/>
                        </a:rPr>
                        <a:t>制造工艺性</a:t>
                      </a:r>
                    </a:p>
                  </a:txBody>
                  <a:tcPr marL="67820" marR="67820" marT="0" marB="0" anchor="ctr">
                    <a:solidFill>
                      <a:srgbClr val="00B0F0"/>
                    </a:solidFill>
                  </a:tcPr>
                </a:tc>
                <a:tc>
                  <a:txBody>
                    <a:bodyPr/>
                    <a:lstStyle/>
                    <a:p>
                      <a:pPr algn="ctr">
                        <a:spcAft>
                          <a:spcPts val="0"/>
                        </a:spcAft>
                      </a:pPr>
                      <a:r>
                        <a:rPr lang="zh-CN" sz="1300" kern="100" dirty="0">
                          <a:solidFill>
                            <a:srgbClr val="C00000"/>
                          </a:solidFill>
                          <a:effectLst/>
                          <a:latin typeface="微软雅黑" pitchFamily="34" charset="-122"/>
                          <a:ea typeface="微软雅黑" pitchFamily="34" charset="-122"/>
                        </a:rPr>
                        <a:t>简单</a:t>
                      </a:r>
                    </a:p>
                  </a:txBody>
                  <a:tcPr marL="67820" marR="67820" marT="0" marB="0" anchor="ctr"/>
                </a:tc>
                <a:tc>
                  <a:txBody>
                    <a:bodyPr/>
                    <a:lstStyle/>
                    <a:p>
                      <a:pPr algn="ctr">
                        <a:spcAft>
                          <a:spcPts val="0"/>
                        </a:spcAft>
                      </a:pPr>
                      <a:r>
                        <a:rPr lang="zh-CN" sz="1300" kern="100" dirty="0">
                          <a:effectLst/>
                          <a:latin typeface="微软雅黑" pitchFamily="34" charset="-122"/>
                          <a:ea typeface="微软雅黑" pitchFamily="34" charset="-122"/>
                        </a:rPr>
                        <a:t>简单</a:t>
                      </a:r>
                    </a:p>
                  </a:txBody>
                  <a:tcPr marL="67820" marR="67820" marT="0" marB="0" anchor="ctr"/>
                </a:tc>
                <a:tc>
                  <a:txBody>
                    <a:bodyPr/>
                    <a:lstStyle/>
                    <a:p>
                      <a:pPr algn="ctr">
                        <a:spcAft>
                          <a:spcPts val="0"/>
                        </a:spcAft>
                      </a:pPr>
                      <a:r>
                        <a:rPr lang="zh-CN" sz="1300" kern="100" dirty="0">
                          <a:effectLst/>
                          <a:latin typeface="微软雅黑" pitchFamily="34" charset="-122"/>
                          <a:ea typeface="微软雅黑" pitchFamily="34" charset="-122"/>
                        </a:rPr>
                        <a:t>复杂，湿式水表尤其复杂，很难保证大批量的产品质量。</a:t>
                      </a:r>
                    </a:p>
                  </a:txBody>
                  <a:tcPr marL="67820" marR="67820" marT="0" marB="0" anchor="ctr"/>
                </a:tc>
              </a:tr>
              <a:tr h="907403">
                <a:tc>
                  <a:txBody>
                    <a:bodyPr/>
                    <a:lstStyle/>
                    <a:p>
                      <a:pPr algn="ctr">
                        <a:spcAft>
                          <a:spcPts val="0"/>
                        </a:spcAft>
                      </a:pPr>
                      <a:r>
                        <a:rPr lang="zh-CN" sz="1500" kern="100" dirty="0">
                          <a:effectLst/>
                          <a:latin typeface="微软雅黑" pitchFamily="34" charset="-122"/>
                          <a:ea typeface="微软雅黑" pitchFamily="34" charset="-122"/>
                        </a:rPr>
                        <a:t>维护</a:t>
                      </a:r>
                      <a:r>
                        <a:rPr lang="zh-CN" sz="1500" kern="100" dirty="0" smtClean="0">
                          <a:effectLst/>
                          <a:latin typeface="微软雅黑" pitchFamily="34" charset="-122"/>
                          <a:ea typeface="微软雅黑" pitchFamily="34" charset="-122"/>
                        </a:rPr>
                        <a:t>性适用性</a:t>
                      </a:r>
                      <a:endParaRPr lang="zh-CN" sz="1500" kern="100" dirty="0">
                        <a:effectLst/>
                        <a:latin typeface="微软雅黑" pitchFamily="34" charset="-122"/>
                        <a:ea typeface="微软雅黑" pitchFamily="34" charset="-122"/>
                      </a:endParaRPr>
                    </a:p>
                  </a:txBody>
                  <a:tcPr marL="67820" marR="67820" marT="0" marB="0" anchor="ctr">
                    <a:solidFill>
                      <a:srgbClr val="00B0F0"/>
                    </a:solidFill>
                  </a:tcPr>
                </a:tc>
                <a:tc>
                  <a:txBody>
                    <a:bodyPr/>
                    <a:lstStyle/>
                    <a:p>
                      <a:pPr algn="ctr">
                        <a:spcAft>
                          <a:spcPts val="0"/>
                        </a:spcAft>
                      </a:pPr>
                      <a:r>
                        <a:rPr lang="zh-CN" sz="1300" kern="100" dirty="0">
                          <a:solidFill>
                            <a:srgbClr val="C00000"/>
                          </a:solidFill>
                          <a:effectLst/>
                          <a:latin typeface="微软雅黑" pitchFamily="34" charset="-122"/>
                          <a:ea typeface="微软雅黑" pitchFamily="34" charset="-122"/>
                        </a:rPr>
                        <a:t>非接触分体结构，传感器失效可现场更换，不需拆换基表。适合各类型水表。</a:t>
                      </a:r>
                    </a:p>
                  </a:txBody>
                  <a:tcPr marL="67820" marR="67820" marT="0" marB="0" anchor="ctr"/>
                </a:tc>
                <a:tc>
                  <a:txBody>
                    <a:bodyPr/>
                    <a:lstStyle/>
                    <a:p>
                      <a:pPr algn="ctr">
                        <a:spcAft>
                          <a:spcPts val="0"/>
                        </a:spcAft>
                      </a:pPr>
                      <a:r>
                        <a:rPr lang="zh-CN" sz="1300" kern="100" dirty="0">
                          <a:effectLst/>
                          <a:latin typeface="微软雅黑" pitchFamily="34" charset="-122"/>
                          <a:ea typeface="微软雅黑" pitchFamily="34" charset="-122"/>
                        </a:rPr>
                        <a:t>磁钢退磁要拆换基表；</a:t>
                      </a:r>
                    </a:p>
                    <a:p>
                      <a:pPr algn="ctr">
                        <a:spcAft>
                          <a:spcPts val="0"/>
                        </a:spcAft>
                      </a:pPr>
                      <a:r>
                        <a:rPr lang="zh-CN" sz="1300" kern="100" dirty="0">
                          <a:effectLst/>
                          <a:latin typeface="微软雅黑" pitchFamily="34" charset="-122"/>
                          <a:ea typeface="微软雅黑" pitchFamily="34" charset="-122"/>
                        </a:rPr>
                        <a:t>不适合应用于湿式水表。</a:t>
                      </a:r>
                    </a:p>
                  </a:txBody>
                  <a:tcPr marL="67820" marR="67820" marT="0" marB="0" anchor="ctr"/>
                </a:tc>
                <a:tc>
                  <a:txBody>
                    <a:bodyPr/>
                    <a:lstStyle/>
                    <a:p>
                      <a:pPr algn="ctr">
                        <a:spcAft>
                          <a:spcPts val="0"/>
                        </a:spcAft>
                      </a:pPr>
                      <a:r>
                        <a:rPr lang="zh-CN" sz="1300" kern="100" dirty="0">
                          <a:effectLst/>
                          <a:latin typeface="微软雅黑" pitchFamily="34" charset="-122"/>
                          <a:ea typeface="微软雅黑" pitchFamily="34" charset="-122"/>
                        </a:rPr>
                        <a:t>传感器失效需拆换基表，维护成本高。</a:t>
                      </a:r>
                    </a:p>
                    <a:p>
                      <a:pPr algn="ctr">
                        <a:spcAft>
                          <a:spcPts val="0"/>
                        </a:spcAft>
                      </a:pPr>
                      <a:r>
                        <a:rPr lang="zh-CN" sz="1300" kern="100" dirty="0">
                          <a:effectLst/>
                          <a:latin typeface="微软雅黑" pitchFamily="34" charset="-122"/>
                          <a:ea typeface="微软雅黑" pitchFamily="34" charset="-122"/>
                        </a:rPr>
                        <a:t>不适合应用于湿式水表。</a:t>
                      </a:r>
                    </a:p>
                  </a:txBody>
                  <a:tcPr marL="67820" marR="67820" marT="0" marB="0" anchor="ctr"/>
                </a:tc>
              </a:tr>
              <a:tr h="226851">
                <a:tc>
                  <a:txBody>
                    <a:bodyPr/>
                    <a:lstStyle/>
                    <a:p>
                      <a:pPr algn="ctr">
                        <a:spcAft>
                          <a:spcPts val="0"/>
                        </a:spcAft>
                      </a:pPr>
                      <a:r>
                        <a:rPr lang="zh-CN" sz="1500" kern="100" dirty="0">
                          <a:effectLst/>
                          <a:latin typeface="微软雅黑" pitchFamily="34" charset="-122"/>
                          <a:ea typeface="微软雅黑" pitchFamily="34" charset="-122"/>
                        </a:rPr>
                        <a:t>成本</a:t>
                      </a:r>
                    </a:p>
                  </a:txBody>
                  <a:tcPr marL="67820" marR="67820" marT="0" marB="0" anchor="ctr">
                    <a:solidFill>
                      <a:srgbClr val="00B0F0"/>
                    </a:solidFill>
                  </a:tcPr>
                </a:tc>
                <a:tc>
                  <a:txBody>
                    <a:bodyPr/>
                    <a:lstStyle/>
                    <a:p>
                      <a:pPr algn="ctr">
                        <a:spcAft>
                          <a:spcPts val="0"/>
                        </a:spcAft>
                      </a:pPr>
                      <a:r>
                        <a:rPr lang="zh-CN" sz="1300" kern="100" dirty="0">
                          <a:solidFill>
                            <a:srgbClr val="C00000"/>
                          </a:solidFill>
                          <a:effectLst/>
                          <a:latin typeface="微软雅黑" pitchFamily="34" charset="-122"/>
                          <a:ea typeface="微软雅黑" pitchFamily="34" charset="-122"/>
                        </a:rPr>
                        <a:t>一般</a:t>
                      </a:r>
                    </a:p>
                  </a:txBody>
                  <a:tcPr marL="67820" marR="67820" marT="0" marB="0" anchor="ctr"/>
                </a:tc>
                <a:tc>
                  <a:txBody>
                    <a:bodyPr/>
                    <a:lstStyle/>
                    <a:p>
                      <a:pPr algn="ctr">
                        <a:spcAft>
                          <a:spcPts val="0"/>
                        </a:spcAft>
                      </a:pPr>
                      <a:r>
                        <a:rPr lang="zh-CN" sz="1300" kern="100" dirty="0">
                          <a:effectLst/>
                          <a:latin typeface="微软雅黑" pitchFamily="34" charset="-122"/>
                          <a:ea typeface="微软雅黑" pitchFamily="34" charset="-122"/>
                        </a:rPr>
                        <a:t>低</a:t>
                      </a:r>
                    </a:p>
                  </a:txBody>
                  <a:tcPr marL="67820" marR="67820" marT="0" marB="0" anchor="ctr"/>
                </a:tc>
                <a:tc>
                  <a:txBody>
                    <a:bodyPr/>
                    <a:lstStyle/>
                    <a:p>
                      <a:pPr algn="ctr">
                        <a:spcAft>
                          <a:spcPts val="0"/>
                        </a:spcAft>
                      </a:pPr>
                      <a:r>
                        <a:rPr lang="zh-CN" sz="1300" kern="100" dirty="0">
                          <a:effectLst/>
                          <a:latin typeface="微软雅黑" pitchFamily="34" charset="-122"/>
                          <a:ea typeface="微软雅黑" pitchFamily="34" charset="-122"/>
                        </a:rPr>
                        <a:t>高</a:t>
                      </a:r>
                    </a:p>
                  </a:txBody>
                  <a:tcPr marL="67820" marR="67820" marT="0" marB="0" anchor="ctr"/>
                </a:tc>
              </a:tr>
            </a:tbl>
          </a:graphicData>
        </a:graphic>
      </p:graphicFrame>
      <p:sp>
        <p:nvSpPr>
          <p:cNvPr id="24" name="TextBox 6"/>
          <p:cNvSpPr txBox="1">
            <a:spLocks noChangeArrowheads="1"/>
          </p:cNvSpPr>
          <p:nvPr/>
        </p:nvSpPr>
        <p:spPr bwMode="auto">
          <a:xfrm>
            <a:off x="7420840" y="1733228"/>
            <a:ext cx="4909096" cy="5590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6433" tIns="48216" rIns="96433" bIns="48216">
            <a:spAutoFit/>
          </a:bodyPr>
          <a:lstStyle>
            <a:lvl1pPr marL="285750" indent="-285750" algn="just">
              <a:lnSpc>
                <a:spcPct val="110000"/>
              </a:lnSpc>
              <a:spcBef>
                <a:spcPts val="1800"/>
              </a:spcBef>
              <a:buClr>
                <a:srgbClr val="656372"/>
              </a:buClr>
              <a:buSzPct val="100000"/>
              <a:buFont typeface="Webdings" panose="05030102010509060703" pitchFamily="18" charset="2"/>
              <a:buChar char="Ë"/>
              <a:defRPr sz="2400">
                <a:solidFill>
                  <a:schemeClr val="accent1"/>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BEC7B3"/>
              </a:buClr>
              <a:buFont typeface="幼圆" panose="02010509060101010101" pitchFamily="49" charset="-122"/>
              <a:buChar char=" "/>
              <a:defRPr sz="2000">
                <a:solidFill>
                  <a:srgbClr val="7D7D7D"/>
                </a:solidFill>
                <a:latin typeface="幼圆" panose="02010509060101010101" pitchFamily="49" charset="-122"/>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l" eaLnBrk="1" hangingPunct="1">
              <a:lnSpc>
                <a:spcPct val="100000"/>
              </a:lnSpc>
              <a:spcBef>
                <a:spcPct val="0"/>
              </a:spcBef>
              <a:buClrTx/>
              <a:buSzTx/>
              <a:buFont typeface="Wingdings" panose="05000000000000000000" pitchFamily="2" charset="2"/>
              <a:buChar char="l"/>
            </a:pPr>
            <a:r>
              <a:rPr lang="zh-CN" altLang="en-US" sz="1500" dirty="0">
                <a:solidFill>
                  <a:schemeClr val="tx1"/>
                </a:solidFill>
                <a:latin typeface="微软雅黑" panose="020B0503020204020204" pitchFamily="34" charset="-122"/>
                <a:cs typeface="Arial Unicode MS" panose="020B0604020202020204" pitchFamily="34" charset="-122"/>
              </a:rPr>
              <a:t>采用三电感原理，</a:t>
            </a:r>
            <a:r>
              <a:rPr lang="zh-CN" altLang="zh-CN" sz="1500" dirty="0">
                <a:solidFill>
                  <a:schemeClr val="tx1"/>
                </a:solidFill>
                <a:latin typeface="微软雅黑" panose="020B0503020204020204" pitchFamily="34" charset="-122"/>
                <a:cs typeface="Arial Unicode MS" panose="020B0604020202020204" pitchFamily="34" charset="-122"/>
              </a:rPr>
              <a:t>传感器</a:t>
            </a:r>
            <a:r>
              <a:rPr lang="zh-CN" altLang="en-US" sz="1500" dirty="0">
                <a:solidFill>
                  <a:schemeClr val="tx1"/>
                </a:solidFill>
                <a:latin typeface="微软雅黑" panose="020B0503020204020204" pitchFamily="34" charset="-122"/>
                <a:cs typeface="Arial Unicode MS" panose="020B0604020202020204" pitchFamily="34" charset="-122"/>
              </a:rPr>
              <a:t>前端</a:t>
            </a:r>
            <a:r>
              <a:rPr lang="zh-CN" altLang="zh-CN" sz="1500" dirty="0">
                <a:solidFill>
                  <a:schemeClr val="tx1"/>
                </a:solidFill>
                <a:latin typeface="微软雅黑" panose="020B0503020204020204" pitchFamily="34" charset="-122"/>
                <a:cs typeface="Arial Unicode MS" panose="020B0604020202020204" pitchFamily="34" charset="-122"/>
              </a:rPr>
              <a:t>的电感线圈既是发讯部件也是收讯部件，通过感应指针的旋转来进行计数。</a:t>
            </a:r>
          </a:p>
        </p:txBody>
      </p:sp>
      <p:sp>
        <p:nvSpPr>
          <p:cNvPr id="25" name="TextBox 9"/>
          <p:cNvSpPr txBox="1">
            <a:spLocks noChangeArrowheads="1"/>
          </p:cNvSpPr>
          <p:nvPr/>
        </p:nvSpPr>
        <p:spPr bwMode="auto">
          <a:xfrm>
            <a:off x="7420840" y="2292593"/>
            <a:ext cx="4602696" cy="5590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6433" tIns="48216" rIns="96433" bIns="48216">
            <a:spAutoFit/>
          </a:bodyPr>
          <a:lstStyle>
            <a:lvl1pPr marL="285750" indent="-285750" algn="just">
              <a:lnSpc>
                <a:spcPct val="110000"/>
              </a:lnSpc>
              <a:spcBef>
                <a:spcPts val="1800"/>
              </a:spcBef>
              <a:buClr>
                <a:srgbClr val="656372"/>
              </a:buClr>
              <a:buSzPct val="100000"/>
              <a:buFont typeface="Webdings" panose="05030102010509060703" pitchFamily="18" charset="2"/>
              <a:buChar char="Ë"/>
              <a:defRPr sz="2400">
                <a:solidFill>
                  <a:schemeClr val="accent1"/>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BEC7B3"/>
              </a:buClr>
              <a:buFont typeface="幼圆" panose="02010509060101010101" pitchFamily="49" charset="-122"/>
              <a:buChar char=" "/>
              <a:defRPr sz="2000">
                <a:solidFill>
                  <a:srgbClr val="7D7D7D"/>
                </a:solidFill>
                <a:latin typeface="幼圆" panose="02010509060101010101" pitchFamily="49" charset="-122"/>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l" eaLnBrk="1" hangingPunct="1">
              <a:lnSpc>
                <a:spcPct val="100000"/>
              </a:lnSpc>
              <a:spcBef>
                <a:spcPct val="0"/>
              </a:spcBef>
              <a:buClrTx/>
              <a:buSzTx/>
              <a:buFont typeface="Wingdings" panose="05000000000000000000" pitchFamily="2" charset="2"/>
              <a:buChar char="l"/>
            </a:pPr>
            <a:r>
              <a:rPr lang="zh-CN" altLang="en-US" sz="1500" dirty="0">
                <a:solidFill>
                  <a:schemeClr val="tx1"/>
                </a:solidFill>
                <a:latin typeface="微软雅黑" panose="020B0503020204020204" pitchFamily="34" charset="-122"/>
                <a:cs typeface="Arial Unicode MS" panose="020B0604020202020204" pitchFamily="34" charset="-122"/>
              </a:rPr>
              <a:t>毫秒级采样频率，</a:t>
            </a:r>
            <a:r>
              <a:rPr lang="zh-CN" altLang="zh-CN" sz="1500" dirty="0">
                <a:solidFill>
                  <a:schemeClr val="tx1"/>
                </a:solidFill>
                <a:latin typeface="微软雅黑" panose="020B0503020204020204" pitchFamily="34" charset="-122"/>
                <a:cs typeface="Arial Unicode MS" panose="020B0604020202020204" pitchFamily="34" charset="-122"/>
              </a:rPr>
              <a:t>正</a:t>
            </a:r>
            <a:r>
              <a:rPr lang="en-US" altLang="zh-CN" sz="1500" dirty="0">
                <a:solidFill>
                  <a:schemeClr val="tx1"/>
                </a:solidFill>
                <a:latin typeface="微软雅黑" panose="020B0503020204020204" pitchFamily="34" charset="-122"/>
                <a:cs typeface="Arial Unicode MS" panose="020B0604020202020204" pitchFamily="34" charset="-122"/>
              </a:rPr>
              <a:t>/</a:t>
            </a:r>
            <a:r>
              <a:rPr lang="zh-CN" altLang="zh-CN" sz="1500" dirty="0">
                <a:solidFill>
                  <a:schemeClr val="tx1"/>
                </a:solidFill>
                <a:latin typeface="微软雅黑" panose="020B0503020204020204" pitchFamily="34" charset="-122"/>
                <a:cs typeface="Arial Unicode MS" panose="020B0604020202020204" pitchFamily="34" charset="-122"/>
              </a:rPr>
              <a:t>反转计数，</a:t>
            </a:r>
            <a:r>
              <a:rPr lang="en-US" altLang="zh-CN" sz="1500" dirty="0">
                <a:solidFill>
                  <a:schemeClr val="tx1"/>
                </a:solidFill>
                <a:latin typeface="微软雅黑" panose="020B0503020204020204" pitchFamily="34" charset="-122"/>
                <a:cs typeface="Arial Unicode MS" panose="020B0604020202020204" pitchFamily="34" charset="-122"/>
              </a:rPr>
              <a:t>100%</a:t>
            </a:r>
            <a:r>
              <a:rPr lang="zh-CN" altLang="zh-CN" sz="1500" dirty="0">
                <a:solidFill>
                  <a:schemeClr val="tx1"/>
                </a:solidFill>
                <a:latin typeface="微软雅黑" panose="020B0503020204020204" pitchFamily="34" charset="-122"/>
                <a:cs typeface="Arial Unicode MS" panose="020B0604020202020204" pitchFamily="34" charset="-122"/>
              </a:rPr>
              <a:t>的数据准确度。数据单位可为升，更</a:t>
            </a:r>
            <a:r>
              <a:rPr lang="zh-CN" altLang="en-US" sz="1500" dirty="0">
                <a:solidFill>
                  <a:schemeClr val="tx1"/>
                </a:solidFill>
                <a:latin typeface="微软雅黑" panose="020B0503020204020204" pitchFamily="34" charset="-122"/>
                <a:cs typeface="Arial Unicode MS" panose="020B0604020202020204" pitchFamily="34" charset="-122"/>
              </a:rPr>
              <a:t>高</a:t>
            </a:r>
            <a:r>
              <a:rPr lang="zh-CN" altLang="zh-CN" sz="1500" dirty="0">
                <a:solidFill>
                  <a:schemeClr val="tx1"/>
                </a:solidFill>
                <a:latin typeface="微软雅黑" panose="020B0503020204020204" pitchFamily="34" charset="-122"/>
                <a:cs typeface="Arial Unicode MS" panose="020B0604020202020204" pitchFamily="34" charset="-122"/>
              </a:rPr>
              <a:t>的计量精度。</a:t>
            </a:r>
          </a:p>
        </p:txBody>
      </p:sp>
      <p:sp>
        <p:nvSpPr>
          <p:cNvPr id="26" name="TextBox 10"/>
          <p:cNvSpPr txBox="1">
            <a:spLocks noChangeArrowheads="1"/>
          </p:cNvSpPr>
          <p:nvPr/>
        </p:nvSpPr>
        <p:spPr bwMode="auto">
          <a:xfrm>
            <a:off x="7420840" y="2851958"/>
            <a:ext cx="4602696" cy="5590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6433" tIns="48216" rIns="96433" bIns="48216">
            <a:spAutoFit/>
          </a:bodyPr>
          <a:lstStyle>
            <a:lvl1pPr marL="285750" indent="-285750" algn="just">
              <a:lnSpc>
                <a:spcPct val="110000"/>
              </a:lnSpc>
              <a:spcBef>
                <a:spcPts val="1800"/>
              </a:spcBef>
              <a:buClr>
                <a:srgbClr val="656372"/>
              </a:buClr>
              <a:buSzPct val="100000"/>
              <a:buFont typeface="Webdings" panose="05030102010509060703" pitchFamily="18" charset="2"/>
              <a:buChar char="Ë"/>
              <a:defRPr sz="2400">
                <a:solidFill>
                  <a:schemeClr val="accent1"/>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BEC7B3"/>
              </a:buClr>
              <a:buFont typeface="幼圆" panose="02010509060101010101" pitchFamily="49" charset="-122"/>
              <a:buChar char=" "/>
              <a:defRPr sz="2000">
                <a:solidFill>
                  <a:srgbClr val="7D7D7D"/>
                </a:solidFill>
                <a:latin typeface="幼圆" panose="02010509060101010101" pitchFamily="49" charset="-122"/>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l" eaLnBrk="1" hangingPunct="1">
              <a:lnSpc>
                <a:spcPct val="100000"/>
              </a:lnSpc>
              <a:spcBef>
                <a:spcPct val="0"/>
              </a:spcBef>
              <a:buClrTx/>
              <a:buSzTx/>
              <a:buFont typeface="Wingdings" panose="05000000000000000000" pitchFamily="2" charset="2"/>
              <a:buChar char="l"/>
            </a:pPr>
            <a:r>
              <a:rPr lang="en-US" altLang="zh-CN" sz="1500" dirty="0">
                <a:solidFill>
                  <a:schemeClr val="tx1"/>
                </a:solidFill>
                <a:latin typeface="微软雅黑" panose="020B0503020204020204" pitchFamily="34" charset="-122"/>
                <a:cs typeface="Arial Unicode MS" panose="020B0604020202020204" pitchFamily="34" charset="-122"/>
              </a:rPr>
              <a:t>&lt;4uA</a:t>
            </a:r>
            <a:r>
              <a:rPr lang="zh-CN" altLang="en-US" sz="1500" dirty="0">
                <a:solidFill>
                  <a:schemeClr val="tx1"/>
                </a:solidFill>
                <a:latin typeface="微软雅黑" panose="020B0503020204020204" pitchFamily="34" charset="-122"/>
                <a:cs typeface="Arial Unicode MS" panose="020B0604020202020204" pitchFamily="34" charset="-122"/>
              </a:rPr>
              <a:t>的工作电流，保证电池供电下，长时间的工作寿命。</a:t>
            </a:r>
          </a:p>
        </p:txBody>
      </p:sp>
      <p:sp>
        <p:nvSpPr>
          <p:cNvPr id="27" name="TextBox 26"/>
          <p:cNvSpPr txBox="1">
            <a:spLocks noChangeArrowheads="1"/>
          </p:cNvSpPr>
          <p:nvPr/>
        </p:nvSpPr>
        <p:spPr bwMode="auto">
          <a:xfrm>
            <a:off x="7420840" y="1363760"/>
            <a:ext cx="5030076" cy="5590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6433" tIns="48216" rIns="96433" bIns="48216">
            <a:spAutoFit/>
          </a:bodyPr>
          <a:lstStyle>
            <a:lvl1pPr marL="285750" indent="-285750">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buFont typeface="Wingdings" panose="05000000000000000000" pitchFamily="2" charset="2"/>
              <a:buChar char="l"/>
              <a:defRPr/>
            </a:pPr>
            <a:r>
              <a:rPr lang="zh-CN" altLang="en-US" sz="1500" dirty="0" smtClean="0">
                <a:latin typeface="微软雅黑" panose="020B0503020204020204" pitchFamily="34" charset="-122"/>
                <a:ea typeface="微软雅黑" panose="020B0503020204020204" pitchFamily="34" charset="-122"/>
                <a:cs typeface="Arial Unicode MS" panose="020B0604020202020204" pitchFamily="34" charset="-122"/>
              </a:rPr>
              <a:t>自</a:t>
            </a:r>
            <a:r>
              <a:rPr lang="en-US" altLang="zh-CN" sz="1500" dirty="0" smtClean="0">
                <a:latin typeface="微软雅黑" panose="020B0503020204020204" pitchFamily="34" charset="-122"/>
                <a:ea typeface="微软雅黑" panose="020B0503020204020204" pitchFamily="34" charset="-122"/>
                <a:cs typeface="Arial Unicode MS" panose="020B0604020202020204" pitchFamily="34" charset="-122"/>
              </a:rPr>
              <a:t>2004</a:t>
            </a:r>
            <a:r>
              <a:rPr lang="zh-CN" altLang="en-US" sz="1500" dirty="0" smtClean="0">
                <a:latin typeface="微软雅黑" panose="020B0503020204020204" pitchFamily="34" charset="-122"/>
                <a:ea typeface="微软雅黑" panose="020B0503020204020204" pitchFamily="34" charset="-122"/>
                <a:cs typeface="Arial Unicode MS" panose="020B0604020202020204" pitchFamily="34" charset="-122"/>
              </a:rPr>
              <a:t>年，将无磁感应式</a:t>
            </a:r>
            <a:r>
              <a:rPr lang="zh-CN" altLang="en-US" sz="1500" dirty="0">
                <a:latin typeface="微软雅黑" panose="020B0503020204020204" pitchFamily="34" charset="-122"/>
                <a:ea typeface="微软雅黑" panose="020B0503020204020204" pitchFamily="34" charset="-122"/>
                <a:cs typeface="Arial Unicode MS" panose="020B0604020202020204" pitchFamily="34" charset="-122"/>
              </a:rPr>
              <a:t>原理运用</a:t>
            </a:r>
            <a:r>
              <a:rPr lang="zh-CN" altLang="en-US" sz="1500" dirty="0" smtClean="0">
                <a:latin typeface="微软雅黑" panose="020B0503020204020204" pitchFamily="34" charset="-122"/>
                <a:ea typeface="微软雅黑" panose="020B0503020204020204" pitchFamily="34" charset="-122"/>
                <a:cs typeface="Arial Unicode MS" panose="020B0604020202020204" pitchFamily="34" charset="-122"/>
              </a:rPr>
              <a:t>到水表流量测量上</a:t>
            </a:r>
            <a:endParaRPr lang="zh-CN" altLang="zh-CN" sz="1500" dirty="0" smtClean="0">
              <a:latin typeface="微软雅黑" panose="020B0503020204020204" pitchFamily="34" charset="-122"/>
              <a:ea typeface="微软雅黑" panose="020B0503020204020204" pitchFamily="34" charset="-122"/>
              <a:cs typeface="Arial Unicode MS" panose="020B0604020202020204" pitchFamily="34" charset="-122"/>
            </a:endParaRPr>
          </a:p>
          <a:p>
            <a:pPr eaLnBrk="1" hangingPunct="1">
              <a:buFont typeface="Wingdings" panose="05000000000000000000" pitchFamily="2" charset="2"/>
              <a:buChar char="l"/>
              <a:defRPr/>
            </a:pPr>
            <a:endParaRPr lang="en-US" altLang="zh-CN" sz="1500" dirty="0" smtClean="0">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28" name="图片 2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473950" y="3552457"/>
            <a:ext cx="1291977" cy="1277226"/>
          </a:xfrm>
          <a:prstGeom prst="ellipse">
            <a:avLst/>
          </a:prstGeom>
          <a:ln>
            <a:noFill/>
          </a:ln>
          <a:effectLst>
            <a:softEdge rad="112500"/>
          </a:effectLst>
        </p:spPr>
      </p:pic>
      <p:pic>
        <p:nvPicPr>
          <p:cNvPr id="29" name="图片 2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914530" y="3670914"/>
            <a:ext cx="1807658" cy="252833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0" name="矩形 29"/>
          <p:cNvSpPr/>
          <p:nvPr/>
        </p:nvSpPr>
        <p:spPr>
          <a:xfrm>
            <a:off x="7710803" y="6199593"/>
            <a:ext cx="2253005" cy="648102"/>
          </a:xfrm>
          <a:prstGeom prst="rect">
            <a:avLst/>
          </a:prstGeom>
        </p:spPr>
        <p:txBody>
          <a:bodyPr wrap="none" lIns="96433" tIns="48216" rIns="96433" bIns="48216">
            <a:spAutoFit/>
          </a:bodyPr>
          <a:lstStyle/>
          <a:p>
            <a:pPr algn="ctr" eaLnBrk="1" hangingPunct="1">
              <a:lnSpc>
                <a:spcPct val="125000"/>
              </a:lnSpc>
            </a:pPr>
            <a:r>
              <a:rPr lang="zh-CN" altLang="en-US" sz="1500" b="1" dirty="0">
                <a:latin typeface="微软雅黑" panose="020B0503020204020204" pitchFamily="34" charset="-122"/>
                <a:ea typeface="微软雅黑" panose="020B0503020204020204" pitchFamily="34" charset="-122"/>
              </a:rPr>
              <a:t>专利</a:t>
            </a:r>
            <a:r>
              <a:rPr lang="zh-CN" altLang="en-US" sz="1500" b="1" dirty="0" smtClean="0">
                <a:latin typeface="微软雅黑" panose="020B0503020204020204" pitchFamily="34" charset="-122"/>
                <a:ea typeface="微软雅黑" panose="020B0503020204020204" pitchFamily="34" charset="-122"/>
              </a:rPr>
              <a:t>号</a:t>
            </a:r>
            <a:endParaRPr lang="en-US" altLang="zh-CN" sz="1500" b="1" dirty="0" smtClean="0">
              <a:latin typeface="微软雅黑" panose="020B0503020204020204" pitchFamily="34" charset="-122"/>
              <a:ea typeface="微软雅黑" panose="020B0503020204020204" pitchFamily="34" charset="-122"/>
            </a:endParaRPr>
          </a:p>
          <a:p>
            <a:pPr algn="ctr" eaLnBrk="1" hangingPunct="1">
              <a:lnSpc>
                <a:spcPct val="125000"/>
              </a:lnSpc>
            </a:pPr>
            <a:r>
              <a:rPr lang="zh-CN" altLang="en-US" sz="1500" b="1" dirty="0" smtClean="0">
                <a:latin typeface="微软雅黑" panose="020B0503020204020204" pitchFamily="34" charset="-122"/>
                <a:ea typeface="微软雅黑" panose="020B0503020204020204" pitchFamily="34" charset="-122"/>
              </a:rPr>
              <a:t> </a:t>
            </a:r>
            <a:r>
              <a:rPr lang="en-US" altLang="zh-CN" sz="1500" b="1" dirty="0">
                <a:latin typeface="微软雅黑" panose="020B0503020204020204" pitchFamily="34" charset="-122"/>
                <a:ea typeface="微软雅黑" panose="020B0503020204020204" pitchFamily="34" charset="-122"/>
              </a:rPr>
              <a:t>ZL </a:t>
            </a:r>
            <a:r>
              <a:rPr lang="en-US" altLang="zh-CN" sz="1500" b="1" dirty="0" smtClean="0">
                <a:latin typeface="微软雅黑" panose="020B0503020204020204" pitchFamily="34" charset="-122"/>
                <a:ea typeface="微软雅黑" panose="020B0503020204020204" pitchFamily="34" charset="-122"/>
              </a:rPr>
              <a:t>2005 </a:t>
            </a:r>
            <a:r>
              <a:rPr lang="en-US" altLang="zh-CN" sz="1500" b="1" dirty="0">
                <a:latin typeface="微软雅黑" panose="020B0503020204020204" pitchFamily="34" charset="-122"/>
                <a:ea typeface="微软雅黑" panose="020B0503020204020204" pitchFamily="34" charset="-122"/>
              </a:rPr>
              <a:t>2 </a:t>
            </a:r>
            <a:r>
              <a:rPr lang="en-US" altLang="zh-CN" sz="1500" b="1" dirty="0" smtClean="0">
                <a:latin typeface="微软雅黑" panose="020B0503020204020204" pitchFamily="34" charset="-122"/>
                <a:ea typeface="微软雅黑" panose="020B0503020204020204" pitchFamily="34" charset="-122"/>
              </a:rPr>
              <a:t>0102628.9</a:t>
            </a:r>
            <a:endParaRPr lang="zh-CN" altLang="en-US" sz="1500" b="1" dirty="0">
              <a:latin typeface="微软雅黑" panose="020B0503020204020204" pitchFamily="34" charset="-122"/>
              <a:ea typeface="微软雅黑" panose="020B0503020204020204" pitchFamily="34" charset="-122"/>
            </a:endParaRPr>
          </a:p>
        </p:txBody>
      </p:sp>
      <p:pic>
        <p:nvPicPr>
          <p:cNvPr id="31" name="图片 30"/>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473950" y="4935081"/>
            <a:ext cx="1441302" cy="1540354"/>
          </a:xfrm>
          <a:prstGeom prst="ellipse">
            <a:avLst/>
          </a:prstGeom>
          <a:ln>
            <a:noFill/>
          </a:ln>
          <a:effectLst>
            <a:softEdge rad="112500"/>
          </a:effectLst>
        </p:spPr>
      </p:pic>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4364163"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东海水表终端</a:t>
            </a:r>
            <a:r>
              <a:rPr lang="en-US" altLang="zh-CN" sz="3600" b="1" dirty="0" smtClean="0">
                <a:latin typeface="黑体" pitchFamily="49" charset="-122"/>
                <a:ea typeface="黑体" pitchFamily="49" charset="-122"/>
              </a:rPr>
              <a:t>—</a:t>
            </a:r>
            <a:r>
              <a:rPr lang="zh-CN" altLang="en-US" sz="3600" b="1" dirty="0" smtClean="0">
                <a:latin typeface="黑体" pitchFamily="49" charset="-122"/>
                <a:ea typeface="黑体" pitchFamily="49" charset="-122"/>
              </a:rPr>
              <a:t>基表</a:t>
            </a:r>
            <a:endParaRPr lang="zh-CN" altLang="en-US" sz="3600" b="1" dirty="0">
              <a:latin typeface="黑体" pitchFamily="49" charset="-122"/>
              <a:ea typeface="黑体" pitchFamily="49" charset="-122"/>
            </a:endParaRPr>
          </a:p>
        </p:txBody>
      </p:sp>
      <p:sp>
        <p:nvSpPr>
          <p:cNvPr id="14" name="矩形 41"/>
          <p:cNvSpPr>
            <a:spLocks noChangeArrowheads="1"/>
          </p:cNvSpPr>
          <p:nvPr/>
        </p:nvSpPr>
        <p:spPr bwMode="auto">
          <a:xfrm>
            <a:off x="642897" y="1401747"/>
            <a:ext cx="5403519" cy="6821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6433" tIns="48216" rIns="96433" bIns="48216">
            <a:spAutoFit/>
          </a:bodyPr>
          <a:lstStyle>
            <a:lvl1pPr algn="just">
              <a:lnSpc>
                <a:spcPct val="110000"/>
              </a:lnSpc>
              <a:spcBef>
                <a:spcPts val="1800"/>
              </a:spcBef>
              <a:buClr>
                <a:srgbClr val="656372"/>
              </a:buClr>
              <a:buSzPct val="100000"/>
              <a:buFont typeface="Webdings" panose="05030102010509060703" pitchFamily="18" charset="2"/>
              <a:buChar char="Ë"/>
              <a:defRPr sz="2400">
                <a:solidFill>
                  <a:schemeClr val="accent1"/>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BEC7B3"/>
              </a:buClr>
              <a:buFont typeface="幼圆" panose="02010509060101010101" pitchFamily="49" charset="-122"/>
              <a:buChar char=" "/>
              <a:defRPr sz="2000">
                <a:solidFill>
                  <a:srgbClr val="7D7D7D"/>
                </a:solidFill>
                <a:latin typeface="幼圆" panose="02010509060101010101" pitchFamily="49" charset="-122"/>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l">
              <a:lnSpc>
                <a:spcPct val="100000"/>
              </a:lnSpc>
              <a:spcBef>
                <a:spcPct val="0"/>
              </a:spcBef>
              <a:buClrTx/>
              <a:buSzTx/>
              <a:buNone/>
            </a:pPr>
            <a:r>
              <a:rPr lang="zh-CN" altLang="en-US" sz="1900" dirty="0" smtClean="0">
                <a:solidFill>
                  <a:schemeClr val="tx1"/>
                </a:solidFill>
                <a:latin typeface="微软雅黑" panose="020B0503020204020204" pitchFamily="34" charset="-122"/>
              </a:rPr>
              <a:t>无论</a:t>
            </a:r>
            <a:r>
              <a:rPr lang="zh-CN" altLang="en-US" sz="1900" dirty="0">
                <a:solidFill>
                  <a:schemeClr val="tx1"/>
                </a:solidFill>
                <a:latin typeface="微软雅黑" panose="020B0503020204020204" pitchFamily="34" charset="-122"/>
              </a:rPr>
              <a:t>何种应用场合，都</a:t>
            </a:r>
            <a:r>
              <a:rPr lang="zh-CN" altLang="en-US" sz="1900" dirty="0" smtClean="0">
                <a:solidFill>
                  <a:schemeClr val="tx1"/>
                </a:solidFill>
                <a:latin typeface="微软雅黑" panose="020B0503020204020204" pitchFamily="34" charset="-122"/>
              </a:rPr>
              <a:t>有全系列</a:t>
            </a:r>
            <a:r>
              <a:rPr lang="en-US" altLang="zh-CN" sz="1900" dirty="0" smtClean="0">
                <a:solidFill>
                  <a:schemeClr val="tx1"/>
                </a:solidFill>
                <a:latin typeface="微软雅黑" panose="020B0503020204020204" pitchFamily="34" charset="-122"/>
              </a:rPr>
              <a:t> ,</a:t>
            </a:r>
            <a:r>
              <a:rPr lang="zh-CN" altLang="en-US" sz="1900" dirty="0" smtClean="0">
                <a:solidFill>
                  <a:schemeClr val="tx1"/>
                </a:solidFill>
                <a:latin typeface="微软雅黑" panose="020B0503020204020204" pitchFamily="34" charset="-122"/>
              </a:rPr>
              <a:t>高</a:t>
            </a:r>
            <a:r>
              <a:rPr lang="zh-CN" altLang="en-US" sz="1900" dirty="0">
                <a:solidFill>
                  <a:schemeClr val="tx1"/>
                </a:solidFill>
                <a:latin typeface="微软雅黑" panose="020B0503020204020204" pitchFamily="34" charset="-122"/>
              </a:rPr>
              <a:t>精度的智能计量仪表相</a:t>
            </a:r>
            <a:r>
              <a:rPr lang="zh-CN" altLang="en-US" sz="1900" dirty="0" smtClean="0">
                <a:solidFill>
                  <a:schemeClr val="tx1"/>
                </a:solidFill>
                <a:latin typeface="微软雅黑" panose="020B0503020204020204" pitchFamily="34" charset="-122"/>
              </a:rPr>
              <a:t>对应</a:t>
            </a:r>
            <a:endParaRPr lang="zh-CN" altLang="en-US" sz="1900" dirty="0">
              <a:solidFill>
                <a:schemeClr val="tx1"/>
              </a:solidFill>
              <a:latin typeface="微软雅黑" panose="020B0503020204020204" pitchFamily="34" charset="-122"/>
            </a:endParaRPr>
          </a:p>
        </p:txBody>
      </p:sp>
      <p:graphicFrame>
        <p:nvGraphicFramePr>
          <p:cNvPr id="15" name="表格 14"/>
          <p:cNvGraphicFramePr>
            <a:graphicFrameLocks noGrp="1"/>
          </p:cNvGraphicFramePr>
          <p:nvPr>
            <p:extLst>
              <p:ext uri="{D42A27DB-BD31-4B8C-83A1-F6EECF244321}">
                <p14:modId xmlns="" xmlns:p14="http://schemas.microsoft.com/office/powerpoint/2010/main" val="901231961"/>
              </p:ext>
            </p:extLst>
          </p:nvPr>
        </p:nvGraphicFramePr>
        <p:xfrm>
          <a:off x="408476" y="2429867"/>
          <a:ext cx="6125448" cy="4176069"/>
        </p:xfrm>
        <a:graphic>
          <a:graphicData uri="http://schemas.openxmlformats.org/drawingml/2006/table">
            <a:tbl>
              <a:tblPr firstRow="1" bandRow="1">
                <a:tableStyleId>{B301B821-A1FF-4177-AEE7-76D212191A09}</a:tableStyleId>
              </a:tblPr>
              <a:tblGrid>
                <a:gridCol w="935619"/>
                <a:gridCol w="2045226"/>
                <a:gridCol w="1239344"/>
                <a:gridCol w="1905259"/>
              </a:tblGrid>
              <a:tr h="675047">
                <a:tc>
                  <a:txBody>
                    <a:bodyPr/>
                    <a:lstStyle/>
                    <a:p>
                      <a:endParaRPr lang="zh-CN" altLang="en-US" sz="1900" dirty="0">
                        <a:latin typeface="微软雅黑" panose="020B0503020204020204" pitchFamily="34" charset="-122"/>
                        <a:ea typeface="微软雅黑" panose="020B0503020204020204" pitchFamily="34" charset="-122"/>
                      </a:endParaRPr>
                    </a:p>
                  </a:txBody>
                  <a:tcPr marL="96441" marR="96441" marT="48218" marB="48218">
                    <a:cell3D prstMaterial="dkEdge">
                      <a:bevel w="77470" h="12700" prst="softRound"/>
                      <a:lightRig rig="flood" dir="t"/>
                    </a:cell3D>
                  </a:tcPr>
                </a:tc>
                <a:tc>
                  <a:txBody>
                    <a:bodyPr/>
                    <a:lstStyle/>
                    <a:p>
                      <a:pPr algn="ctr"/>
                      <a:r>
                        <a:rPr lang="zh-CN" altLang="en-US" sz="1900" dirty="0" smtClean="0"/>
                        <a:t>型号</a:t>
                      </a:r>
                      <a:endParaRPr lang="zh-CN" altLang="en-US" sz="1900" dirty="0">
                        <a:latin typeface="微软雅黑" pitchFamily="34" charset="-122"/>
                        <a:ea typeface="微软雅黑" pitchFamily="34" charset="-122"/>
                      </a:endParaRPr>
                    </a:p>
                  </a:txBody>
                  <a:tcPr marL="96441" marR="96441" marT="48218" marB="48218">
                    <a:cell3D prstMaterial="dkEdge">
                      <a:bevel w="77470" h="12700" prst="softRound"/>
                      <a:lightRig rig="flood" dir="t"/>
                    </a:cell3D>
                  </a:tcPr>
                </a:tc>
                <a:tc>
                  <a:txBody>
                    <a:bodyPr/>
                    <a:lstStyle/>
                    <a:p>
                      <a:pPr algn="ctr"/>
                      <a:r>
                        <a:rPr lang="zh-CN" altLang="en-US" sz="1900" dirty="0" smtClean="0"/>
                        <a:t>规格</a:t>
                      </a:r>
                      <a:endParaRPr lang="en-US" altLang="zh-CN" sz="1900" dirty="0" smtClean="0"/>
                    </a:p>
                    <a:p>
                      <a:pPr algn="ctr"/>
                      <a:r>
                        <a:rPr kumimoji="0" lang="zh-CN" altLang="en-US" sz="1900" kern="1200" dirty="0" smtClean="0"/>
                        <a:t>（</a:t>
                      </a:r>
                      <a:r>
                        <a:rPr kumimoji="0" lang="en-US" altLang="zh-CN" sz="1900" kern="1200" dirty="0" smtClean="0"/>
                        <a:t>DN</a:t>
                      </a:r>
                      <a:r>
                        <a:rPr kumimoji="0" lang="zh-CN" altLang="en-US" sz="1900" kern="1200" dirty="0" smtClean="0"/>
                        <a:t>）</a:t>
                      </a:r>
                      <a:endParaRPr kumimoji="0" lang="zh-CN" altLang="en-US" sz="1900" b="1" kern="1200" dirty="0" smtClean="0">
                        <a:solidFill>
                          <a:schemeClr val="lt1"/>
                        </a:solidFill>
                        <a:latin typeface="微软雅黑" pitchFamily="34" charset="-122"/>
                        <a:ea typeface="微软雅黑" pitchFamily="34" charset="-122"/>
                        <a:cs typeface="+mn-cs"/>
                      </a:endParaRPr>
                    </a:p>
                  </a:txBody>
                  <a:tcPr marL="96441" marR="96441" marT="48218" marB="48218">
                    <a:cell3D prstMaterial="dkEdge">
                      <a:bevel w="77470" h="12700" prst="softRound"/>
                      <a:lightRig rig="flood" dir="t"/>
                    </a:cell3D>
                  </a:tcPr>
                </a:tc>
                <a:tc>
                  <a:txBody>
                    <a:bodyPr/>
                    <a:lstStyle/>
                    <a:p>
                      <a:pPr algn="ctr"/>
                      <a:r>
                        <a:rPr lang="zh-CN" altLang="en-US" sz="1900" dirty="0" smtClean="0"/>
                        <a:t>测量范围</a:t>
                      </a:r>
                      <a:endParaRPr lang="en-US" altLang="zh-CN" sz="1900" dirty="0" smtClean="0"/>
                    </a:p>
                    <a:p>
                      <a:pPr algn="ctr"/>
                      <a:r>
                        <a:rPr kumimoji="0" lang="zh-CN" altLang="en-US" sz="1900" kern="1200" dirty="0" smtClean="0"/>
                        <a:t>（</a:t>
                      </a:r>
                      <a:r>
                        <a:rPr kumimoji="0" lang="en-US" altLang="zh-CN" sz="1900" kern="1200" dirty="0" smtClean="0"/>
                        <a:t>Q3/Q1</a:t>
                      </a:r>
                      <a:r>
                        <a:rPr kumimoji="0" lang="zh-CN" altLang="en-US" sz="1900" kern="1200" dirty="0" smtClean="0"/>
                        <a:t>）</a:t>
                      </a:r>
                      <a:endParaRPr kumimoji="0" lang="zh-CN" altLang="en-US" sz="1900" b="1" kern="1200" dirty="0" smtClean="0">
                        <a:solidFill>
                          <a:schemeClr val="lt1"/>
                        </a:solidFill>
                        <a:latin typeface="微软雅黑" pitchFamily="34" charset="-122"/>
                        <a:ea typeface="微软雅黑" pitchFamily="34" charset="-122"/>
                        <a:cs typeface="+mn-cs"/>
                      </a:endParaRPr>
                    </a:p>
                  </a:txBody>
                  <a:tcPr marL="96441" marR="96441" marT="48218" marB="48218">
                    <a:cell3D prstMaterial="dkEdge">
                      <a:bevel w="77470" h="12700" prst="softRound"/>
                      <a:lightRig rig="flood" dir="t"/>
                    </a:cell3D>
                  </a:tcPr>
                </a:tc>
              </a:tr>
              <a:tr h="375800">
                <a:tc rowSpan="3">
                  <a:txBody>
                    <a:bodyPr/>
                    <a:lstStyle/>
                    <a:p>
                      <a:pPr marL="0" algn="ctr" rtl="0" eaLnBrk="1" latinLnBrk="0" hangingPunct="1"/>
                      <a:r>
                        <a:rPr kumimoji="0" lang="zh-CN" altLang="en-US" sz="1500" kern="1200" dirty="0" smtClean="0"/>
                        <a:t>小口径</a:t>
                      </a:r>
                      <a:endParaRPr kumimoji="0" lang="zh-CN" altLang="en-US" sz="1500" kern="1200" dirty="0" smtClean="0">
                        <a:solidFill>
                          <a:schemeClr val="accent1">
                            <a:lumMod val="75000"/>
                          </a:schemeClr>
                        </a:solidFill>
                        <a:latin typeface="微软雅黑" pitchFamily="34" charset="-122"/>
                        <a:ea typeface="微软雅黑" pitchFamily="34" charset="-122"/>
                        <a:cs typeface="+mn-cs"/>
                      </a:endParaRPr>
                    </a:p>
                  </a:txBody>
                  <a:tcPr marL="96441" marR="96441" marT="48218" marB="48218" anchor="ctr">
                    <a:cell3D prstMaterial="dkEdge">
                      <a:bevel w="77470" h="12700" prst="softRound"/>
                      <a:lightRig rig="flood" dir="t"/>
                    </a:cell3D>
                  </a:tcPr>
                </a:tc>
                <a:tc>
                  <a:txBody>
                    <a:bodyPr/>
                    <a:lstStyle/>
                    <a:p>
                      <a:pPr algn="ctr"/>
                      <a:r>
                        <a:rPr lang="zh-CN" altLang="en-US" sz="1500" dirty="0" smtClean="0"/>
                        <a:t>旋翼式液封水表</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t>15~50</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t>160</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L="96441" marR="96441" marT="48218" marB="48218">
                    <a:cell3D prstMaterial="dkEdge">
                      <a:bevel w="77470" h="12700" prst="softRound"/>
                      <a:lightRig rig="flood" dir="t"/>
                    </a:cell3D>
                  </a:tcPr>
                </a:tc>
              </a:tr>
              <a:tr h="375800">
                <a:tc vMerge="1">
                  <a:txBody>
                    <a:bodyPr/>
                    <a:lstStyle/>
                    <a:p>
                      <a:endParaRPr lang="zh-CN" altLang="en-US" dirty="0"/>
                    </a:p>
                  </a:txBody>
                  <a:tcPr/>
                </a:tc>
                <a:tc>
                  <a:txBody>
                    <a:bodyPr/>
                    <a:lstStyle/>
                    <a:p>
                      <a:pPr algn="ctr"/>
                      <a:r>
                        <a:rPr lang="zh-CN" altLang="en-US" sz="1500" dirty="0" smtClean="0"/>
                        <a:t>旋翼式干式水表</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t>15~50</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t>160</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cell3D prstMaterial="dkEdge">
                      <a:bevel w="77470" h="12700" prst="softRound"/>
                      <a:lightRig rig="flood" dir="t"/>
                    </a:cell3D>
                  </a:tcPr>
                </a:tc>
              </a:tr>
              <a:tr h="375800">
                <a:tc vMerge="1">
                  <a:txBody>
                    <a:bodyPr/>
                    <a:lstStyle/>
                    <a:p>
                      <a:endParaRPr lang="zh-CN" altLang="en-US" dirty="0"/>
                    </a:p>
                  </a:txBody>
                  <a:tcPr/>
                </a:tc>
                <a:tc>
                  <a:txBody>
                    <a:bodyPr/>
                    <a:lstStyle/>
                    <a:p>
                      <a:pPr algn="ctr"/>
                      <a:r>
                        <a:rPr kumimoji="0" lang="zh-CN" altLang="en-US" sz="1500" kern="1200" dirty="0" smtClean="0"/>
                        <a:t>旋转活塞</a:t>
                      </a:r>
                      <a:r>
                        <a:rPr lang="zh-CN" altLang="en-US" sz="1500" dirty="0" smtClean="0"/>
                        <a:t>容积式水表</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t>15~20</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t>200</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L="96441" marR="96441" marT="48218" marB="48218">
                    <a:cell3D prstMaterial="dkEdge">
                      <a:bevel w="77470" h="12700" prst="softRound"/>
                      <a:lightRig rig="flood" dir="t"/>
                    </a:cell3D>
                  </a:tcPr>
                </a:tc>
              </a:tr>
              <a:tr h="375800">
                <a:tc rowSpan="2">
                  <a:txBody>
                    <a:bodyPr/>
                    <a:lstStyle/>
                    <a:p>
                      <a:pPr algn="ctr"/>
                      <a:r>
                        <a:rPr lang="zh-CN" altLang="en-US" sz="1500" dirty="0" smtClean="0"/>
                        <a:t>大口径</a:t>
                      </a:r>
                      <a:endParaRPr lang="zh-CN" altLang="en-US" sz="1500" dirty="0">
                        <a:solidFill>
                          <a:schemeClr val="accent1">
                            <a:lumMod val="75000"/>
                          </a:schemeClr>
                        </a:solidFill>
                        <a:latin typeface="微软雅黑" pitchFamily="34" charset="-122"/>
                        <a:ea typeface="微软雅黑" pitchFamily="34" charset="-122"/>
                      </a:endParaRPr>
                    </a:p>
                  </a:txBody>
                  <a:tcPr marL="96441" marR="96441" marT="48218" marB="48218" anchor="ctr">
                    <a:cell3D prstMaterial="dkEdge">
                      <a:bevel w="77470" h="12700" prst="softRound"/>
                      <a:lightRig rig="flood" dir="t"/>
                    </a:cell3D>
                  </a:tcPr>
                </a:tc>
                <a:tc>
                  <a:txBody>
                    <a:bodyPr/>
                    <a:lstStyle/>
                    <a:p>
                      <a:pPr algn="ctr"/>
                      <a:r>
                        <a:rPr lang="zh-CN" altLang="en-US" sz="1500" dirty="0" smtClean="0"/>
                        <a:t>水平螺翼式水表</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t>50~500</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t>200</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cell3D prstMaterial="dkEdge">
                      <a:bevel w="77470" h="12700" prst="softRound"/>
                      <a:lightRig rig="flood" dir="t"/>
                    </a:cell3D>
                  </a:tcPr>
                </a:tc>
              </a:tr>
              <a:tr h="375800">
                <a:tc vMerge="1">
                  <a:txBody>
                    <a:bodyPr/>
                    <a:lstStyle/>
                    <a:p>
                      <a:endParaRPr lang="zh-CN" altLang="en-US" dirty="0">
                        <a:solidFill>
                          <a:schemeClr val="accent1">
                            <a:lumMod val="75000"/>
                          </a:schemeClr>
                        </a:solidFill>
                        <a:latin typeface="微软雅黑" pitchFamily="34" charset="-122"/>
                        <a:ea typeface="微软雅黑" pitchFamily="34" charset="-122"/>
                      </a:endParaRPr>
                    </a:p>
                  </a:txBody>
                  <a:tcPr/>
                </a:tc>
                <a:tc>
                  <a:txBody>
                    <a:bodyPr/>
                    <a:lstStyle/>
                    <a:p>
                      <a:pPr algn="ctr"/>
                      <a:r>
                        <a:rPr lang="zh-CN" altLang="en-US" sz="1500" dirty="0" smtClean="0"/>
                        <a:t>垂直螺翼式水表</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t>50~200</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t>200</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cell3D prstMaterial="dkEdge">
                      <a:bevel w="77470" h="12700" prst="softRound"/>
                      <a:lightRig rig="flood" dir="t"/>
                    </a:cell3D>
                  </a:tcPr>
                </a:tc>
              </a:tr>
              <a:tr h="996498">
                <a:tc>
                  <a:txBody>
                    <a:bodyPr/>
                    <a:lstStyle/>
                    <a:p>
                      <a:pPr algn="ctr"/>
                      <a:r>
                        <a:rPr lang="zh-CN" altLang="en-US" sz="1500" dirty="0" smtClean="0"/>
                        <a:t>全系列</a:t>
                      </a:r>
                      <a:endParaRPr lang="zh-CN" altLang="en-US" sz="1500" dirty="0">
                        <a:solidFill>
                          <a:schemeClr val="accent1">
                            <a:lumMod val="75000"/>
                          </a:schemeClr>
                        </a:solidFill>
                        <a:latin typeface="微软雅黑" pitchFamily="34" charset="-122"/>
                        <a:ea typeface="微软雅黑" pitchFamily="34" charset="-122"/>
                      </a:endParaRPr>
                    </a:p>
                  </a:txBody>
                  <a:tcPr marL="96441" marR="96441" marT="48218" marB="48218" anchor="ctr">
                    <a:cell3D prstMaterial="dkEdge">
                      <a:bevel w="77470" h="12700" prst="softRound"/>
                      <a:lightRig rig="flood" dir="t"/>
                    </a:cell3D>
                  </a:tcPr>
                </a:tc>
                <a:tc>
                  <a:txBody>
                    <a:bodyPr/>
                    <a:lstStyle/>
                    <a:p>
                      <a:pPr algn="ctr"/>
                      <a:r>
                        <a:rPr lang="zh-CN" altLang="en-US" sz="1500" dirty="0" smtClean="0"/>
                        <a:t>智能电磁水表</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t>25~800</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marL="0" algn="ctr" rtl="0" eaLnBrk="1" latinLnBrk="0" hangingPunct="1"/>
                      <a:r>
                        <a:rPr kumimoji="0" lang="en-US" altLang="zh-CN" sz="1500" kern="1200" dirty="0" smtClean="0"/>
                        <a:t>250</a:t>
                      </a:r>
                      <a:r>
                        <a:rPr kumimoji="0" lang="zh-CN" altLang="en-US" sz="1500" kern="1200" dirty="0" smtClean="0"/>
                        <a:t>（</a:t>
                      </a:r>
                      <a:r>
                        <a:rPr kumimoji="0" lang="en-US" altLang="zh-CN" sz="1500" kern="1200" dirty="0" smtClean="0"/>
                        <a:t>DN25~40)  </a:t>
                      </a:r>
                    </a:p>
                    <a:p>
                      <a:pPr marL="0" algn="ctr" rtl="0" eaLnBrk="1" latinLnBrk="0" hangingPunct="1"/>
                      <a:r>
                        <a:rPr lang="en-US" altLang="zh-CN" sz="1500" dirty="0" smtClean="0"/>
                        <a:t>400 (DN50~65)  </a:t>
                      </a:r>
                    </a:p>
                    <a:p>
                      <a:pPr marL="0" algn="ctr" rtl="0" eaLnBrk="1" latinLnBrk="0" hangingPunct="1"/>
                      <a:r>
                        <a:rPr lang="en-US" altLang="zh-CN" sz="1500" dirty="0" smtClean="0"/>
                        <a:t>630 (DN50~250) </a:t>
                      </a:r>
                    </a:p>
                    <a:p>
                      <a:pPr marL="0" algn="ctr" rtl="0" eaLnBrk="1" latinLnBrk="0" hangingPunct="1"/>
                      <a:r>
                        <a:rPr lang="en-US" altLang="zh-CN" sz="1500" dirty="0" smtClean="0"/>
                        <a:t>250 (DN300~800)</a:t>
                      </a:r>
                      <a:endParaRPr lang="zh-CN" altLang="en-US" sz="1500" dirty="0" smtClean="0">
                        <a:solidFill>
                          <a:schemeClr val="tx1"/>
                        </a:solidFill>
                        <a:latin typeface="微软雅黑" panose="020B0503020204020204" pitchFamily="34" charset="-122"/>
                        <a:ea typeface="微软雅黑" panose="020B0503020204020204" pitchFamily="34" charset="-122"/>
                      </a:endParaRPr>
                    </a:p>
                  </a:txBody>
                  <a:tcPr marL="96441" marR="96441" marT="48218" marB="48218">
                    <a:cell3D prstMaterial="dkEdge">
                      <a:bevel w="77470" h="12700" prst="softRound"/>
                      <a:lightRig rig="flood" dir="t"/>
                    </a:cell3D>
                  </a:tcPr>
                </a:tc>
              </a:tr>
              <a:tr h="610677">
                <a:tc>
                  <a:txBody>
                    <a:bodyPr/>
                    <a:lstStyle/>
                    <a:p>
                      <a:pPr marL="0" algn="ctr" defTabSz="914400" rtl="0" eaLnBrk="1" latinLnBrk="0" hangingPunct="1"/>
                      <a:r>
                        <a:rPr lang="zh-CN" altLang="en-US" sz="1500" kern="1200" dirty="0" smtClean="0">
                          <a:solidFill>
                            <a:schemeClr val="dk1"/>
                          </a:solidFill>
                          <a:latin typeface="+mn-lt"/>
                          <a:ea typeface="+mn-ea"/>
                          <a:cs typeface="+mn-cs"/>
                        </a:rPr>
                        <a:t>大口径</a:t>
                      </a:r>
                      <a:endParaRPr lang="zh-CN" altLang="en-US" sz="1500" kern="1200" dirty="0">
                        <a:solidFill>
                          <a:schemeClr val="dk1"/>
                        </a:solidFill>
                        <a:latin typeface="+mn-lt"/>
                        <a:ea typeface="+mn-ea"/>
                        <a:cs typeface="+mn-cs"/>
                      </a:endParaRPr>
                    </a:p>
                  </a:txBody>
                  <a:tcPr marL="96441" marR="96441" marT="48218" marB="48218" anchor="ctr">
                    <a:cell3D prstMaterial="dkEdge">
                      <a:bevel w="77470" h="12700" prst="softRound"/>
                      <a:lightRig rig="flood" dir="t"/>
                    </a:cell3D>
                  </a:tcPr>
                </a:tc>
                <a:tc>
                  <a:txBody>
                    <a:bodyPr/>
                    <a:lstStyle/>
                    <a:p>
                      <a:pPr algn="ctr"/>
                      <a:r>
                        <a:rPr lang="zh-CN" altLang="en-US" sz="1500" dirty="0" smtClean="0">
                          <a:latin typeface="微软雅黑" panose="020B0503020204020204" pitchFamily="34" charset="-122"/>
                          <a:ea typeface="微软雅黑" panose="020B0503020204020204" pitchFamily="34" charset="-122"/>
                        </a:rPr>
                        <a:t>智能超声水表</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algn="ctr"/>
                      <a:r>
                        <a:rPr lang="en-US" altLang="zh-CN" sz="1500" dirty="0" smtClean="0">
                          <a:latin typeface="微软雅黑" panose="020B0503020204020204" pitchFamily="34" charset="-122"/>
                          <a:ea typeface="微软雅黑" panose="020B0503020204020204" pitchFamily="34" charset="-122"/>
                        </a:rPr>
                        <a:t>50~200</a:t>
                      </a:r>
                      <a:endParaRPr lang="zh-CN" altLang="en-US" sz="1500" dirty="0">
                        <a:latin typeface="微软雅黑" panose="020B0503020204020204" pitchFamily="34" charset="-122"/>
                        <a:ea typeface="微软雅黑" panose="020B0503020204020204" pitchFamily="34" charset="-122"/>
                      </a:endParaRPr>
                    </a:p>
                  </a:txBody>
                  <a:tcPr marL="96441" marR="96441" marT="48218" marB="48218" anchor="ctr">
                    <a:cell3D prstMaterial="dkEdge">
                      <a:bevel w="77470" h="12700" prst="softRound"/>
                      <a:lightRig rig="flood" dir="t"/>
                    </a:cell3D>
                  </a:tcPr>
                </a:tc>
                <a:tc>
                  <a:txBody>
                    <a:bodyPr/>
                    <a:lstStyle/>
                    <a:p>
                      <a:pPr marL="0" algn="ctr" defTabSz="914400" rtl="0" eaLnBrk="1" latinLnBrk="0" hangingPunct="1"/>
                      <a:r>
                        <a:rPr lang="en-US" altLang="zh-CN" sz="1500" kern="1200" dirty="0" smtClean="0">
                          <a:solidFill>
                            <a:schemeClr val="dk1"/>
                          </a:solidFill>
                          <a:latin typeface="微软雅黑" panose="020B0503020204020204" pitchFamily="34" charset="-122"/>
                          <a:ea typeface="微软雅黑" panose="020B0503020204020204" pitchFamily="34" charset="-122"/>
                          <a:cs typeface="+mn-cs"/>
                        </a:rPr>
                        <a:t>630</a:t>
                      </a:r>
                      <a:endParaRPr lang="zh-CN" altLang="en-US" sz="1500" kern="1200" dirty="0" smtClean="0">
                        <a:solidFill>
                          <a:schemeClr val="dk1"/>
                        </a:solidFill>
                        <a:latin typeface="微软雅黑" panose="020B0503020204020204" pitchFamily="34" charset="-122"/>
                        <a:ea typeface="微软雅黑" panose="020B0503020204020204" pitchFamily="34" charset="-122"/>
                        <a:cs typeface="+mn-cs"/>
                      </a:endParaRPr>
                    </a:p>
                  </a:txBody>
                  <a:tcPr marL="96441" marR="96441" marT="48218" marB="48218" anchor="ctr">
                    <a:cell3D prstMaterial="dkEdge">
                      <a:bevel w="77470" h="12700" prst="softRound"/>
                      <a:lightRig rig="flood" dir="t"/>
                    </a:cell3D>
                  </a:tcPr>
                </a:tc>
              </a:tr>
            </a:tbl>
          </a:graphicData>
        </a:graphic>
      </p:graphicFrame>
      <p:pic>
        <p:nvPicPr>
          <p:cNvPr id="37" name="图片 21"/>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500945" y="615929"/>
            <a:ext cx="2265445" cy="2379479"/>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图片 3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786961" y="544491"/>
            <a:ext cx="2416633" cy="2450917"/>
          </a:xfrm>
          <a:prstGeom prst="ellipse">
            <a:avLst/>
          </a:prstGeom>
          <a:ln>
            <a:noFill/>
          </a:ln>
          <a:effectLst>
            <a:softEdge rad="112500"/>
          </a:effectLst>
        </p:spPr>
      </p:pic>
      <p:pic>
        <p:nvPicPr>
          <p:cNvPr id="39" name="图片 3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501341" y="2901945"/>
            <a:ext cx="2182269" cy="2271285"/>
          </a:xfrm>
          <a:prstGeom prst="ellipse">
            <a:avLst/>
          </a:prstGeom>
          <a:ln>
            <a:noFill/>
          </a:ln>
          <a:effectLst>
            <a:softEdge rad="112500"/>
          </a:effectLst>
        </p:spPr>
      </p:pic>
      <p:pic>
        <p:nvPicPr>
          <p:cNvPr id="40" name="图片 39"/>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786565" y="2901945"/>
            <a:ext cx="2220844" cy="2271285"/>
          </a:xfrm>
          <a:prstGeom prst="ellipse">
            <a:avLst/>
          </a:prstGeom>
          <a:ln>
            <a:noFill/>
          </a:ln>
          <a:effectLst>
            <a:softEdge rad="112500"/>
          </a:effectLst>
        </p:spPr>
      </p:pic>
      <p:pic>
        <p:nvPicPr>
          <p:cNvPr id="41" name="图片 40"/>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8501077" y="4473581"/>
            <a:ext cx="2596222" cy="2616193"/>
          </a:xfrm>
          <a:prstGeom prst="ellipse">
            <a:avLst/>
          </a:prstGeom>
          <a:ln>
            <a:noFill/>
          </a:ln>
          <a:effectLst>
            <a:softEdge rad="112500"/>
          </a:effectLst>
        </p:spPr>
      </p:pic>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a:spLocks noChangeArrowheads="1"/>
          </p:cNvSpPr>
          <p:nvPr/>
        </p:nvSpPr>
        <p:spPr bwMode="auto">
          <a:xfrm>
            <a:off x="64064" y="2901945"/>
            <a:ext cx="6995826" cy="12607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pPr algn="r"/>
            <a:r>
              <a:rPr lang="zh-CN" altLang="en-US" sz="7593"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数据流转与处理</a:t>
            </a:r>
            <a:endParaRPr lang="zh-CN" altLang="en-US" sz="7593"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直接连接符 11"/>
          <p:cNvSpPr>
            <a:spLocks noChangeShapeType="1"/>
          </p:cNvSpPr>
          <p:nvPr/>
        </p:nvSpPr>
        <p:spPr bwMode="auto">
          <a:xfrm>
            <a:off x="-45" y="4259267"/>
            <a:ext cx="7304400" cy="1675"/>
          </a:xfrm>
          <a:prstGeom prst="line">
            <a:avLst/>
          </a:prstGeom>
          <a:noFill/>
          <a:ln w="6350" cap="flat" cmpd="sng">
            <a:solidFill>
              <a:schemeClr val="accent1"/>
            </a:solidFill>
            <a:bevel/>
            <a:headEnd/>
            <a:tailEnd/>
          </a:ln>
          <a:extLst>
            <a:ext uri="{909E8E84-426E-40DD-AFC4-6F175D3DCCD1}">
              <a14:hiddenFill xmlns="" xmlns:a14="http://schemas.microsoft.com/office/drawing/2010/main">
                <a:noFill/>
              </a14:hiddenFill>
            </a:ext>
          </a:extLst>
        </p:spPr>
        <p:txBody>
          <a:bodyPr/>
          <a:lstStyle/>
          <a:p>
            <a:endParaRPr lang="zh-CN" altLang="en-US" sz="2002">
              <a:solidFill>
                <a:schemeClr val="accent1"/>
              </a:solidFill>
            </a:endParaRPr>
          </a:p>
        </p:txBody>
      </p:sp>
      <p:sp>
        <p:nvSpPr>
          <p:cNvPr id="7" name="Text Box 3"/>
          <p:cNvSpPr>
            <a:spLocks noChangeArrowheads="1"/>
          </p:cNvSpPr>
          <p:nvPr/>
        </p:nvSpPr>
        <p:spPr bwMode="auto">
          <a:xfrm>
            <a:off x="7293471" y="1614088"/>
            <a:ext cx="3358612" cy="377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r>
              <a:rPr lang="en-US" sz="23900" dirty="0" smtClean="0">
                <a:solidFill>
                  <a:schemeClr val="accent2"/>
                </a:solidFill>
                <a:latin typeface="Impact" panose="020B0806030902050204" pitchFamily="34" charset="0"/>
                <a:ea typeface="微软雅黑" panose="020B0503020204020204" pitchFamily="34" charset="-122"/>
                <a:sym typeface="微软雅黑" panose="020B0503020204020204" pitchFamily="34" charset="-122"/>
              </a:rPr>
              <a:t>04</a:t>
            </a:r>
            <a:endParaRPr lang="zh-CN" altLang="en-US" sz="23900" b="1" dirty="0">
              <a:solidFill>
                <a:schemeClr val="accent2"/>
              </a:solidFill>
              <a:latin typeface="Impact" panose="020B0806030902050204" pitchFamily="34" charset="0"/>
              <a:ea typeface="微软雅黑" panose="020B0503020204020204" pitchFamily="34" charset="-122"/>
              <a:sym typeface="微软雅黑" panose="020B0503020204020204" pitchFamily="34" charset="-122"/>
            </a:endParaRPr>
          </a:p>
        </p:txBody>
      </p:sp>
      <p:sp>
        <p:nvSpPr>
          <p:cNvPr id="10" name="Freeform 6"/>
          <p:cNvSpPr>
            <a:spLocks/>
          </p:cNvSpPr>
          <p:nvPr/>
        </p:nvSpPr>
        <p:spPr bwMode="auto">
          <a:xfrm>
            <a:off x="0" y="4091804"/>
            <a:ext cx="5265494" cy="3140846"/>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1" name="Freeform 7"/>
          <p:cNvSpPr>
            <a:spLocks/>
          </p:cNvSpPr>
          <p:nvPr/>
        </p:nvSpPr>
        <p:spPr bwMode="auto">
          <a:xfrm>
            <a:off x="2984828" y="4640949"/>
            <a:ext cx="9873922" cy="259170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Tree>
    <p:extLst>
      <p:ext uri="{BB962C8B-B14F-4D97-AF65-F5344CB8AC3E}">
        <p14:creationId xmlns="" xmlns:p14="http://schemas.microsoft.com/office/powerpoint/2010/main" val="3032262311"/>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MH_Others_1"/>
          <p:cNvSpPr txBox="1"/>
          <p:nvPr>
            <p:custDataLst>
              <p:tags r:id="rId1"/>
            </p:custDataLst>
          </p:nvPr>
        </p:nvSpPr>
        <p:spPr>
          <a:xfrm>
            <a:off x="3493514" y="1489047"/>
            <a:ext cx="1769715" cy="3794592"/>
          </a:xfrm>
          <a:prstGeom prst="rect">
            <a:avLst/>
          </a:prstGeom>
          <a:noFill/>
        </p:spPr>
        <p:txBody>
          <a:bodyPr vert="eaVert" wrap="square" lIns="0" tIns="0" rIns="0" bIns="0" rtlCol="0" anchor="ctr" anchorCtr="0">
            <a:spAutoFit/>
          </a:bodyPr>
          <a:lstStyle/>
          <a:p>
            <a:pPr algn="ctr"/>
            <a:r>
              <a:rPr lang="zh-CN" altLang="en-US" sz="11500" b="1"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115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s_2"/>
          <p:cNvSpPr txBox="1"/>
          <p:nvPr>
            <p:custDataLst>
              <p:tags r:id="rId2"/>
            </p:custDataLst>
          </p:nvPr>
        </p:nvSpPr>
        <p:spPr>
          <a:xfrm rot="5400000">
            <a:off x="1645732" y="3047789"/>
            <a:ext cx="3299296" cy="677108"/>
          </a:xfrm>
          <a:prstGeom prst="rect">
            <a:avLst/>
          </a:prstGeom>
          <a:noFill/>
        </p:spPr>
        <p:txBody>
          <a:bodyPr wrap="square" lIns="0" tIns="0" rIns="0" bIns="0">
            <a:spAutoFit/>
          </a:bodyPr>
          <a:lstStyle/>
          <a:p>
            <a:pPr algn="ctr">
              <a:defRPr/>
            </a:pPr>
            <a:r>
              <a:rPr lang="en-US" altLang="zh-CN" sz="44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44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MH_Number_1"/>
          <p:cNvSpPr/>
          <p:nvPr>
            <p:custDataLst>
              <p:tags r:id="rId3"/>
            </p:custDataLst>
          </p:nvPr>
        </p:nvSpPr>
        <p:spPr>
          <a:xfrm>
            <a:off x="5541360" y="1489167"/>
            <a:ext cx="379667" cy="379667"/>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09"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1"/>
          <p:cNvSpPr/>
          <p:nvPr>
            <p:custDataLst>
              <p:tags r:id="rId4"/>
            </p:custDataLst>
          </p:nvPr>
        </p:nvSpPr>
        <p:spPr>
          <a:xfrm>
            <a:off x="6357937" y="1401747"/>
            <a:ext cx="3331046" cy="4563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30000"/>
              </a:lnSpc>
            </a:pPr>
            <a:r>
              <a:rPr lang="zh-CN" altLang="en-US" sz="2531"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引言</a:t>
            </a:r>
            <a:endParaRPr lang="zh-CN" altLang="en-US" sz="253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Number_2"/>
          <p:cNvSpPr/>
          <p:nvPr>
            <p:custDataLst>
              <p:tags r:id="rId5"/>
            </p:custDataLst>
          </p:nvPr>
        </p:nvSpPr>
        <p:spPr>
          <a:xfrm>
            <a:off x="5541360" y="2274985"/>
            <a:ext cx="379667" cy="379667"/>
          </a:xfrm>
          <a:prstGeom prst="ellipse">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09"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3" name="MH_Entry_2"/>
          <p:cNvSpPr/>
          <p:nvPr>
            <p:custDataLst>
              <p:tags r:id="rId6"/>
            </p:custDataLst>
          </p:nvPr>
        </p:nvSpPr>
        <p:spPr>
          <a:xfrm>
            <a:off x="6357937" y="2187566"/>
            <a:ext cx="3525386" cy="45365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nSpc>
                <a:spcPct val="130000"/>
              </a:lnSpc>
            </a:pPr>
            <a:r>
              <a:rPr lang="zh-CN" altLang="en-US" sz="2531"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相关技术</a:t>
            </a:r>
            <a:endParaRPr lang="zh-CN" altLang="en-US" sz="253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Number_3"/>
          <p:cNvSpPr/>
          <p:nvPr>
            <p:custDataLst>
              <p:tags r:id="rId7"/>
            </p:custDataLst>
          </p:nvPr>
        </p:nvSpPr>
        <p:spPr>
          <a:xfrm>
            <a:off x="5541360" y="3046572"/>
            <a:ext cx="379667" cy="379667"/>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09"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Entry_3"/>
          <p:cNvSpPr/>
          <p:nvPr>
            <p:custDataLst>
              <p:tags r:id="rId8"/>
            </p:custDataLst>
          </p:nvPr>
        </p:nvSpPr>
        <p:spPr>
          <a:xfrm>
            <a:off x="6357937" y="2984127"/>
            <a:ext cx="3525386" cy="4563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nSpc>
                <a:spcPct val="130000"/>
              </a:lnSpc>
            </a:pPr>
            <a:r>
              <a:rPr lang="zh-CN" altLang="en-US" sz="2531"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系统架构设计</a:t>
            </a:r>
            <a:endParaRPr lang="zh-CN" altLang="en-US" sz="253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MH_Number_4"/>
          <p:cNvSpPr/>
          <p:nvPr>
            <p:custDataLst>
              <p:tags r:id="rId9"/>
            </p:custDataLst>
          </p:nvPr>
        </p:nvSpPr>
        <p:spPr>
          <a:xfrm>
            <a:off x="5541360" y="3775183"/>
            <a:ext cx="379667" cy="379667"/>
          </a:xfrm>
          <a:prstGeom prst="ellipse">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09"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MH_Entry_4"/>
          <p:cNvSpPr/>
          <p:nvPr>
            <p:custDataLst>
              <p:tags r:id="rId10"/>
            </p:custDataLst>
          </p:nvPr>
        </p:nvSpPr>
        <p:spPr>
          <a:xfrm>
            <a:off x="6357937" y="3687763"/>
            <a:ext cx="3525386" cy="45365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nSpc>
                <a:spcPct val="130000"/>
              </a:lnSpc>
            </a:pPr>
            <a:r>
              <a:rPr lang="zh-CN" altLang="en-US" sz="2531"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数据流转与处理方法</a:t>
            </a:r>
            <a:endParaRPr lang="zh-CN" altLang="en-US" sz="253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
          <p:cNvSpPr>
            <a:spLocks/>
          </p:cNvSpPr>
          <p:nvPr/>
        </p:nvSpPr>
        <p:spPr bwMode="auto">
          <a:xfrm>
            <a:off x="0" y="4091804"/>
            <a:ext cx="5265494" cy="3140846"/>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7" name="Freeform 7"/>
          <p:cNvSpPr>
            <a:spLocks/>
          </p:cNvSpPr>
          <p:nvPr/>
        </p:nvSpPr>
        <p:spPr bwMode="auto">
          <a:xfrm>
            <a:off x="2984828" y="4640949"/>
            <a:ext cx="9873922" cy="259170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4" name="MH_Number_3"/>
          <p:cNvSpPr/>
          <p:nvPr>
            <p:custDataLst>
              <p:tags r:id="rId11"/>
            </p:custDataLst>
          </p:nvPr>
        </p:nvSpPr>
        <p:spPr>
          <a:xfrm>
            <a:off x="5515264" y="4546770"/>
            <a:ext cx="379667" cy="379667"/>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smtClean="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5</a:t>
            </a:r>
            <a:endParaRPr lang="zh-CN" altLang="en-US" sz="2109"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5" name="MH_Entry_3"/>
          <p:cNvSpPr/>
          <p:nvPr>
            <p:custDataLst>
              <p:tags r:id="rId12"/>
            </p:custDataLst>
          </p:nvPr>
        </p:nvSpPr>
        <p:spPr>
          <a:xfrm>
            <a:off x="6331841" y="4484325"/>
            <a:ext cx="3525386" cy="4563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nSpc>
                <a:spcPct val="130000"/>
              </a:lnSpc>
            </a:pPr>
            <a:r>
              <a:rPr lang="zh-CN" altLang="en-US" sz="2531"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实施应用方法</a:t>
            </a:r>
            <a:endParaRPr lang="zh-CN" altLang="en-US" sz="253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MH_Number_4"/>
          <p:cNvSpPr/>
          <p:nvPr>
            <p:custDataLst>
              <p:tags r:id="rId13"/>
            </p:custDataLst>
          </p:nvPr>
        </p:nvSpPr>
        <p:spPr>
          <a:xfrm>
            <a:off x="5515264" y="5301125"/>
            <a:ext cx="379667" cy="379667"/>
          </a:xfrm>
          <a:prstGeom prst="ellipse">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smtClean="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6</a:t>
            </a:r>
            <a:endParaRPr lang="zh-CN" altLang="en-US" sz="2109"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9" name="MH_Entry_4"/>
          <p:cNvSpPr/>
          <p:nvPr>
            <p:custDataLst>
              <p:tags r:id="rId14"/>
            </p:custDataLst>
          </p:nvPr>
        </p:nvSpPr>
        <p:spPr>
          <a:xfrm>
            <a:off x="6331841" y="5213705"/>
            <a:ext cx="3525386" cy="45365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nSpc>
                <a:spcPct val="130000"/>
              </a:lnSpc>
            </a:pPr>
            <a:r>
              <a:rPr lang="zh-CN" altLang="en-US" sz="2531"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结语</a:t>
            </a:r>
            <a:endParaRPr lang="zh-CN" altLang="en-US" sz="253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2157040394"/>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2047823"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数据流转</a:t>
            </a:r>
          </a:p>
        </p:txBody>
      </p:sp>
      <p:sp>
        <p:nvSpPr>
          <p:cNvPr id="14338" name="Rectangle 2"/>
          <p:cNvSpPr>
            <a:spLocks noChangeArrowheads="1"/>
          </p:cNvSpPr>
          <p:nvPr/>
        </p:nvSpPr>
        <p:spPr bwMode="auto">
          <a:xfrm>
            <a:off x="0" y="0"/>
            <a:ext cx="1285875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337" name="Object 1"/>
          <p:cNvGraphicFramePr>
            <a:graphicFrameLocks noChangeAspect="1"/>
          </p:cNvGraphicFramePr>
          <p:nvPr/>
        </p:nvGraphicFramePr>
        <p:xfrm>
          <a:off x="642897" y="1616061"/>
          <a:ext cx="11522069" cy="2700196"/>
        </p:xfrm>
        <a:graphic>
          <a:graphicData uri="http://schemas.openxmlformats.org/presentationml/2006/ole">
            <p:oleObj spid="_x0000_s14337" name="Visio" r:id="rId4" imgW="7001008" imgH="1638496" progId="Visio.Drawing.15">
              <p:embed/>
            </p:oleObj>
          </a:graphicData>
        </a:graphic>
      </p:graphicFrame>
      <p:sp>
        <p:nvSpPr>
          <p:cNvPr id="6" name="矩形 5"/>
          <p:cNvSpPr/>
          <p:nvPr/>
        </p:nvSpPr>
        <p:spPr>
          <a:xfrm>
            <a:off x="785773" y="4830771"/>
            <a:ext cx="11501518" cy="1754326"/>
          </a:xfrm>
          <a:prstGeom prst="rect">
            <a:avLst/>
          </a:prstGeom>
        </p:spPr>
        <p:txBody>
          <a:bodyPr wrap="square">
            <a:spAutoFit/>
          </a:bodyPr>
          <a:lstStyle/>
          <a:p>
            <a:r>
              <a:rPr lang="en-US" altLang="zh-CN" dirty="0" smtClean="0">
                <a:latin typeface="宋体" pitchFamily="2" charset="-122"/>
              </a:rPr>
              <a:t>1</a:t>
            </a:r>
            <a:r>
              <a:rPr lang="zh-CN" altLang="en-US" dirty="0" smtClean="0">
                <a:latin typeface="宋体" pitchFamily="2" charset="-122"/>
              </a:rPr>
              <a:t>、智能水表终端把收集到的数据以十六进制的数据帧格式通过</a:t>
            </a:r>
            <a:r>
              <a:rPr lang="en-US" dirty="0" smtClean="0">
                <a:latin typeface="宋体" pitchFamily="2" charset="-122"/>
              </a:rPr>
              <a:t>NB</a:t>
            </a:r>
            <a:r>
              <a:rPr lang="zh-CN" altLang="en-US" dirty="0" smtClean="0">
                <a:latin typeface="宋体" pitchFamily="2" charset="-122"/>
              </a:rPr>
              <a:t>模组发送到</a:t>
            </a:r>
            <a:r>
              <a:rPr lang="en-US" dirty="0" smtClean="0">
                <a:latin typeface="宋体" pitchFamily="2" charset="-122"/>
              </a:rPr>
              <a:t>NB-</a:t>
            </a:r>
            <a:r>
              <a:rPr lang="en-US" dirty="0" err="1" smtClean="0">
                <a:latin typeface="宋体" pitchFamily="2" charset="-122"/>
              </a:rPr>
              <a:t>IoT</a:t>
            </a:r>
            <a:r>
              <a:rPr lang="zh-CN" altLang="en-US" dirty="0" smtClean="0">
                <a:latin typeface="宋体" pitchFamily="2" charset="-122"/>
              </a:rPr>
              <a:t>网络</a:t>
            </a:r>
            <a:endParaRPr lang="en-US" altLang="zh-CN" dirty="0" smtClean="0">
              <a:latin typeface="宋体" pitchFamily="2" charset="-122"/>
            </a:endParaRPr>
          </a:p>
          <a:p>
            <a:endParaRPr lang="en-US" altLang="zh-CN" dirty="0" smtClean="0">
              <a:latin typeface="宋体" pitchFamily="2" charset="-122"/>
            </a:endParaRPr>
          </a:p>
          <a:p>
            <a:r>
              <a:rPr lang="en-US" altLang="zh-CN" dirty="0" smtClean="0">
                <a:latin typeface="宋体" pitchFamily="2" charset="-122"/>
              </a:rPr>
              <a:t>2</a:t>
            </a:r>
            <a:r>
              <a:rPr lang="zh-CN" altLang="en-US" dirty="0" smtClean="0">
                <a:latin typeface="宋体" pitchFamily="2" charset="-122"/>
              </a:rPr>
              <a:t>、由</a:t>
            </a:r>
            <a:r>
              <a:rPr lang="en-US" dirty="0" smtClean="0">
                <a:latin typeface="宋体" pitchFamily="2" charset="-122"/>
              </a:rPr>
              <a:t>NB-</a:t>
            </a:r>
            <a:r>
              <a:rPr lang="en-US" dirty="0" err="1" smtClean="0">
                <a:latin typeface="宋体" pitchFamily="2" charset="-122"/>
              </a:rPr>
              <a:t>IoT</a:t>
            </a:r>
            <a:r>
              <a:rPr lang="zh-CN" altLang="en-US" dirty="0" smtClean="0">
                <a:latin typeface="宋体" pitchFamily="2" charset="-122"/>
              </a:rPr>
              <a:t>网络把帧数据发送至</a:t>
            </a:r>
            <a:r>
              <a:rPr lang="en-US" dirty="0" err="1" smtClean="0">
                <a:latin typeface="宋体" pitchFamily="2" charset="-122"/>
              </a:rPr>
              <a:t>OceanConnect</a:t>
            </a:r>
            <a:r>
              <a:rPr lang="zh-CN" altLang="en-US" dirty="0" smtClean="0">
                <a:latin typeface="宋体" pitchFamily="2" charset="-122"/>
              </a:rPr>
              <a:t>平台中</a:t>
            </a:r>
            <a:endParaRPr lang="en-US" altLang="zh-CN" dirty="0" smtClean="0">
              <a:latin typeface="宋体" pitchFamily="2" charset="-122"/>
            </a:endParaRPr>
          </a:p>
          <a:p>
            <a:endParaRPr lang="en-US" altLang="zh-CN" dirty="0" smtClean="0">
              <a:latin typeface="宋体" pitchFamily="2" charset="-122"/>
            </a:endParaRPr>
          </a:p>
          <a:p>
            <a:r>
              <a:rPr lang="en-US" altLang="zh-CN" dirty="0" smtClean="0">
                <a:latin typeface="宋体" pitchFamily="2" charset="-122"/>
              </a:rPr>
              <a:t>3</a:t>
            </a:r>
            <a:r>
              <a:rPr lang="zh-CN" altLang="en-US" dirty="0" smtClean="0">
                <a:latin typeface="宋体" pitchFamily="2" charset="-122"/>
              </a:rPr>
              <a:t>、平台调用插件包中的解码接口把十六进制数据转成</a:t>
            </a:r>
            <a:r>
              <a:rPr lang="en-US" dirty="0" smtClean="0">
                <a:latin typeface="宋体" pitchFamily="2" charset="-122"/>
              </a:rPr>
              <a:t>JSON</a:t>
            </a:r>
            <a:r>
              <a:rPr lang="zh-CN" altLang="en-US" dirty="0" smtClean="0">
                <a:latin typeface="宋体" pitchFamily="2" charset="-122"/>
              </a:rPr>
              <a:t>格式的业务数据，最后平台把解码后的</a:t>
            </a:r>
            <a:r>
              <a:rPr lang="en-US" dirty="0" smtClean="0">
                <a:latin typeface="宋体" pitchFamily="2" charset="-122"/>
              </a:rPr>
              <a:t>JSON</a:t>
            </a:r>
            <a:r>
              <a:rPr lang="zh-CN" altLang="en-US" dirty="0" smtClean="0">
                <a:latin typeface="宋体" pitchFamily="2" charset="-122"/>
              </a:rPr>
              <a:t>数据传输给数据采集服务</a:t>
            </a:r>
            <a:endParaRPr lang="en-US" altLang="zh-CN" dirty="0" smtClean="0">
              <a:latin typeface="宋体" pitchFamily="2" charset="-122"/>
            </a:endParaRPr>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3900894"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智能水表终端设计</a:t>
            </a:r>
          </a:p>
        </p:txBody>
      </p:sp>
      <p:sp>
        <p:nvSpPr>
          <p:cNvPr id="111618" name="Rectangle 2"/>
          <p:cNvSpPr>
            <a:spLocks noChangeArrowheads="1"/>
          </p:cNvSpPr>
          <p:nvPr/>
        </p:nvSpPr>
        <p:spPr bwMode="auto">
          <a:xfrm>
            <a:off x="0" y="0"/>
            <a:ext cx="1285875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1617" name="Object 1"/>
          <p:cNvGraphicFramePr>
            <a:graphicFrameLocks noChangeAspect="1"/>
          </p:cNvGraphicFramePr>
          <p:nvPr/>
        </p:nvGraphicFramePr>
        <p:xfrm>
          <a:off x="357145" y="1616061"/>
          <a:ext cx="6858048" cy="4357718"/>
        </p:xfrm>
        <a:graphic>
          <a:graphicData uri="http://schemas.openxmlformats.org/presentationml/2006/ole">
            <p:oleObj spid="_x0000_s111617" name="Visio" r:id="rId4" imgW="9372532" imgH="4715010" progId="Visio.Drawing.15">
              <p:embed/>
            </p:oleObj>
          </a:graphicData>
        </a:graphic>
      </p:graphicFrame>
      <p:sp>
        <p:nvSpPr>
          <p:cNvPr id="111619" name="Rectangle 3"/>
          <p:cNvSpPr>
            <a:spLocks noChangeArrowheads="1"/>
          </p:cNvSpPr>
          <p:nvPr/>
        </p:nvSpPr>
        <p:spPr bwMode="auto">
          <a:xfrm>
            <a:off x="7572383" y="1187433"/>
            <a:ext cx="5000660" cy="54938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mj-ea"/>
                <a:ea typeface="+mj-ea"/>
                <a:cs typeface="Times New Roman" pitchFamily="18" charset="0"/>
              </a:rPr>
              <a:t>智能水表终端设计有如下特点：</a:t>
            </a:r>
            <a:endParaRPr kumimoji="0" lang="zh-CN" altLang="en-US" b="0" i="0" u="none" strike="noStrike" cap="none" normalizeH="0" baseline="0" dirty="0" smtClean="0">
              <a:ln>
                <a:noFill/>
              </a:ln>
              <a:solidFill>
                <a:schemeClr val="tx1"/>
              </a:solidFill>
              <a:effectLst/>
              <a:latin typeface="+mj-ea"/>
              <a:ea typeface="+mj-ea"/>
              <a:cs typeface="宋体" pitchFamily="2" charset="-122"/>
            </a:endParaRPr>
          </a:p>
          <a:p>
            <a:pPr marL="342900" marR="0" lvl="0" indent="-342900" algn="l" defTabSz="914400" rtl="0" eaLnBrk="0" fontAlgn="base" latinLnBrk="0" hangingPunct="0">
              <a:lnSpc>
                <a:spcPct val="150000"/>
              </a:lnSpc>
              <a:spcBef>
                <a:spcPct val="0"/>
              </a:spcBef>
              <a:spcAft>
                <a:spcPct val="0"/>
              </a:spcAft>
              <a:buClrTx/>
              <a:buSzTx/>
              <a:buFont typeface="+mj-lt"/>
              <a:buAutoNum type="arabicPeriod"/>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采用超低功耗的微电子技术，在单电池供电的情况下可确保多年免维护的使用寿命。</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42900" marR="0" lvl="0" indent="-342900" algn="l" defTabSz="914400" rtl="0" eaLnBrk="0" fontAlgn="base" latinLnBrk="0" hangingPunct="0">
              <a:lnSpc>
                <a:spcPct val="150000"/>
              </a:lnSpc>
              <a:spcBef>
                <a:spcPct val="0"/>
              </a:spcBef>
              <a:spcAft>
                <a:spcPct val="0"/>
              </a:spcAft>
              <a:buClrTx/>
              <a:buSzTx/>
              <a:buFont typeface="+mj-lt"/>
              <a:buAutoNum type="arabicPeriod"/>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采用最新</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NB-</a:t>
            </a:r>
            <a:r>
              <a:rPr kumimoji="0" lang="en-US" altLang="zh-CN" b="0" i="0" u="none" strike="noStrike" cap="none" normalizeH="0" baseline="0" dirty="0" err="1" smtClean="0">
                <a:ln>
                  <a:noFill/>
                </a:ln>
                <a:solidFill>
                  <a:schemeClr val="tx1"/>
                </a:solidFill>
                <a:effectLst/>
                <a:latin typeface="宋体" pitchFamily="2" charset="-122"/>
                <a:ea typeface="宋体" pitchFamily="2" charset="-122"/>
                <a:cs typeface="Times New Roman" pitchFamily="18" charset="0"/>
              </a:rPr>
              <a:t>IoT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通讯技术，在符合国家和行业标准的基础上</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实现高可靠、超远距离的无线通信。</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42900" marR="0" lvl="0" indent="-342900" algn="l" defTabSz="914400" rtl="0" eaLnBrk="0" fontAlgn="base" latinLnBrk="0" hangingPunct="0">
              <a:lnSpc>
                <a:spcPct val="150000"/>
              </a:lnSpc>
              <a:spcBef>
                <a:spcPct val="0"/>
              </a:spcBef>
              <a:spcAft>
                <a:spcPct val="0"/>
              </a:spcAft>
              <a:buClrTx/>
              <a:buSzTx/>
              <a:buFont typeface="+mj-lt"/>
              <a:buAutoNum type="arabicPeriod"/>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采用感应式流量传感器技术，能够正反转采样计数，杜绝水锤产生的误脉冲，实现机电</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100%</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同步。</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42900" marR="0" lvl="0" indent="-342900" algn="l" defTabSz="914400" rtl="0" eaLnBrk="0" fontAlgn="base" latinLnBrk="0" hangingPunct="0">
              <a:lnSpc>
                <a:spcPct val="150000"/>
              </a:lnSpc>
              <a:spcBef>
                <a:spcPct val="0"/>
              </a:spcBef>
              <a:spcAft>
                <a:spcPct val="0"/>
              </a:spcAft>
              <a:buClrTx/>
              <a:buSzTx/>
              <a:buFont typeface="+mj-lt"/>
              <a:buAutoNum type="arabicPeriod"/>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具有自动报警功能，如产生水表过流，回流，蓄意破坏或电池低电量等故障现象，终端可将相关信息实时上传至管理服务器上，实现及时的用户预警。</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2974359"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通讯协议设计</a:t>
            </a:r>
          </a:p>
        </p:txBody>
      </p:sp>
      <p:graphicFrame>
        <p:nvGraphicFramePr>
          <p:cNvPr id="4" name="表格 3"/>
          <p:cNvGraphicFramePr>
            <a:graphicFrameLocks noGrp="1"/>
          </p:cNvGraphicFramePr>
          <p:nvPr/>
        </p:nvGraphicFramePr>
        <p:xfrm>
          <a:off x="857211" y="2259003"/>
          <a:ext cx="10858578" cy="1785950"/>
        </p:xfrm>
        <a:graphic>
          <a:graphicData uri="http://schemas.openxmlformats.org/drawingml/2006/table">
            <a:tbl>
              <a:tblPr/>
              <a:tblGrid>
                <a:gridCol w="1214446"/>
                <a:gridCol w="1357322"/>
                <a:gridCol w="1785950"/>
                <a:gridCol w="1500198"/>
                <a:gridCol w="1643074"/>
                <a:gridCol w="1428760"/>
                <a:gridCol w="1000132"/>
                <a:gridCol w="928696"/>
              </a:tblGrid>
              <a:tr h="814341">
                <a:tc rowSpan="2">
                  <a:txBody>
                    <a:bodyPr/>
                    <a:lstStyle/>
                    <a:p>
                      <a:pPr algn="ctr">
                        <a:lnSpc>
                          <a:spcPct val="150000"/>
                        </a:lnSpc>
                        <a:spcAft>
                          <a:spcPts val="0"/>
                        </a:spcAft>
                      </a:pPr>
                      <a:r>
                        <a:rPr lang="zh-CN" sz="1800" b="1" kern="100" dirty="0">
                          <a:latin typeface="等线"/>
                          <a:ea typeface="宋体"/>
                          <a:cs typeface="Times New Roman"/>
                        </a:rPr>
                        <a:t>报头</a:t>
                      </a:r>
                      <a:endParaRPr lang="zh-CN" sz="1800" kern="100" dirty="0">
                        <a:latin typeface="等线"/>
                        <a:ea typeface="等线"/>
                        <a:cs typeface="Times New Roman"/>
                      </a:endParaRPr>
                    </a:p>
                  </a:txBody>
                  <a:tcPr marL="68556" marR="685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a:lnSpc>
                          <a:spcPct val="150000"/>
                        </a:lnSpc>
                        <a:spcAft>
                          <a:spcPts val="0"/>
                        </a:spcAft>
                      </a:pPr>
                      <a:r>
                        <a:rPr lang="zh-CN" sz="1800" b="1" kern="100">
                          <a:latin typeface="等线"/>
                          <a:ea typeface="宋体"/>
                          <a:cs typeface="Times New Roman"/>
                        </a:rPr>
                        <a:t>总长度</a:t>
                      </a:r>
                      <a:endParaRPr lang="zh-CN" sz="1800" kern="100">
                        <a:latin typeface="等线"/>
                        <a:ea typeface="等线"/>
                        <a:cs typeface="Times New Roman"/>
                      </a:endParaRPr>
                    </a:p>
                  </a:txBody>
                  <a:tcPr marL="68556" marR="685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50000"/>
                        </a:lnSpc>
                        <a:spcAft>
                          <a:spcPts val="0"/>
                        </a:spcAft>
                      </a:pPr>
                      <a:r>
                        <a:rPr lang="zh-CN" sz="1800" b="1" kern="100" dirty="0">
                          <a:latin typeface="等线"/>
                          <a:ea typeface="宋体"/>
                          <a:cs typeface="Times New Roman"/>
                        </a:rPr>
                        <a:t>网络层</a:t>
                      </a:r>
                      <a:endParaRPr lang="zh-CN" sz="1800" kern="100" dirty="0">
                        <a:latin typeface="等线"/>
                        <a:ea typeface="等线"/>
                        <a:cs typeface="Times New Roman"/>
                      </a:endParaRPr>
                    </a:p>
                  </a:txBody>
                  <a:tcPr marL="68556" marR="685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lnSpc>
                          <a:spcPct val="150000"/>
                        </a:lnSpc>
                        <a:spcAft>
                          <a:spcPts val="0"/>
                        </a:spcAft>
                      </a:pPr>
                      <a:r>
                        <a:rPr lang="zh-CN" sz="1800" b="1" kern="100">
                          <a:latin typeface="等线"/>
                          <a:ea typeface="宋体"/>
                          <a:cs typeface="Times New Roman"/>
                        </a:rPr>
                        <a:t>通讯链路层</a:t>
                      </a:r>
                      <a:endParaRPr lang="zh-CN" sz="1800" kern="100">
                        <a:latin typeface="等线"/>
                        <a:ea typeface="等线"/>
                        <a:cs typeface="Times New Roman"/>
                      </a:endParaRPr>
                    </a:p>
                  </a:txBody>
                  <a:tcPr marL="68556" marR="685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zh-CN" altLang="en-US"/>
                    </a:p>
                  </a:txBody>
                  <a:tcPr/>
                </a:tc>
                <a:tc>
                  <a:txBody>
                    <a:bodyPr/>
                    <a:lstStyle/>
                    <a:p>
                      <a:pPr algn="ctr">
                        <a:lnSpc>
                          <a:spcPct val="150000"/>
                        </a:lnSpc>
                        <a:spcAft>
                          <a:spcPts val="0"/>
                        </a:spcAft>
                      </a:pPr>
                      <a:r>
                        <a:rPr lang="zh-CN" sz="1800" b="1" kern="100">
                          <a:latin typeface="等线"/>
                          <a:ea typeface="宋体"/>
                          <a:cs typeface="Times New Roman"/>
                        </a:rPr>
                        <a:t>应用层</a:t>
                      </a:r>
                      <a:endParaRPr lang="zh-CN" sz="1800" kern="100">
                        <a:latin typeface="等线"/>
                        <a:ea typeface="等线"/>
                        <a:cs typeface="Times New Roman"/>
                      </a:endParaRPr>
                    </a:p>
                  </a:txBody>
                  <a:tcPr marL="68556" marR="685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a:lnSpc>
                          <a:spcPct val="150000"/>
                        </a:lnSpc>
                        <a:spcAft>
                          <a:spcPts val="0"/>
                        </a:spcAft>
                      </a:pPr>
                      <a:r>
                        <a:rPr lang="zh-CN" sz="1800" b="1" kern="100">
                          <a:latin typeface="等线"/>
                          <a:ea typeface="宋体"/>
                          <a:cs typeface="Times New Roman"/>
                        </a:rPr>
                        <a:t>校验码</a:t>
                      </a:r>
                      <a:endParaRPr lang="zh-CN" sz="1800" kern="100">
                        <a:latin typeface="等线"/>
                        <a:ea typeface="等线"/>
                        <a:cs typeface="Times New Roman"/>
                      </a:endParaRPr>
                    </a:p>
                  </a:txBody>
                  <a:tcPr marL="68556" marR="685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a:lnSpc>
                          <a:spcPct val="150000"/>
                        </a:lnSpc>
                        <a:spcAft>
                          <a:spcPts val="0"/>
                        </a:spcAft>
                      </a:pPr>
                      <a:r>
                        <a:rPr lang="zh-CN" sz="1800" b="1" kern="100">
                          <a:latin typeface="等线"/>
                          <a:ea typeface="宋体"/>
                          <a:cs typeface="Times New Roman"/>
                        </a:rPr>
                        <a:t>报尾</a:t>
                      </a:r>
                      <a:endParaRPr lang="zh-CN" sz="1800" kern="100">
                        <a:latin typeface="等线"/>
                        <a:ea typeface="等线"/>
                        <a:cs typeface="Times New Roman"/>
                      </a:endParaRPr>
                    </a:p>
                  </a:txBody>
                  <a:tcPr marL="68556" marR="685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971609">
                <a:tc vMerge="1">
                  <a:txBody>
                    <a:bodyPr/>
                    <a:lstStyle/>
                    <a:p>
                      <a:endParaRPr lang="zh-CN" altLang="en-US"/>
                    </a:p>
                  </a:txBody>
                  <a:tcPr/>
                </a:tc>
                <a:tc vMerge="1">
                  <a:txBody>
                    <a:bodyPr/>
                    <a:lstStyle/>
                    <a:p>
                      <a:endParaRPr lang="zh-CN" altLang="en-US"/>
                    </a:p>
                  </a:txBody>
                  <a:tcPr/>
                </a:tc>
                <a:tc>
                  <a:txBody>
                    <a:bodyPr/>
                    <a:lstStyle/>
                    <a:p>
                      <a:pPr algn="just">
                        <a:lnSpc>
                          <a:spcPct val="150000"/>
                        </a:lnSpc>
                        <a:spcAft>
                          <a:spcPts val="0"/>
                        </a:spcAft>
                      </a:pPr>
                      <a:r>
                        <a:rPr lang="zh-CN" sz="1800" kern="100" dirty="0">
                          <a:latin typeface="等线"/>
                          <a:ea typeface="宋体"/>
                          <a:cs typeface="Times New Roman"/>
                        </a:rPr>
                        <a:t>电子模块编号</a:t>
                      </a:r>
                      <a:endParaRPr lang="zh-CN" sz="1800" kern="100" dirty="0">
                        <a:latin typeface="等线"/>
                        <a:ea typeface="等线"/>
                        <a:cs typeface="Times New Roman"/>
                      </a:endParaRPr>
                    </a:p>
                  </a:txBody>
                  <a:tcPr marL="68556" marR="685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a:latin typeface="等线"/>
                          <a:ea typeface="宋体"/>
                          <a:cs typeface="Times New Roman"/>
                        </a:rPr>
                        <a:t>帧类型</a:t>
                      </a:r>
                      <a:endParaRPr lang="zh-CN" sz="1800" kern="100">
                        <a:latin typeface="等线"/>
                        <a:ea typeface="等线"/>
                        <a:cs typeface="Times New Roman"/>
                      </a:endParaRPr>
                    </a:p>
                  </a:txBody>
                  <a:tcPr marL="68556" marR="685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a:latin typeface="等线"/>
                          <a:ea typeface="宋体"/>
                          <a:cs typeface="Times New Roman"/>
                        </a:rPr>
                        <a:t>通讯序号</a:t>
                      </a:r>
                      <a:endParaRPr lang="zh-CN" sz="1800" kern="100">
                        <a:latin typeface="等线"/>
                        <a:ea typeface="等线"/>
                        <a:cs typeface="Times New Roman"/>
                      </a:endParaRPr>
                    </a:p>
                  </a:txBody>
                  <a:tcPr marL="68556" marR="685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latin typeface="等线"/>
                          <a:ea typeface="宋体"/>
                          <a:cs typeface="Times New Roman"/>
                        </a:rPr>
                        <a:t>应用数据域层</a:t>
                      </a:r>
                      <a:endParaRPr lang="zh-CN" sz="1800" kern="100" dirty="0">
                        <a:latin typeface="等线"/>
                        <a:ea typeface="等线"/>
                        <a:cs typeface="Times New Roman"/>
                      </a:endParaRPr>
                    </a:p>
                  </a:txBody>
                  <a:tcPr marL="68556" marR="685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bl>
          </a:graphicData>
        </a:graphic>
      </p:graphicFrame>
      <p:sp>
        <p:nvSpPr>
          <p:cNvPr id="109569" name="Rectangle 1"/>
          <p:cNvSpPr>
            <a:spLocks noChangeArrowheads="1"/>
          </p:cNvSpPr>
          <p:nvPr/>
        </p:nvSpPr>
        <p:spPr bwMode="auto">
          <a:xfrm>
            <a:off x="714335" y="1258871"/>
            <a:ext cx="9929882"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mj-ea"/>
                <a:ea typeface="+mj-ea"/>
                <a:cs typeface="Times New Roman" pitchFamily="18" charset="0"/>
              </a:rPr>
              <a:t>数据帧的完整通讯格式。如表格：</a:t>
            </a:r>
            <a:endParaRPr kumimoji="0" lang="zh-CN" sz="2000" b="0" i="0" u="none" strike="noStrike" cap="none" normalizeH="0" baseline="0" dirty="0" smtClean="0">
              <a:ln>
                <a:noFill/>
              </a:ln>
              <a:solidFill>
                <a:schemeClr val="tx1"/>
              </a:solidFill>
              <a:effectLst/>
              <a:latin typeface="+mj-ea"/>
              <a:ea typeface="+mj-ea"/>
              <a:cs typeface="宋体" pitchFamily="2" charset="-122"/>
            </a:endParaRPr>
          </a:p>
        </p:txBody>
      </p:sp>
      <p:sp>
        <p:nvSpPr>
          <p:cNvPr id="6" name="矩形 5"/>
          <p:cNvSpPr/>
          <p:nvPr/>
        </p:nvSpPr>
        <p:spPr>
          <a:xfrm>
            <a:off x="857211" y="4687895"/>
            <a:ext cx="11144328" cy="1285032"/>
          </a:xfrm>
          <a:prstGeom prst="rect">
            <a:avLst/>
          </a:prstGeom>
        </p:spPr>
        <p:txBody>
          <a:bodyPr wrap="square">
            <a:spAutoFit/>
          </a:bodyPr>
          <a:lstStyle/>
          <a:p>
            <a:pPr lvl="0" indent="266700" eaLnBrk="0" hangingPunct="0">
              <a:lnSpc>
                <a:spcPct val="150000"/>
              </a:lnSpc>
            </a:pPr>
            <a:r>
              <a:rPr lang="zh-CN" altLang="en-US" dirty="0" smtClean="0">
                <a:solidFill>
                  <a:srgbClr val="000000"/>
                </a:solidFill>
                <a:latin typeface="宋体" pitchFamily="2" charset="-122"/>
                <a:cs typeface="Times New Roman" pitchFamily="18" charset="0"/>
              </a:rPr>
              <a:t>数据帧的类型共分为请求帧、响应帧、确认帧。支持的应用命令包括：自动数据上报（</a:t>
            </a:r>
            <a:r>
              <a:rPr lang="en-US" altLang="zh-CN" dirty="0" smtClean="0">
                <a:solidFill>
                  <a:srgbClr val="000000"/>
                </a:solidFill>
                <a:latin typeface="宋体" pitchFamily="2" charset="-122"/>
                <a:cs typeface="Times New Roman" pitchFamily="18" charset="0"/>
              </a:rPr>
              <a:t>0x03/0x83</a:t>
            </a:r>
            <a:r>
              <a:rPr lang="zh-CN" altLang="en-US" dirty="0" smtClean="0">
                <a:solidFill>
                  <a:srgbClr val="000000"/>
                </a:solidFill>
                <a:latin typeface="宋体" pitchFamily="2" charset="-122"/>
                <a:cs typeface="Times New Roman" pitchFamily="18" charset="0"/>
              </a:rPr>
              <a:t>）、设备参数读取</a:t>
            </a:r>
            <a:r>
              <a:rPr lang="en-US" altLang="zh-CN" dirty="0" smtClean="0">
                <a:solidFill>
                  <a:srgbClr val="000000"/>
                </a:solidFill>
                <a:latin typeface="宋体" pitchFamily="2" charset="-122"/>
                <a:cs typeface="Times New Roman" pitchFamily="18" charset="0"/>
              </a:rPr>
              <a:t>(0x04/0x84)</a:t>
            </a:r>
            <a:r>
              <a:rPr lang="zh-CN" altLang="en-US" dirty="0" smtClean="0">
                <a:solidFill>
                  <a:srgbClr val="000000"/>
                </a:solidFill>
                <a:latin typeface="宋体" pitchFamily="2" charset="-122"/>
                <a:cs typeface="Times New Roman" pitchFamily="18" charset="0"/>
              </a:rPr>
              <a:t>、设备参数设置</a:t>
            </a:r>
            <a:r>
              <a:rPr lang="en-US" altLang="zh-CN" dirty="0" smtClean="0">
                <a:solidFill>
                  <a:srgbClr val="000000"/>
                </a:solidFill>
                <a:latin typeface="宋体" pitchFamily="2" charset="-122"/>
                <a:cs typeface="Times New Roman" pitchFamily="18" charset="0"/>
              </a:rPr>
              <a:t>(0x05/0x85)</a:t>
            </a:r>
            <a:r>
              <a:rPr lang="zh-CN" altLang="en-US" dirty="0" smtClean="0">
                <a:solidFill>
                  <a:srgbClr val="000000"/>
                </a:solidFill>
                <a:latin typeface="宋体" pitchFamily="2" charset="-122"/>
                <a:cs typeface="Times New Roman" pitchFamily="18" charset="0"/>
              </a:rPr>
              <a:t>。自动数据上报帧包括当前设备信息、周期数据、密集周期数据、低电压故障数据和异常大流量故障数据。</a:t>
            </a:r>
            <a:endParaRPr lang="zh-CN" altLang="en-US" dirty="0" smtClean="0">
              <a:solidFill>
                <a:srgbClr val="000000"/>
              </a:solidFill>
              <a:latin typeface="Arial" pitchFamily="34" charset="0"/>
              <a:cs typeface="宋体" pitchFamily="2" charset="-122"/>
            </a:endParaRPr>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2974359"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编解码插件包</a:t>
            </a:r>
          </a:p>
        </p:txBody>
      </p:sp>
      <p:sp>
        <p:nvSpPr>
          <p:cNvPr id="107522" name="Rectangle 2"/>
          <p:cNvSpPr>
            <a:spLocks noChangeArrowheads="1"/>
          </p:cNvSpPr>
          <p:nvPr/>
        </p:nvSpPr>
        <p:spPr bwMode="auto">
          <a:xfrm>
            <a:off x="0" y="0"/>
            <a:ext cx="1285875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1" name="Object 1"/>
          <p:cNvGraphicFramePr>
            <a:graphicFrameLocks noChangeAspect="1"/>
          </p:cNvGraphicFramePr>
          <p:nvPr/>
        </p:nvGraphicFramePr>
        <p:xfrm>
          <a:off x="500021" y="1258871"/>
          <a:ext cx="5745086" cy="5429288"/>
        </p:xfrm>
        <a:graphic>
          <a:graphicData uri="http://schemas.openxmlformats.org/presentationml/2006/ole">
            <p:oleObj spid="_x0000_s107521" name="Visio" r:id="rId4" imgW="4448131" imgH="4210246" progId="Visio.Drawing.15">
              <p:embed/>
            </p:oleObj>
          </a:graphicData>
        </a:graphic>
      </p:graphicFrame>
      <p:sp>
        <p:nvSpPr>
          <p:cNvPr id="107524" name="Rectangle 4"/>
          <p:cNvSpPr>
            <a:spLocks noChangeArrowheads="1"/>
          </p:cNvSpPr>
          <p:nvPr/>
        </p:nvSpPr>
        <p:spPr bwMode="auto">
          <a:xfrm>
            <a:off x="0" y="0"/>
            <a:ext cx="1285875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3" name="Object 3"/>
          <p:cNvGraphicFramePr>
            <a:graphicFrameLocks noChangeAspect="1"/>
          </p:cNvGraphicFramePr>
          <p:nvPr/>
        </p:nvGraphicFramePr>
        <p:xfrm>
          <a:off x="6686674" y="1187433"/>
          <a:ext cx="5957807" cy="5643602"/>
        </p:xfrm>
        <a:graphic>
          <a:graphicData uri="http://schemas.openxmlformats.org/presentationml/2006/ole">
            <p:oleObj spid="_x0000_s107523" name="Visio" r:id="rId5" imgW="4448131" imgH="4210246" progId="Visio.Drawing.15">
              <p:embed/>
            </p:oleObj>
          </a:graphicData>
        </a:graphic>
      </p:graphicFrame>
      <p:sp>
        <p:nvSpPr>
          <p:cNvPr id="8" name="矩形 7"/>
          <p:cNvSpPr/>
          <p:nvPr/>
        </p:nvSpPr>
        <p:spPr>
          <a:xfrm>
            <a:off x="285707" y="1115995"/>
            <a:ext cx="6072230" cy="5643602"/>
          </a:xfrm>
          <a:prstGeom prst="rect">
            <a:avLst/>
          </a:prstGeom>
          <a:noFill/>
          <a:ln w="25400">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72251" y="1115995"/>
            <a:ext cx="6072230" cy="5643602"/>
          </a:xfrm>
          <a:prstGeom prst="rect">
            <a:avLst/>
          </a:prstGeom>
          <a:noFill/>
          <a:ln w="25400">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3674871" cy="651374"/>
          </a:xfrm>
          <a:prstGeom prst="rect">
            <a:avLst/>
          </a:prstGeom>
          <a:noFill/>
        </p:spPr>
        <p:txBody>
          <a:bodyPr wrap="none" lIns="96434" tIns="48217" rIns="96434" bIns="48217" rtlCol="0">
            <a:spAutoFit/>
          </a:bodyPr>
          <a:lstStyle/>
          <a:p>
            <a:r>
              <a:rPr lang="en-US" altLang="en-US" sz="3600" b="1" dirty="0" smtClean="0">
                <a:latin typeface="黑体" pitchFamily="49" charset="-122"/>
                <a:ea typeface="黑体" pitchFamily="49" charset="-122"/>
              </a:rPr>
              <a:t>Profile</a:t>
            </a:r>
            <a:r>
              <a:rPr lang="zh-CN" altLang="en-US" sz="3600" b="1" dirty="0" smtClean="0">
                <a:latin typeface="黑体" pitchFamily="49" charset="-122"/>
                <a:ea typeface="黑体" pitchFamily="49" charset="-122"/>
              </a:rPr>
              <a:t>应用定义</a:t>
            </a:r>
          </a:p>
        </p:txBody>
      </p:sp>
      <p:graphicFrame>
        <p:nvGraphicFramePr>
          <p:cNvPr id="4" name="表格 3"/>
          <p:cNvGraphicFramePr>
            <a:graphicFrameLocks noGrp="1"/>
          </p:cNvGraphicFramePr>
          <p:nvPr/>
        </p:nvGraphicFramePr>
        <p:xfrm>
          <a:off x="642897" y="1187433"/>
          <a:ext cx="11430080" cy="5832495"/>
        </p:xfrm>
        <a:graphic>
          <a:graphicData uri="http://schemas.openxmlformats.org/drawingml/2006/table">
            <a:tbl>
              <a:tblPr/>
              <a:tblGrid>
                <a:gridCol w="1428760"/>
                <a:gridCol w="4572032"/>
                <a:gridCol w="1571636"/>
                <a:gridCol w="1500198"/>
                <a:gridCol w="2357454"/>
              </a:tblGrid>
              <a:tr h="202052">
                <a:tc rowSpan="2">
                  <a:txBody>
                    <a:bodyPr/>
                    <a:lstStyle/>
                    <a:p>
                      <a:pPr algn="ctr">
                        <a:spcAft>
                          <a:spcPts val="0"/>
                        </a:spcAft>
                      </a:pPr>
                      <a:r>
                        <a:rPr lang="en-US" sz="1400" b="0" kern="0" dirty="0" err="1">
                          <a:solidFill>
                            <a:srgbClr val="000000"/>
                          </a:solidFill>
                          <a:latin typeface="+mj-ea"/>
                          <a:ea typeface="+mj-ea"/>
                          <a:cs typeface="Times New Roman"/>
                        </a:rPr>
                        <a:t>serviceType</a:t>
                      </a:r>
                      <a:endParaRPr lang="zh-CN" sz="1400" b="0" kern="100" dirty="0">
                        <a:latin typeface="+mj-ea"/>
                        <a:ea typeface="+mj-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zh-CN" sz="1400" b="0" kern="0" dirty="0">
                          <a:solidFill>
                            <a:srgbClr val="000000"/>
                          </a:solidFill>
                          <a:latin typeface="+mj-ea"/>
                          <a:ea typeface="+mj-ea"/>
                          <a:cs typeface="宋体"/>
                        </a:rPr>
                        <a:t>字段</a:t>
                      </a:r>
                      <a:endParaRPr lang="zh-CN" sz="1400" b="0" kern="100" dirty="0">
                        <a:latin typeface="+mj-ea"/>
                        <a:ea typeface="+mj-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zh-CN" sz="1400" b="0" kern="0" dirty="0">
                          <a:solidFill>
                            <a:srgbClr val="000000"/>
                          </a:solidFill>
                          <a:latin typeface="+mj-ea"/>
                          <a:ea typeface="+mj-ea"/>
                          <a:cs typeface="宋体"/>
                        </a:rPr>
                        <a:t>类型</a:t>
                      </a:r>
                      <a:endParaRPr lang="zh-CN" sz="1400" b="0" kern="100" dirty="0">
                        <a:latin typeface="+mj-ea"/>
                        <a:ea typeface="+mj-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b="0" kern="0">
                          <a:solidFill>
                            <a:srgbClr val="000000"/>
                          </a:solidFill>
                          <a:latin typeface="+mj-ea"/>
                          <a:ea typeface="+mj-ea"/>
                          <a:cs typeface="宋体"/>
                        </a:rPr>
                        <a:t>数据</a:t>
                      </a:r>
                      <a:endParaRPr lang="zh-CN" sz="1400" b="0" kern="100">
                        <a:latin typeface="+mj-ea"/>
                        <a:ea typeface="+mj-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ctr">
                        <a:spcAft>
                          <a:spcPts val="0"/>
                        </a:spcAft>
                      </a:pPr>
                      <a:r>
                        <a:rPr lang="zh-CN" sz="1400" b="0" kern="0" dirty="0">
                          <a:solidFill>
                            <a:srgbClr val="000000"/>
                          </a:solidFill>
                          <a:latin typeface="+mj-ea"/>
                          <a:ea typeface="+mj-ea"/>
                          <a:cs typeface="宋体"/>
                        </a:rPr>
                        <a:t>说明</a:t>
                      </a:r>
                      <a:endParaRPr lang="zh-CN" sz="1400" b="0" kern="100" dirty="0">
                        <a:latin typeface="+mj-ea"/>
                        <a:ea typeface="+mj-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865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b="0" kern="0" dirty="0">
                          <a:solidFill>
                            <a:srgbClr val="000000"/>
                          </a:solidFill>
                          <a:latin typeface="+mj-ea"/>
                          <a:ea typeface="+mj-ea"/>
                          <a:cs typeface="宋体"/>
                        </a:rPr>
                        <a:t>类型</a:t>
                      </a:r>
                      <a:endParaRPr lang="zh-CN" sz="1400" b="0" kern="100" dirty="0">
                        <a:latin typeface="+mj-ea"/>
                        <a:ea typeface="+mj-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357313">
                <a:tc rowSpan="2">
                  <a:txBody>
                    <a:bodyPr/>
                    <a:lstStyle/>
                    <a:p>
                      <a:pPr algn="ctr">
                        <a:spcAft>
                          <a:spcPts val="0"/>
                        </a:spcAft>
                      </a:pPr>
                      <a:r>
                        <a:rPr lang="en-US" sz="1400" kern="0" dirty="0">
                          <a:solidFill>
                            <a:srgbClr val="000000"/>
                          </a:solidFill>
                          <a:latin typeface="+mj-ea"/>
                          <a:ea typeface="+mj-ea"/>
                          <a:cs typeface="Times New Roman"/>
                        </a:rPr>
                        <a:t>Battery</a:t>
                      </a:r>
                      <a:endParaRPr lang="zh-CN" sz="1400" kern="100" dirty="0">
                        <a:latin typeface="+mj-ea"/>
                        <a:ea typeface="+mj-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dirty="0" err="1">
                          <a:solidFill>
                            <a:srgbClr val="000000"/>
                          </a:solidFill>
                          <a:latin typeface="Times New Roman"/>
                          <a:ea typeface="等线"/>
                          <a:cs typeface="Times New Roman"/>
                        </a:rPr>
                        <a:t>batteryLevel</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properties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int</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solidFill>
                            <a:srgbClr val="000000"/>
                          </a:solidFill>
                          <a:latin typeface="等线"/>
                          <a:ea typeface="宋体"/>
                          <a:cs typeface="宋体"/>
                        </a:rPr>
                        <a:t>电池电压</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313">
                <a:tc vMerge="1">
                  <a:txBody>
                    <a:bodyPr/>
                    <a:lstStyle/>
                    <a:p>
                      <a:endParaRPr lang="zh-CN" altLang="en-US"/>
                    </a:p>
                  </a:txBody>
                  <a:tcPr/>
                </a:tc>
                <a:tc>
                  <a:txBody>
                    <a:bodyPr/>
                    <a:lstStyle/>
                    <a:p>
                      <a:pPr algn="ctr">
                        <a:spcAft>
                          <a:spcPts val="0"/>
                        </a:spcAft>
                      </a:pPr>
                      <a:r>
                        <a:rPr lang="en-US" sz="1400" kern="0" dirty="0" err="1">
                          <a:solidFill>
                            <a:srgbClr val="000000"/>
                          </a:solidFill>
                          <a:latin typeface="Times New Roman"/>
                          <a:ea typeface="等线"/>
                          <a:cs typeface="Times New Roman"/>
                        </a:rPr>
                        <a:t>batteryThreshold</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properties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int</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solidFill>
                            <a:srgbClr val="000000"/>
                          </a:solidFill>
                          <a:latin typeface="等线"/>
                          <a:ea typeface="宋体"/>
                          <a:cs typeface="宋体"/>
                        </a:rPr>
                        <a:t>电量告警门限</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313">
                <a:tc rowSpan="9">
                  <a:txBody>
                    <a:bodyPr/>
                    <a:lstStyle/>
                    <a:p>
                      <a:pPr algn="ctr">
                        <a:spcAft>
                          <a:spcPts val="0"/>
                        </a:spcAft>
                      </a:pPr>
                      <a:r>
                        <a:rPr lang="zh-CN" sz="1400" kern="0" dirty="0">
                          <a:solidFill>
                            <a:srgbClr val="000000"/>
                          </a:solidFill>
                          <a:latin typeface="+mj-ea"/>
                          <a:ea typeface="+mj-ea"/>
                          <a:cs typeface="Times New Roman"/>
                        </a:rPr>
                        <a:t>　</a:t>
                      </a:r>
                      <a:r>
                        <a:rPr lang="en-US" sz="1400" kern="0" dirty="0" err="1">
                          <a:solidFill>
                            <a:srgbClr val="000000"/>
                          </a:solidFill>
                          <a:latin typeface="+mj-ea"/>
                          <a:ea typeface="+mj-ea"/>
                          <a:cs typeface="Times New Roman"/>
                        </a:rPr>
                        <a:t>WaterMeter</a:t>
                      </a:r>
                      <a:endParaRPr lang="zh-CN" sz="1400" kern="100" dirty="0">
                        <a:latin typeface="+mj-ea"/>
                        <a:ea typeface="+mj-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dirty="0">
                          <a:solidFill>
                            <a:srgbClr val="000000"/>
                          </a:solidFill>
                          <a:latin typeface="Times New Roman"/>
                          <a:ea typeface="等线"/>
                          <a:cs typeface="Times New Roman"/>
                        </a:rPr>
                        <a:t>SET_REPORT_START_TIME</a:t>
                      </a:r>
                      <a:r>
                        <a:rPr lang="zh-CN" sz="1400" kern="0" dirty="0">
                          <a:solidFill>
                            <a:srgbClr val="000000"/>
                          </a:solidFill>
                          <a:latin typeface="Times New Roman"/>
                          <a:ea typeface="等线"/>
                          <a:cs typeface="Times New Roman"/>
                        </a:rPr>
                        <a:t>：</a:t>
                      </a:r>
                      <a:r>
                        <a:rPr lang="en-US" sz="1400" kern="0" dirty="0" err="1">
                          <a:solidFill>
                            <a:srgbClr val="000000"/>
                          </a:solidFill>
                          <a:latin typeface="Times New Roman"/>
                          <a:ea typeface="等线"/>
                          <a:cs typeface="Times New Roman"/>
                        </a:rPr>
                        <a:t>startTime</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commands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string</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solidFill>
                            <a:srgbClr val="000000"/>
                          </a:solidFill>
                          <a:latin typeface="等线"/>
                          <a:ea typeface="宋体"/>
                          <a:cs typeface="宋体"/>
                        </a:rPr>
                        <a:t>设置密集上报开始时间</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581">
                <a:tc vMerge="1">
                  <a:txBody>
                    <a:bodyPr/>
                    <a:lstStyle/>
                    <a:p>
                      <a:endParaRPr lang="zh-CN" altLang="en-US"/>
                    </a:p>
                  </a:txBody>
                  <a:tcPr/>
                </a:tc>
                <a:tc>
                  <a:txBody>
                    <a:bodyPr/>
                    <a:lstStyle/>
                    <a:p>
                      <a:pPr algn="ctr">
                        <a:spcAft>
                          <a:spcPts val="0"/>
                        </a:spcAft>
                      </a:pPr>
                      <a:r>
                        <a:rPr lang="en-US" sz="1400" kern="0" dirty="0">
                          <a:solidFill>
                            <a:srgbClr val="000000"/>
                          </a:solidFill>
                          <a:latin typeface="Times New Roman"/>
                          <a:ea typeface="等线"/>
                          <a:cs typeface="Times New Roman"/>
                        </a:rPr>
                        <a:t>SET_REPORT_RANDOM_PERIOD</a:t>
                      </a:r>
                      <a:r>
                        <a:rPr lang="zh-CN" sz="1400" kern="0" dirty="0">
                          <a:solidFill>
                            <a:srgbClr val="000000"/>
                          </a:solidFill>
                          <a:latin typeface="等线"/>
                          <a:ea typeface="宋体"/>
                          <a:cs typeface="Times New Roman"/>
                        </a:rPr>
                        <a:t>：</a:t>
                      </a:r>
                      <a:r>
                        <a:rPr lang="en-US" sz="1400" kern="0" dirty="0" err="1">
                          <a:solidFill>
                            <a:srgbClr val="000000"/>
                          </a:solidFill>
                          <a:latin typeface="Times New Roman"/>
                          <a:ea typeface="等线"/>
                          <a:cs typeface="Times New Roman"/>
                        </a:rPr>
                        <a:t>startingTime</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dirty="0">
                          <a:solidFill>
                            <a:srgbClr val="000000"/>
                          </a:solidFill>
                          <a:latin typeface="Times New Roman"/>
                          <a:ea typeface="等线"/>
                          <a:cs typeface="Times New Roman"/>
                        </a:rPr>
                        <a:t>commands</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string</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solidFill>
                            <a:srgbClr val="000000"/>
                          </a:solidFill>
                          <a:latin typeface="等线"/>
                          <a:ea typeface="宋体"/>
                          <a:cs typeface="宋体"/>
                        </a:rPr>
                        <a:t>设置周期上报起始时间</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9215">
                <a:tc vMerge="1">
                  <a:txBody>
                    <a:bodyPr/>
                    <a:lstStyle/>
                    <a:p>
                      <a:endParaRPr lang="zh-CN" altLang="en-US"/>
                    </a:p>
                  </a:txBody>
                  <a:tcPr/>
                </a:tc>
                <a:tc>
                  <a:txBody>
                    <a:bodyPr/>
                    <a:lstStyle/>
                    <a:p>
                      <a:pPr algn="ctr">
                        <a:spcAft>
                          <a:spcPts val="0"/>
                        </a:spcAft>
                      </a:pPr>
                      <a:r>
                        <a:rPr lang="en-US" sz="1400" kern="0" dirty="0">
                          <a:solidFill>
                            <a:srgbClr val="000000"/>
                          </a:solidFill>
                          <a:latin typeface="Times New Roman"/>
                          <a:ea typeface="等线"/>
                          <a:cs typeface="Times New Roman"/>
                        </a:rPr>
                        <a:t>SET_REPORT_RANDOM_PERIOD</a:t>
                      </a:r>
                      <a:r>
                        <a:rPr lang="zh-CN" sz="1400" kern="0" dirty="0">
                          <a:solidFill>
                            <a:srgbClr val="000000"/>
                          </a:solidFill>
                          <a:latin typeface="等线"/>
                          <a:ea typeface="宋体"/>
                          <a:cs typeface="Times New Roman"/>
                        </a:rPr>
                        <a:t>：</a:t>
                      </a:r>
                      <a:r>
                        <a:rPr lang="en-US" sz="1400" kern="0" dirty="0" err="1">
                          <a:solidFill>
                            <a:srgbClr val="000000"/>
                          </a:solidFill>
                          <a:latin typeface="Times New Roman"/>
                          <a:ea typeface="等线"/>
                          <a:cs typeface="Times New Roman"/>
                        </a:rPr>
                        <a:t>endingTime</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dirty="0">
                          <a:solidFill>
                            <a:srgbClr val="000000"/>
                          </a:solidFill>
                          <a:latin typeface="Times New Roman"/>
                          <a:ea typeface="等线"/>
                          <a:cs typeface="Times New Roman"/>
                        </a:rPr>
                        <a:t>commands</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string</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solidFill>
                            <a:srgbClr val="000000"/>
                          </a:solidFill>
                          <a:latin typeface="等线"/>
                          <a:ea typeface="宋体"/>
                          <a:cs typeface="宋体"/>
                        </a:rPr>
                        <a:t>设置周期上报结束时间</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313">
                <a:tc vMerge="1">
                  <a:txBody>
                    <a:bodyPr/>
                    <a:lstStyle/>
                    <a:p>
                      <a:endParaRPr lang="zh-CN" altLang="en-US"/>
                    </a:p>
                  </a:txBody>
                  <a:tcPr/>
                </a:tc>
                <a:tc>
                  <a:txBody>
                    <a:bodyPr/>
                    <a:lstStyle/>
                    <a:p>
                      <a:pPr algn="ctr">
                        <a:spcAft>
                          <a:spcPts val="0"/>
                        </a:spcAft>
                      </a:pPr>
                      <a:r>
                        <a:rPr lang="en-US" sz="1400" kern="0" dirty="0">
                          <a:solidFill>
                            <a:srgbClr val="000000"/>
                          </a:solidFill>
                          <a:latin typeface="Times New Roman"/>
                          <a:ea typeface="等线"/>
                          <a:cs typeface="Times New Roman"/>
                        </a:rPr>
                        <a:t>GET_CONFIG_RSP</a:t>
                      </a:r>
                      <a:r>
                        <a:rPr lang="zh-CN" sz="1400" kern="0" dirty="0">
                          <a:solidFill>
                            <a:srgbClr val="000000"/>
                          </a:solidFill>
                          <a:latin typeface="等线"/>
                          <a:ea typeface="宋体"/>
                          <a:cs typeface="Times New Roman"/>
                        </a:rPr>
                        <a:t>：</a:t>
                      </a:r>
                      <a:r>
                        <a:rPr lang="en-US" sz="1400" kern="0" dirty="0" err="1">
                          <a:solidFill>
                            <a:srgbClr val="000000"/>
                          </a:solidFill>
                          <a:latin typeface="Times New Roman"/>
                          <a:ea typeface="等线"/>
                          <a:cs typeface="Times New Roman"/>
                        </a:rPr>
                        <a:t>highFlowAlarm</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commands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dirty="0" err="1">
                          <a:solidFill>
                            <a:srgbClr val="000000"/>
                          </a:solidFill>
                          <a:latin typeface="Times New Roman"/>
                          <a:ea typeface="等线"/>
                          <a:cs typeface="Times New Roman"/>
                        </a:rPr>
                        <a:t>int</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solidFill>
                            <a:srgbClr val="000000"/>
                          </a:solidFill>
                          <a:latin typeface="等线"/>
                          <a:ea typeface="宋体"/>
                          <a:cs typeface="宋体"/>
                        </a:rPr>
                        <a:t>获取大流量报警门限</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313">
                <a:tc vMerge="1">
                  <a:txBody>
                    <a:bodyPr/>
                    <a:lstStyle/>
                    <a:p>
                      <a:endParaRPr lang="zh-CN" altLang="en-US"/>
                    </a:p>
                  </a:txBody>
                  <a:tcPr/>
                </a:tc>
                <a:tc>
                  <a:txBody>
                    <a:bodyPr/>
                    <a:lstStyle/>
                    <a:p>
                      <a:pPr algn="ctr">
                        <a:spcAft>
                          <a:spcPts val="0"/>
                        </a:spcAft>
                      </a:pPr>
                      <a:r>
                        <a:rPr lang="en-US" sz="1400" kern="0" dirty="0" err="1">
                          <a:solidFill>
                            <a:srgbClr val="000000"/>
                          </a:solidFill>
                          <a:latin typeface="Times New Roman"/>
                          <a:ea typeface="等线"/>
                          <a:cs typeface="Times New Roman"/>
                        </a:rPr>
                        <a:t>timeOfReading</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properties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dirty="0">
                          <a:solidFill>
                            <a:srgbClr val="000000"/>
                          </a:solidFill>
                          <a:latin typeface="Times New Roman"/>
                          <a:ea typeface="等线"/>
                          <a:cs typeface="Times New Roman"/>
                        </a:rPr>
                        <a:t>string</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solidFill>
                            <a:srgbClr val="000000"/>
                          </a:solidFill>
                          <a:latin typeface="等线"/>
                          <a:ea typeface="宋体"/>
                          <a:cs typeface="宋体"/>
                        </a:rPr>
                        <a:t>数据的采集时间</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313">
                <a:tc vMerge="1">
                  <a:txBody>
                    <a:bodyPr/>
                    <a:lstStyle/>
                    <a:p>
                      <a:endParaRPr lang="zh-CN" altLang="en-US"/>
                    </a:p>
                  </a:txBody>
                  <a:tcPr/>
                </a:tc>
                <a:tc>
                  <a:txBody>
                    <a:bodyPr/>
                    <a:lstStyle/>
                    <a:p>
                      <a:pPr algn="ctr">
                        <a:spcAft>
                          <a:spcPts val="0"/>
                        </a:spcAft>
                      </a:pPr>
                      <a:r>
                        <a:rPr lang="en-US" sz="1400" kern="0" dirty="0" err="1">
                          <a:solidFill>
                            <a:srgbClr val="000000"/>
                          </a:solidFill>
                          <a:latin typeface="Times New Roman"/>
                          <a:ea typeface="等线"/>
                          <a:cs typeface="Times New Roman"/>
                        </a:rPr>
                        <a:t>intervalFlow</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properties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dirty="0">
                          <a:solidFill>
                            <a:srgbClr val="000000"/>
                          </a:solidFill>
                          <a:latin typeface="Times New Roman"/>
                          <a:ea typeface="等线"/>
                          <a:cs typeface="Times New Roman"/>
                        </a:rPr>
                        <a:t>list&lt;</a:t>
                      </a:r>
                      <a:r>
                        <a:rPr lang="en-US" sz="1400" kern="0" dirty="0" err="1">
                          <a:solidFill>
                            <a:srgbClr val="000000"/>
                          </a:solidFill>
                          <a:latin typeface="Times New Roman"/>
                          <a:ea typeface="等线"/>
                          <a:cs typeface="Times New Roman"/>
                        </a:rPr>
                        <a:t>int</a:t>
                      </a:r>
                      <a:r>
                        <a:rPr lang="en-US" sz="1400" kern="0" dirty="0">
                          <a:solidFill>
                            <a:srgbClr val="000000"/>
                          </a:solidFill>
                          <a:latin typeface="Times New Roman"/>
                          <a:ea typeface="等线"/>
                          <a:cs typeface="Times New Roman"/>
                        </a:rPr>
                        <a:t>&gt;</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solidFill>
                            <a:srgbClr val="000000"/>
                          </a:solidFill>
                          <a:latin typeface="等线"/>
                          <a:ea typeface="宋体"/>
                          <a:cs typeface="宋体"/>
                        </a:rPr>
                        <a:t>间隔流量</a:t>
                      </a:r>
                      <a:r>
                        <a:rPr lang="en-US" sz="1400" kern="0">
                          <a:solidFill>
                            <a:srgbClr val="000000"/>
                          </a:solidFill>
                          <a:latin typeface="等线"/>
                          <a:ea typeface="宋体"/>
                          <a:cs typeface="宋体"/>
                        </a:rPr>
                        <a:t>(30</a:t>
                      </a:r>
                      <a:r>
                        <a:rPr lang="zh-CN" sz="1400" kern="0">
                          <a:solidFill>
                            <a:srgbClr val="000000"/>
                          </a:solidFill>
                          <a:latin typeface="等线"/>
                          <a:ea typeface="宋体"/>
                          <a:cs typeface="宋体"/>
                        </a:rPr>
                        <a:t>分钟</a:t>
                      </a:r>
                      <a:r>
                        <a:rPr lang="en-US" sz="1400" kern="0">
                          <a:solidFill>
                            <a:srgbClr val="000000"/>
                          </a:solidFill>
                          <a:latin typeface="等线"/>
                          <a:ea typeface="宋体"/>
                          <a:cs typeface="宋体"/>
                        </a:rPr>
                        <a:t>)</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5969">
                <a:tc vMerge="1">
                  <a:txBody>
                    <a:bodyPr/>
                    <a:lstStyle/>
                    <a:p>
                      <a:endParaRPr lang="zh-CN" altLang="en-US"/>
                    </a:p>
                  </a:txBody>
                  <a:tcPr/>
                </a:tc>
                <a:tc>
                  <a:txBody>
                    <a:bodyPr/>
                    <a:lstStyle/>
                    <a:p>
                      <a:pPr algn="ctr">
                        <a:spcAft>
                          <a:spcPts val="0"/>
                        </a:spcAft>
                      </a:pPr>
                      <a:r>
                        <a:rPr lang="en-US" sz="1400" kern="0" dirty="0" err="1">
                          <a:solidFill>
                            <a:srgbClr val="000000"/>
                          </a:solidFill>
                          <a:latin typeface="Times New Roman"/>
                          <a:ea typeface="等线"/>
                          <a:cs typeface="Times New Roman"/>
                        </a:rPr>
                        <a:t>timeOfStarting</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properties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dirty="0">
                          <a:solidFill>
                            <a:srgbClr val="000000"/>
                          </a:solidFill>
                          <a:latin typeface="Times New Roman"/>
                          <a:ea typeface="等线"/>
                          <a:cs typeface="Times New Roman"/>
                        </a:rPr>
                        <a:t>string</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dirty="0">
                          <a:solidFill>
                            <a:srgbClr val="000000"/>
                          </a:solidFill>
                          <a:latin typeface="等线"/>
                          <a:ea typeface="宋体"/>
                          <a:cs typeface="宋体"/>
                        </a:rPr>
                        <a:t>密集采集</a:t>
                      </a:r>
                      <a:r>
                        <a:rPr lang="en-US" sz="1400" kern="0" dirty="0">
                          <a:solidFill>
                            <a:srgbClr val="000000"/>
                          </a:solidFill>
                          <a:latin typeface="等线"/>
                          <a:ea typeface="宋体"/>
                          <a:cs typeface="宋体"/>
                        </a:rPr>
                        <a:t>(5</a:t>
                      </a:r>
                      <a:r>
                        <a:rPr lang="zh-CN" sz="1400" kern="0" dirty="0">
                          <a:solidFill>
                            <a:srgbClr val="000000"/>
                          </a:solidFill>
                          <a:latin typeface="等线"/>
                          <a:ea typeface="宋体"/>
                          <a:cs typeface="宋体"/>
                        </a:rPr>
                        <a:t>分钟</a:t>
                      </a:r>
                      <a:r>
                        <a:rPr lang="en-US" sz="1400" kern="0" dirty="0">
                          <a:solidFill>
                            <a:srgbClr val="000000"/>
                          </a:solidFill>
                          <a:latin typeface="等线"/>
                          <a:ea typeface="宋体"/>
                          <a:cs typeface="宋体"/>
                        </a:rPr>
                        <a:t>)</a:t>
                      </a:r>
                      <a:r>
                        <a:rPr lang="zh-CN" sz="1400" kern="0" dirty="0">
                          <a:solidFill>
                            <a:srgbClr val="000000"/>
                          </a:solidFill>
                          <a:latin typeface="等线"/>
                          <a:ea typeface="宋体"/>
                          <a:cs typeface="宋体"/>
                        </a:rPr>
                        <a:t>起始时间</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313">
                <a:tc vMerge="1">
                  <a:txBody>
                    <a:bodyPr/>
                    <a:lstStyle/>
                    <a:p>
                      <a:endParaRPr lang="zh-CN" altLang="en-US"/>
                    </a:p>
                  </a:txBody>
                  <a:tcPr/>
                </a:tc>
                <a:tc>
                  <a:txBody>
                    <a:bodyPr/>
                    <a:lstStyle/>
                    <a:p>
                      <a:pPr algn="ctr">
                        <a:spcAft>
                          <a:spcPts val="0"/>
                        </a:spcAft>
                      </a:pPr>
                      <a:r>
                        <a:rPr lang="en-US" sz="1400" kern="0" dirty="0" err="1">
                          <a:solidFill>
                            <a:srgbClr val="000000"/>
                          </a:solidFill>
                          <a:latin typeface="Times New Roman"/>
                          <a:ea typeface="等线"/>
                          <a:cs typeface="Times New Roman"/>
                        </a:rPr>
                        <a:t>highRateFlow</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properties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list&lt;int&gt;</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dirty="0">
                          <a:solidFill>
                            <a:srgbClr val="000000"/>
                          </a:solidFill>
                          <a:latin typeface="等线"/>
                          <a:ea typeface="宋体"/>
                          <a:cs typeface="宋体"/>
                        </a:rPr>
                        <a:t>密集采集</a:t>
                      </a:r>
                      <a:r>
                        <a:rPr lang="en-US" sz="1400" kern="0" dirty="0">
                          <a:solidFill>
                            <a:srgbClr val="000000"/>
                          </a:solidFill>
                          <a:latin typeface="等线"/>
                          <a:ea typeface="宋体"/>
                          <a:cs typeface="宋体"/>
                        </a:rPr>
                        <a:t>(5</a:t>
                      </a:r>
                      <a:r>
                        <a:rPr lang="zh-CN" sz="1400" kern="0" dirty="0">
                          <a:solidFill>
                            <a:srgbClr val="000000"/>
                          </a:solidFill>
                          <a:latin typeface="等线"/>
                          <a:ea typeface="宋体"/>
                          <a:cs typeface="宋体"/>
                        </a:rPr>
                        <a:t>分钟</a:t>
                      </a:r>
                      <a:r>
                        <a:rPr lang="en-US" sz="1400" kern="0" dirty="0">
                          <a:solidFill>
                            <a:srgbClr val="000000"/>
                          </a:solidFill>
                          <a:latin typeface="等线"/>
                          <a:ea typeface="宋体"/>
                          <a:cs typeface="宋体"/>
                        </a:rPr>
                        <a:t>)</a:t>
                      </a:r>
                      <a:r>
                        <a:rPr lang="zh-CN" sz="1400" kern="0" dirty="0">
                          <a:solidFill>
                            <a:srgbClr val="000000"/>
                          </a:solidFill>
                          <a:latin typeface="等线"/>
                          <a:ea typeface="宋体"/>
                          <a:cs typeface="宋体"/>
                        </a:rPr>
                        <a:t>正流量</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313">
                <a:tc vMerge="1">
                  <a:txBody>
                    <a:bodyPr/>
                    <a:lstStyle/>
                    <a:p>
                      <a:endParaRPr lang="zh-CN" altLang="en-US"/>
                    </a:p>
                  </a:txBody>
                  <a:tcPr/>
                </a:tc>
                <a:tc>
                  <a:txBody>
                    <a:bodyPr/>
                    <a:lstStyle/>
                    <a:p>
                      <a:pPr algn="ctr">
                        <a:spcAft>
                          <a:spcPts val="0"/>
                        </a:spcAft>
                      </a:pPr>
                      <a:r>
                        <a:rPr lang="en-US" sz="1400" kern="0" dirty="0" err="1">
                          <a:solidFill>
                            <a:srgbClr val="000000"/>
                          </a:solidFill>
                          <a:latin typeface="Times New Roman"/>
                          <a:ea typeface="等线"/>
                          <a:cs typeface="Times New Roman"/>
                        </a:rPr>
                        <a:t>highRateReverseFlow</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properties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list&lt;int&gt;</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dirty="0">
                          <a:solidFill>
                            <a:srgbClr val="000000"/>
                          </a:solidFill>
                          <a:latin typeface="等线"/>
                          <a:ea typeface="宋体"/>
                          <a:cs typeface="宋体"/>
                        </a:rPr>
                        <a:t>密集采集</a:t>
                      </a:r>
                      <a:r>
                        <a:rPr lang="en-US" sz="1400" kern="0" dirty="0">
                          <a:solidFill>
                            <a:srgbClr val="000000"/>
                          </a:solidFill>
                          <a:latin typeface="等线"/>
                          <a:ea typeface="宋体"/>
                          <a:cs typeface="宋体"/>
                        </a:rPr>
                        <a:t>(5</a:t>
                      </a:r>
                      <a:r>
                        <a:rPr lang="zh-CN" sz="1400" kern="0" dirty="0">
                          <a:solidFill>
                            <a:srgbClr val="000000"/>
                          </a:solidFill>
                          <a:latin typeface="等线"/>
                          <a:ea typeface="宋体"/>
                          <a:cs typeface="宋体"/>
                        </a:rPr>
                        <a:t>分钟</a:t>
                      </a:r>
                      <a:r>
                        <a:rPr lang="en-US" sz="1400" kern="0" dirty="0">
                          <a:solidFill>
                            <a:srgbClr val="000000"/>
                          </a:solidFill>
                          <a:latin typeface="等线"/>
                          <a:ea typeface="宋体"/>
                          <a:cs typeface="宋体"/>
                        </a:rPr>
                        <a:t>)</a:t>
                      </a:r>
                      <a:r>
                        <a:rPr lang="zh-CN" sz="1400" kern="0" dirty="0">
                          <a:solidFill>
                            <a:srgbClr val="000000"/>
                          </a:solidFill>
                          <a:latin typeface="等线"/>
                          <a:ea typeface="宋体"/>
                          <a:cs typeface="宋体"/>
                        </a:rPr>
                        <a:t>逆流量</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880">
                <a:tc rowSpan="3">
                  <a:txBody>
                    <a:bodyPr/>
                    <a:lstStyle/>
                    <a:p>
                      <a:pPr algn="just">
                        <a:spcAft>
                          <a:spcPts val="0"/>
                        </a:spcAft>
                      </a:pPr>
                      <a:r>
                        <a:rPr lang="en-US" sz="1400" kern="0" dirty="0" err="1">
                          <a:solidFill>
                            <a:srgbClr val="000000"/>
                          </a:solidFill>
                          <a:latin typeface="+mj-ea"/>
                          <a:ea typeface="+mj-ea"/>
                          <a:cs typeface="Times New Roman"/>
                        </a:rPr>
                        <a:t>WaterMeterAlarm</a:t>
                      </a:r>
                      <a:endParaRPr lang="zh-CN" sz="1400" kern="100" dirty="0">
                        <a:latin typeface="+mj-ea"/>
                        <a:ea typeface="+mj-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dirty="0">
                          <a:solidFill>
                            <a:srgbClr val="000000"/>
                          </a:solidFill>
                          <a:latin typeface="Times New Roman"/>
                          <a:ea typeface="等线"/>
                          <a:cs typeface="Times New Roman"/>
                        </a:rPr>
                        <a:t>SET_HIGHFLOW_ALARM</a:t>
                      </a:r>
                      <a:r>
                        <a:rPr lang="zh-CN" sz="1400" kern="0" dirty="0">
                          <a:solidFill>
                            <a:srgbClr val="000000"/>
                          </a:solidFill>
                          <a:latin typeface="等线"/>
                          <a:ea typeface="宋体"/>
                          <a:cs typeface="Times New Roman"/>
                        </a:rPr>
                        <a:t>：</a:t>
                      </a:r>
                      <a:r>
                        <a:rPr lang="en-US" sz="1400" kern="0" dirty="0" err="1">
                          <a:solidFill>
                            <a:srgbClr val="000000"/>
                          </a:solidFill>
                          <a:latin typeface="Times New Roman"/>
                          <a:ea typeface="等线"/>
                          <a:cs typeface="Times New Roman"/>
                        </a:rPr>
                        <a:t>highFlow</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commands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int</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dirty="0">
                          <a:solidFill>
                            <a:srgbClr val="000000"/>
                          </a:solidFill>
                          <a:latin typeface="等线"/>
                          <a:ea typeface="宋体"/>
                          <a:cs typeface="宋体"/>
                        </a:rPr>
                        <a:t>设置大流量报警门限</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313">
                <a:tc vMerge="1">
                  <a:txBody>
                    <a:bodyPr/>
                    <a:lstStyle/>
                    <a:p>
                      <a:endParaRPr lang="zh-CN" altLang="en-US"/>
                    </a:p>
                  </a:txBody>
                  <a:tcPr/>
                </a:tc>
                <a:tc>
                  <a:txBody>
                    <a:bodyPr/>
                    <a:lstStyle/>
                    <a:p>
                      <a:pPr algn="ctr">
                        <a:spcAft>
                          <a:spcPts val="0"/>
                        </a:spcAft>
                      </a:pPr>
                      <a:r>
                        <a:rPr lang="en-US" sz="1400" kern="0" dirty="0" err="1">
                          <a:solidFill>
                            <a:srgbClr val="000000"/>
                          </a:solidFill>
                          <a:latin typeface="Times New Roman"/>
                          <a:ea typeface="等线"/>
                          <a:cs typeface="Times New Roman"/>
                        </a:rPr>
                        <a:t>highFlowAlarm</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properties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int</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dirty="0">
                          <a:solidFill>
                            <a:srgbClr val="000000"/>
                          </a:solidFill>
                          <a:latin typeface="等线"/>
                          <a:ea typeface="宋体"/>
                          <a:cs typeface="宋体"/>
                        </a:rPr>
                        <a:t>持续高流量告警</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313">
                <a:tc vMerge="1">
                  <a:txBody>
                    <a:bodyPr/>
                    <a:lstStyle/>
                    <a:p>
                      <a:endParaRPr lang="zh-CN" altLang="en-US"/>
                    </a:p>
                  </a:txBody>
                  <a:tcPr/>
                </a:tc>
                <a:tc>
                  <a:txBody>
                    <a:bodyPr/>
                    <a:lstStyle/>
                    <a:p>
                      <a:pPr algn="ctr">
                        <a:spcAft>
                          <a:spcPts val="0"/>
                        </a:spcAft>
                      </a:pPr>
                      <a:r>
                        <a:rPr lang="en-US" sz="1400" kern="0" dirty="0" err="1">
                          <a:solidFill>
                            <a:srgbClr val="000000"/>
                          </a:solidFill>
                          <a:latin typeface="Times New Roman"/>
                          <a:ea typeface="等线"/>
                          <a:cs typeface="Times New Roman"/>
                        </a:rPr>
                        <a:t>lowBatteryAlarm</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properties</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0">
                          <a:solidFill>
                            <a:srgbClr val="000000"/>
                          </a:solidFill>
                          <a:latin typeface="Times New Roman"/>
                          <a:ea typeface="等线"/>
                          <a:cs typeface="Times New Roman"/>
                        </a:rPr>
                        <a:t>int</a:t>
                      </a:r>
                      <a:endParaRPr lang="zh-CN" sz="1400" kern="10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dirty="0">
                          <a:solidFill>
                            <a:srgbClr val="000000"/>
                          </a:solidFill>
                          <a:latin typeface="等线"/>
                          <a:ea typeface="宋体"/>
                          <a:cs typeface="宋体"/>
                        </a:rPr>
                        <a:t>低电量告警</a:t>
                      </a:r>
                      <a:endParaRPr lang="zh-CN" sz="1400" kern="100" dirty="0">
                        <a:latin typeface="等线"/>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a:spLocks noChangeArrowheads="1"/>
          </p:cNvSpPr>
          <p:nvPr/>
        </p:nvSpPr>
        <p:spPr bwMode="auto">
          <a:xfrm>
            <a:off x="1037087" y="2901945"/>
            <a:ext cx="6022803" cy="12607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pPr algn="r"/>
            <a:r>
              <a:rPr lang="zh-CN" altLang="en-US" sz="7593"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实施应用方法</a:t>
            </a:r>
            <a:endParaRPr lang="zh-CN" altLang="en-US" sz="7593"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直接连接符 11"/>
          <p:cNvSpPr>
            <a:spLocks noChangeShapeType="1"/>
          </p:cNvSpPr>
          <p:nvPr/>
        </p:nvSpPr>
        <p:spPr bwMode="auto">
          <a:xfrm>
            <a:off x="1714467" y="4259267"/>
            <a:ext cx="5504850" cy="1675"/>
          </a:xfrm>
          <a:prstGeom prst="line">
            <a:avLst/>
          </a:prstGeom>
          <a:noFill/>
          <a:ln w="6350" cap="flat" cmpd="sng">
            <a:solidFill>
              <a:schemeClr val="accent1"/>
            </a:solidFill>
            <a:bevel/>
            <a:headEnd/>
            <a:tailEnd/>
          </a:ln>
          <a:extLst>
            <a:ext uri="{909E8E84-426E-40DD-AFC4-6F175D3DCCD1}">
              <a14:hiddenFill xmlns="" xmlns:a14="http://schemas.microsoft.com/office/drawing/2010/main">
                <a:noFill/>
              </a14:hiddenFill>
            </a:ext>
          </a:extLst>
        </p:spPr>
        <p:txBody>
          <a:bodyPr/>
          <a:lstStyle/>
          <a:p>
            <a:endParaRPr lang="zh-CN" altLang="en-US" sz="2002">
              <a:solidFill>
                <a:schemeClr val="accent1"/>
              </a:solidFill>
            </a:endParaRPr>
          </a:p>
        </p:txBody>
      </p:sp>
      <p:sp>
        <p:nvSpPr>
          <p:cNvPr id="7" name="Text Box 3"/>
          <p:cNvSpPr>
            <a:spLocks noChangeArrowheads="1"/>
          </p:cNvSpPr>
          <p:nvPr/>
        </p:nvSpPr>
        <p:spPr bwMode="auto">
          <a:xfrm>
            <a:off x="7293471" y="1614088"/>
            <a:ext cx="3472425" cy="377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r>
              <a:rPr lang="en-US" sz="23900" dirty="0" smtClean="0">
                <a:solidFill>
                  <a:schemeClr val="accent2"/>
                </a:solidFill>
                <a:latin typeface="Impact" panose="020B0806030902050204" pitchFamily="34" charset="0"/>
                <a:ea typeface="微软雅黑" panose="020B0503020204020204" pitchFamily="34" charset="-122"/>
                <a:sym typeface="微软雅黑" panose="020B0503020204020204" pitchFamily="34" charset="-122"/>
              </a:rPr>
              <a:t>05</a:t>
            </a:r>
            <a:endParaRPr lang="zh-CN" altLang="en-US" sz="23900" b="1" dirty="0">
              <a:solidFill>
                <a:schemeClr val="accent2"/>
              </a:solidFill>
              <a:latin typeface="Impact" panose="020B0806030902050204" pitchFamily="34" charset="0"/>
              <a:ea typeface="微软雅黑" panose="020B0503020204020204" pitchFamily="34" charset="-122"/>
              <a:sym typeface="微软雅黑" panose="020B0503020204020204" pitchFamily="34" charset="-122"/>
            </a:endParaRPr>
          </a:p>
        </p:txBody>
      </p:sp>
      <p:sp>
        <p:nvSpPr>
          <p:cNvPr id="10" name="Freeform 6"/>
          <p:cNvSpPr>
            <a:spLocks/>
          </p:cNvSpPr>
          <p:nvPr/>
        </p:nvSpPr>
        <p:spPr bwMode="auto">
          <a:xfrm>
            <a:off x="0" y="4091804"/>
            <a:ext cx="5265494" cy="3140846"/>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1" name="Freeform 7"/>
          <p:cNvSpPr>
            <a:spLocks/>
          </p:cNvSpPr>
          <p:nvPr/>
        </p:nvSpPr>
        <p:spPr bwMode="auto">
          <a:xfrm>
            <a:off x="2984828" y="4640949"/>
            <a:ext cx="9873922" cy="259170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Tree>
    <p:extLst>
      <p:ext uri="{BB962C8B-B14F-4D97-AF65-F5344CB8AC3E}">
        <p14:creationId xmlns="" xmlns:p14="http://schemas.microsoft.com/office/powerpoint/2010/main" val="3032262311"/>
      </p:ext>
    </p:extLst>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3437627"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实施与应用方法</a:t>
            </a:r>
            <a:endParaRPr lang="zh-CN" altLang="en-US" sz="3600" b="1" dirty="0">
              <a:latin typeface="黑体" pitchFamily="49" charset="-122"/>
              <a:ea typeface="黑体" pitchFamily="49" charset="-122"/>
            </a:endParaRPr>
          </a:p>
        </p:txBody>
      </p:sp>
      <p:sp>
        <p:nvSpPr>
          <p:cNvPr id="6" name="Line 7"/>
          <p:cNvSpPr>
            <a:spLocks noChangeShapeType="1"/>
          </p:cNvSpPr>
          <p:nvPr/>
        </p:nvSpPr>
        <p:spPr bwMode="auto">
          <a:xfrm flipV="1">
            <a:off x="6048044" y="4527684"/>
            <a:ext cx="0" cy="292989"/>
          </a:xfrm>
          <a:prstGeom prst="line">
            <a:avLst/>
          </a:prstGeom>
          <a:noFill/>
          <a:ln w="9525" cap="flat" cmpd="sng">
            <a:solidFill>
              <a:schemeClr val="bg1">
                <a:lumMod val="65000"/>
              </a:schemeClr>
            </a:solidFill>
            <a:prstDash val="dash"/>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241082">
              <a:defRPr/>
            </a:pPr>
            <a:endParaRPr lang="es-ES" sz="14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AutoShape 8"/>
          <p:cNvSpPr>
            <a:spLocks/>
          </p:cNvSpPr>
          <p:nvPr/>
        </p:nvSpPr>
        <p:spPr bwMode="auto">
          <a:xfrm>
            <a:off x="4571987" y="5822885"/>
            <a:ext cx="2928958" cy="1012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zh-CN" altLang="en-US" sz="1400" b="0" dirty="0" smtClean="0">
                <a:solidFill>
                  <a:schemeClr val="tx1"/>
                </a:solidFill>
                <a:latin typeface="+mj-ea"/>
                <a:ea typeface="+mj-ea"/>
                <a:cs typeface="Times New Roman" pitchFamily="18" charset="0"/>
              </a:rPr>
              <a:t>在实施阶段则可以通过自来水公司、电信运营商（移动、联通、电信）、方案商（华为）来推进</a:t>
            </a:r>
            <a:r>
              <a:rPr lang="en-US" altLang="zh-CN" sz="1400" b="0" dirty="0" smtClean="0">
                <a:solidFill>
                  <a:schemeClr val="tx1"/>
                </a:solidFill>
                <a:latin typeface="+mj-ea"/>
                <a:ea typeface="+mj-ea"/>
                <a:cs typeface="Times New Roman" pitchFamily="18" charset="0"/>
              </a:rPr>
              <a:t>NB-</a:t>
            </a:r>
            <a:r>
              <a:rPr lang="en-US" altLang="zh-CN" sz="1400" b="0" dirty="0" err="1" smtClean="0">
                <a:solidFill>
                  <a:schemeClr val="tx1"/>
                </a:solidFill>
                <a:latin typeface="+mj-ea"/>
                <a:ea typeface="+mj-ea"/>
                <a:cs typeface="Times New Roman" pitchFamily="18" charset="0"/>
              </a:rPr>
              <a:t>IoT</a:t>
            </a:r>
            <a:r>
              <a:rPr lang="zh-CN" altLang="en-US" sz="1400" b="0" dirty="0" smtClean="0">
                <a:solidFill>
                  <a:schemeClr val="tx1"/>
                </a:solidFill>
                <a:latin typeface="+mj-ea"/>
                <a:ea typeface="+mj-ea"/>
                <a:cs typeface="Times New Roman" pitchFamily="18" charset="0"/>
              </a:rPr>
              <a:t>网络的建设以及</a:t>
            </a:r>
            <a:r>
              <a:rPr lang="en-US" altLang="zh-CN" sz="1400" b="0" dirty="0" err="1" smtClean="0">
                <a:solidFill>
                  <a:schemeClr val="tx1"/>
                </a:solidFill>
                <a:latin typeface="+mj-ea"/>
                <a:ea typeface="+mj-ea"/>
                <a:cs typeface="Times New Roman" pitchFamily="18" charset="0"/>
              </a:rPr>
              <a:t>OceanConnect</a:t>
            </a:r>
            <a:r>
              <a:rPr lang="zh-CN" altLang="en-US" sz="1400" b="0" dirty="0" smtClean="0">
                <a:solidFill>
                  <a:schemeClr val="tx1"/>
                </a:solidFill>
                <a:latin typeface="+mj-ea"/>
                <a:ea typeface="+mj-ea"/>
                <a:cs typeface="Times New Roman" pitchFamily="18" charset="0"/>
              </a:rPr>
              <a:t>平台的建设；</a:t>
            </a:r>
            <a:endParaRPr lang="es-ES" altLang="zh-CN" sz="1400" b="0" dirty="0">
              <a:solidFill>
                <a:schemeClr val="tx1"/>
              </a:solidFill>
              <a:latin typeface="+mj-ea"/>
              <a:ea typeface="+mj-ea"/>
              <a:cs typeface="Times New Roman" pitchFamily="18" charset="0"/>
              <a:sym typeface="Arial" panose="020B0604020202020204" pitchFamily="34" charset="0"/>
            </a:endParaRPr>
          </a:p>
        </p:txBody>
      </p:sp>
      <p:sp>
        <p:nvSpPr>
          <p:cNvPr id="8" name="AutoShape 9"/>
          <p:cNvSpPr>
            <a:spLocks/>
          </p:cNvSpPr>
          <p:nvPr/>
        </p:nvSpPr>
        <p:spPr bwMode="auto">
          <a:xfrm>
            <a:off x="5714995" y="4965629"/>
            <a:ext cx="707360" cy="7073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3"/>
          </a:solidFill>
          <a:ln>
            <a:noFill/>
          </a:ln>
          <a:effectLst/>
        </p:spPr>
        <p:txBody>
          <a:bodyPr lIns="0" tIns="0" rIns="0" bIns="0" anchor="ctr"/>
          <a:lstStyle/>
          <a:p>
            <a:pPr>
              <a:lnSpc>
                <a:spcPct val="100000"/>
              </a:lnSpc>
              <a:defRPr/>
            </a:pPr>
            <a:endParaRPr lang="es-ES" sz="2953">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 name="AutoShape 10"/>
          <p:cNvSpPr>
            <a:spLocks/>
          </p:cNvSpPr>
          <p:nvPr/>
        </p:nvSpPr>
        <p:spPr bwMode="auto">
          <a:xfrm>
            <a:off x="5813653" y="5148781"/>
            <a:ext cx="468783" cy="2832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1400" b="0" dirty="0" smtClean="0">
                <a:latin typeface="Arial" panose="020B0604020202020204" pitchFamily="34" charset="0"/>
                <a:ea typeface="微软雅黑" panose="020B0503020204020204" pitchFamily="34" charset="-122"/>
                <a:sym typeface="Arial" panose="020B0604020202020204" pitchFamily="34" charset="0"/>
              </a:rPr>
              <a:t>02</a:t>
            </a:r>
            <a:endParaRPr lang="es-E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AutoShape 11"/>
          <p:cNvSpPr>
            <a:spLocks/>
          </p:cNvSpPr>
          <p:nvPr/>
        </p:nvSpPr>
        <p:spPr bwMode="auto">
          <a:xfrm>
            <a:off x="8143887" y="5322819"/>
            <a:ext cx="3214710" cy="103412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zh-CN" altLang="en-US" sz="1400" b="0" dirty="0" smtClean="0">
                <a:solidFill>
                  <a:schemeClr val="tx1"/>
                </a:solidFill>
                <a:latin typeface="+mj-ea"/>
                <a:ea typeface="+mj-ea"/>
                <a:cs typeface="Times New Roman" pitchFamily="18" charset="0"/>
              </a:rPr>
              <a:t>数据中心则可以使用阿里云或华为云来自主搭建，使整个软件架构依托于云之上，而且能灵活的进行各云平台之间进行交互整合。</a:t>
            </a:r>
            <a:endParaRPr lang="es-ES" altLang="zh-CN" sz="1400" b="0" dirty="0">
              <a:solidFill>
                <a:schemeClr val="tx1"/>
              </a:solidFill>
              <a:latin typeface="+mj-ea"/>
              <a:ea typeface="+mj-ea"/>
              <a:cs typeface="Times New Roman" pitchFamily="18" charset="0"/>
              <a:sym typeface="Arial" panose="020B0604020202020204" pitchFamily="34" charset="0"/>
            </a:endParaRPr>
          </a:p>
        </p:txBody>
      </p:sp>
      <p:sp>
        <p:nvSpPr>
          <p:cNvPr id="11" name="AutoShape 12"/>
          <p:cNvSpPr>
            <a:spLocks/>
          </p:cNvSpPr>
          <p:nvPr/>
        </p:nvSpPr>
        <p:spPr bwMode="auto">
          <a:xfrm>
            <a:off x="8218541" y="4493361"/>
            <a:ext cx="707360" cy="7065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4"/>
          </a:solidFill>
          <a:ln>
            <a:noFill/>
          </a:ln>
          <a:effectLst/>
        </p:spPr>
        <p:txBody>
          <a:bodyPr lIns="0" tIns="0" rIns="0" bIns="0" anchor="ctr"/>
          <a:lstStyle/>
          <a:p>
            <a:pPr>
              <a:lnSpc>
                <a:spcPct val="100000"/>
              </a:lnSpc>
              <a:defRPr/>
            </a:pPr>
            <a:endParaRPr lang="es-ES" sz="2953">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2" name="AutoShape 13"/>
          <p:cNvSpPr>
            <a:spLocks/>
          </p:cNvSpPr>
          <p:nvPr/>
        </p:nvSpPr>
        <p:spPr bwMode="auto">
          <a:xfrm>
            <a:off x="8361687" y="4670789"/>
            <a:ext cx="468783" cy="2832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1400" b="0" dirty="0" smtClean="0">
                <a:latin typeface="Arial" panose="020B0604020202020204" pitchFamily="34" charset="0"/>
                <a:ea typeface="微软雅黑" panose="020B0503020204020204" pitchFamily="34" charset="-122"/>
                <a:sym typeface="Arial" panose="020B0604020202020204" pitchFamily="34" charset="0"/>
              </a:rPr>
              <a:t>03</a:t>
            </a:r>
            <a:endParaRPr lang="es-E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AutoShape 14"/>
          <p:cNvSpPr>
            <a:spLocks/>
          </p:cNvSpPr>
          <p:nvPr/>
        </p:nvSpPr>
        <p:spPr bwMode="auto">
          <a:xfrm>
            <a:off x="1357277" y="5394257"/>
            <a:ext cx="2757973" cy="7536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zh-CN" altLang="en-US" sz="1400" b="0" dirty="0" smtClean="0">
                <a:solidFill>
                  <a:schemeClr val="tx1"/>
                </a:solidFill>
                <a:latin typeface="+mj-ea"/>
                <a:ea typeface="+mj-ea"/>
                <a:cs typeface="Times New Roman" pitchFamily="18" charset="0"/>
              </a:rPr>
              <a:t>在测试阶段可以借助于华为实验室认证智能水表终端设计，通过水表终端的功能测试与性能测试；</a:t>
            </a:r>
            <a:endParaRPr lang="es-ES" altLang="zh-CN" sz="1400" b="0" dirty="0">
              <a:solidFill>
                <a:schemeClr val="bg1">
                  <a:lumMod val="65000"/>
                </a:schemeClr>
              </a:solidFill>
              <a:latin typeface="+mj-ea"/>
              <a:ea typeface="+mj-ea"/>
              <a:sym typeface="Arial" panose="020B0604020202020204" pitchFamily="34" charset="0"/>
            </a:endParaRPr>
          </a:p>
        </p:txBody>
      </p:sp>
      <p:sp>
        <p:nvSpPr>
          <p:cNvPr id="14" name="AutoShape 15"/>
          <p:cNvSpPr>
            <a:spLocks/>
          </p:cNvSpPr>
          <p:nvPr/>
        </p:nvSpPr>
        <p:spPr bwMode="auto">
          <a:xfrm>
            <a:off x="3226841" y="4493361"/>
            <a:ext cx="707360" cy="7065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2"/>
          </a:solidFill>
          <a:ln>
            <a:noFill/>
          </a:ln>
          <a:effectLst/>
        </p:spPr>
        <p:txBody>
          <a:bodyPr lIns="0" tIns="0" rIns="0" bIns="0" anchor="ctr"/>
          <a:lstStyle/>
          <a:p>
            <a:pPr>
              <a:lnSpc>
                <a:spcPct val="100000"/>
              </a:lnSpc>
              <a:defRPr/>
            </a:pPr>
            <a:endParaRPr lang="es-ES" sz="2953">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5" name="AutoShape 16"/>
          <p:cNvSpPr>
            <a:spLocks/>
          </p:cNvSpPr>
          <p:nvPr/>
        </p:nvSpPr>
        <p:spPr bwMode="auto">
          <a:xfrm>
            <a:off x="3369987" y="4670789"/>
            <a:ext cx="468783" cy="2832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1400" b="0" dirty="0" smtClean="0">
                <a:latin typeface="Arial" panose="020B0604020202020204" pitchFamily="34" charset="0"/>
                <a:ea typeface="微软雅黑" panose="020B0503020204020204" pitchFamily="34" charset="-122"/>
                <a:sym typeface="Arial" panose="020B0604020202020204" pitchFamily="34" charset="0"/>
              </a:rPr>
              <a:t>01</a:t>
            </a:r>
            <a:endParaRPr lang="es-E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Line 17"/>
          <p:cNvSpPr>
            <a:spLocks noChangeShapeType="1"/>
          </p:cNvSpPr>
          <p:nvPr/>
        </p:nvSpPr>
        <p:spPr bwMode="auto">
          <a:xfrm flipV="1">
            <a:off x="4042188" y="3978538"/>
            <a:ext cx="956819" cy="562539"/>
          </a:xfrm>
          <a:prstGeom prst="line">
            <a:avLst/>
          </a:prstGeom>
          <a:noFill/>
          <a:ln w="9525" cap="flat" cmpd="sng">
            <a:solidFill>
              <a:schemeClr val="bg1">
                <a:lumMod val="65000"/>
              </a:schemeClr>
            </a:solidFill>
            <a:prstDash val="dash"/>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41082">
              <a:defRPr/>
            </a:pPr>
            <a:endParaRPr lang="es-ES" sz="633">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Line 18"/>
          <p:cNvSpPr>
            <a:spLocks noChangeShapeType="1"/>
          </p:cNvSpPr>
          <p:nvPr/>
        </p:nvSpPr>
        <p:spPr bwMode="auto">
          <a:xfrm>
            <a:off x="7089277" y="3973515"/>
            <a:ext cx="957656" cy="565888"/>
          </a:xfrm>
          <a:prstGeom prst="line">
            <a:avLst/>
          </a:prstGeom>
          <a:noFill/>
          <a:ln w="9525" cap="flat" cmpd="sng">
            <a:solidFill>
              <a:schemeClr val="bg1">
                <a:lumMod val="65000"/>
              </a:schemeClr>
            </a:solidFill>
            <a:prstDash val="dash"/>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41082">
              <a:defRPr/>
            </a:pPr>
            <a:endParaRPr lang="es-ES" sz="633">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 Placeholder 33"/>
          <p:cNvSpPr txBox="1">
            <a:spLocks/>
          </p:cNvSpPr>
          <p:nvPr/>
        </p:nvSpPr>
        <p:spPr>
          <a:xfrm flipH="1">
            <a:off x="2571723" y="4822753"/>
            <a:ext cx="573185" cy="36933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spcBef>
                <a:spcPts val="0"/>
              </a:spcBef>
              <a:buNone/>
            </a:pPr>
            <a:r>
              <a:rPr lang="zh-CN" altLang="en-US" sz="2000" b="1" dirty="0" smtClean="0">
                <a:latin typeface="宋体" pitchFamily="2" charset="-122"/>
                <a:cs typeface="Times New Roman" pitchFamily="18" charset="0"/>
              </a:rPr>
              <a:t>测试</a:t>
            </a:r>
            <a:endParaRPr lang="en-AU"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 Placeholder 33"/>
          <p:cNvSpPr txBox="1">
            <a:spLocks/>
          </p:cNvSpPr>
          <p:nvPr/>
        </p:nvSpPr>
        <p:spPr>
          <a:xfrm flipH="1">
            <a:off x="6429375" y="5179943"/>
            <a:ext cx="644623" cy="36933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spcBef>
                <a:spcPts val="0"/>
              </a:spcBef>
              <a:buNone/>
            </a:pPr>
            <a:r>
              <a:rPr lang="zh-CN" altLang="en-US" sz="2000" b="1" dirty="0" smtClean="0">
                <a:latin typeface="宋体" pitchFamily="2" charset="-122"/>
                <a:cs typeface="Times New Roman" pitchFamily="18" charset="0"/>
              </a:rPr>
              <a:t>实施</a:t>
            </a:r>
            <a:endParaRPr lang="en-AU"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 Placeholder 33"/>
          <p:cNvSpPr txBox="1">
            <a:spLocks/>
          </p:cNvSpPr>
          <p:nvPr/>
        </p:nvSpPr>
        <p:spPr>
          <a:xfrm flipH="1">
            <a:off x="9072581" y="4679877"/>
            <a:ext cx="573185" cy="36933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spcBef>
                <a:spcPts val="0"/>
              </a:spcBef>
              <a:buNone/>
            </a:pPr>
            <a:r>
              <a:rPr lang="zh-CN" altLang="en-US" sz="2000" b="1" dirty="0" smtClean="0">
                <a:latin typeface="宋体" pitchFamily="2" charset="-122"/>
                <a:cs typeface="Times New Roman" pitchFamily="18" charset="0"/>
              </a:rPr>
              <a:t>部署</a:t>
            </a:r>
            <a:endParaRPr lang="en-AU"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Donut 28"/>
          <p:cNvSpPr/>
          <p:nvPr/>
        </p:nvSpPr>
        <p:spPr>
          <a:xfrm>
            <a:off x="2143095" y="2473317"/>
            <a:ext cx="1251763" cy="1251763"/>
          </a:xfrm>
          <a:prstGeom prst="donut">
            <a:avLst>
              <a:gd name="adj" fmla="val 1057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Donut 27"/>
          <p:cNvSpPr/>
          <p:nvPr/>
        </p:nvSpPr>
        <p:spPr>
          <a:xfrm>
            <a:off x="3071789" y="2378878"/>
            <a:ext cx="1471552" cy="1471548"/>
          </a:xfrm>
          <a:prstGeom prst="donut">
            <a:avLst>
              <a:gd name="adj" fmla="val 1057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Donut 26"/>
          <p:cNvSpPr/>
          <p:nvPr/>
        </p:nvSpPr>
        <p:spPr>
          <a:xfrm>
            <a:off x="4286235" y="2391085"/>
            <a:ext cx="1459341" cy="1459341"/>
          </a:xfrm>
          <a:prstGeom prst="donut">
            <a:avLst>
              <a:gd name="adj" fmla="val 1057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Donut 25"/>
          <p:cNvSpPr/>
          <p:nvPr/>
        </p:nvSpPr>
        <p:spPr>
          <a:xfrm>
            <a:off x="5429243" y="2320674"/>
            <a:ext cx="1672628" cy="1672628"/>
          </a:xfrm>
          <a:prstGeom prst="donut">
            <a:avLst>
              <a:gd name="adj" fmla="val 1057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Donut 24"/>
          <p:cNvSpPr/>
          <p:nvPr/>
        </p:nvSpPr>
        <p:spPr>
          <a:xfrm>
            <a:off x="6929441" y="2231893"/>
            <a:ext cx="1975723" cy="1975723"/>
          </a:xfrm>
          <a:prstGeom prst="donut">
            <a:avLst>
              <a:gd name="adj" fmla="val 105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Donut 23"/>
          <p:cNvSpPr/>
          <p:nvPr/>
        </p:nvSpPr>
        <p:spPr>
          <a:xfrm>
            <a:off x="8572515" y="2116127"/>
            <a:ext cx="2334944" cy="2334944"/>
          </a:xfrm>
          <a:prstGeom prst="donut">
            <a:avLst>
              <a:gd name="adj" fmla="val 1057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45"/>
          <p:cNvSpPr/>
          <p:nvPr/>
        </p:nvSpPr>
        <p:spPr>
          <a:xfrm>
            <a:off x="1905431" y="1440231"/>
            <a:ext cx="3929090" cy="707886"/>
          </a:xfrm>
          <a:prstGeom prst="rect">
            <a:avLst/>
          </a:prstGeom>
        </p:spPr>
        <p:txBody>
          <a:bodyPr wrap="square">
            <a:spAutoFit/>
          </a:bodyPr>
          <a:lstStyle/>
          <a:p>
            <a:r>
              <a:rPr lang="zh-CN" altLang="en-US" sz="2000" dirty="0" smtClean="0">
                <a:solidFill>
                  <a:srgbClr val="000000"/>
                </a:solidFill>
                <a:latin typeface="+mj-ea"/>
                <a:ea typeface="+mj-ea"/>
                <a:cs typeface="Times New Roman" pitchFamily="18" charset="0"/>
              </a:rPr>
              <a:t>和大的自来水公司</a:t>
            </a:r>
            <a:r>
              <a:rPr lang="en-US" altLang="zh-CN" sz="2000" dirty="0" smtClean="0">
                <a:solidFill>
                  <a:srgbClr val="000000"/>
                </a:solidFill>
                <a:latin typeface="+mj-ea"/>
                <a:ea typeface="+mj-ea"/>
                <a:cs typeface="Times New Roman" pitchFamily="18" charset="0"/>
              </a:rPr>
              <a:t>(</a:t>
            </a:r>
            <a:r>
              <a:rPr lang="zh-CN" altLang="en-US" sz="2000" dirty="0" smtClean="0">
                <a:solidFill>
                  <a:srgbClr val="000000"/>
                </a:solidFill>
                <a:latin typeface="+mj-ea"/>
                <a:ea typeface="+mj-ea"/>
                <a:cs typeface="Times New Roman" pitchFamily="18" charset="0"/>
              </a:rPr>
              <a:t>如：北上广深）的合作开始</a:t>
            </a:r>
            <a:endParaRPr lang="zh-CN" altLang="en-US" sz="2000" dirty="0">
              <a:latin typeface="+mj-ea"/>
              <a:ea typeface="+mj-ea"/>
            </a:endParaRPr>
          </a:p>
        </p:txBody>
      </p:sp>
      <p:sp>
        <p:nvSpPr>
          <p:cNvPr id="47" name="矩形 46"/>
          <p:cNvSpPr/>
          <p:nvPr/>
        </p:nvSpPr>
        <p:spPr>
          <a:xfrm>
            <a:off x="6820432" y="1350096"/>
            <a:ext cx="4786346" cy="707886"/>
          </a:xfrm>
          <a:prstGeom prst="rect">
            <a:avLst/>
          </a:prstGeom>
        </p:spPr>
        <p:txBody>
          <a:bodyPr wrap="square">
            <a:spAutoFit/>
          </a:bodyPr>
          <a:lstStyle/>
          <a:p>
            <a:r>
              <a:rPr lang="zh-CN" altLang="en-US" sz="2000" dirty="0" smtClean="0">
                <a:solidFill>
                  <a:srgbClr val="000000"/>
                </a:solidFill>
                <a:latin typeface="+mj-ea"/>
                <a:ea typeface="+mj-ea"/>
                <a:cs typeface="Times New Roman" pitchFamily="18" charset="0"/>
              </a:rPr>
              <a:t>逐步辐射应用到全国的中小水司。通过示范应用的效果</a:t>
            </a:r>
            <a:endParaRPr lang="zh-CN" altLang="en-US" sz="2000" dirty="0">
              <a:latin typeface="+mj-ea"/>
              <a:ea typeface="+mj-ea"/>
            </a:endParaRPr>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a:spLocks noChangeArrowheads="1"/>
          </p:cNvSpPr>
          <p:nvPr/>
        </p:nvSpPr>
        <p:spPr bwMode="auto">
          <a:xfrm>
            <a:off x="4929178" y="2901945"/>
            <a:ext cx="2130711" cy="12607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pPr algn="r"/>
            <a:r>
              <a:rPr lang="zh-CN" altLang="en-US" sz="7593"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结语</a:t>
            </a:r>
            <a:endParaRPr lang="zh-CN" altLang="en-US" sz="7593"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直接连接符 11"/>
          <p:cNvSpPr>
            <a:spLocks noChangeShapeType="1"/>
          </p:cNvSpPr>
          <p:nvPr/>
        </p:nvSpPr>
        <p:spPr bwMode="auto">
          <a:xfrm>
            <a:off x="1714467" y="4259267"/>
            <a:ext cx="5504850" cy="1675"/>
          </a:xfrm>
          <a:prstGeom prst="line">
            <a:avLst/>
          </a:prstGeom>
          <a:noFill/>
          <a:ln w="6350" cap="flat" cmpd="sng">
            <a:solidFill>
              <a:schemeClr val="accent1"/>
            </a:solidFill>
            <a:bevel/>
            <a:headEnd/>
            <a:tailEnd/>
          </a:ln>
          <a:extLst>
            <a:ext uri="{909E8E84-426E-40DD-AFC4-6F175D3DCCD1}">
              <a14:hiddenFill xmlns="" xmlns:a14="http://schemas.microsoft.com/office/drawing/2010/main">
                <a:noFill/>
              </a14:hiddenFill>
            </a:ext>
          </a:extLst>
        </p:spPr>
        <p:txBody>
          <a:bodyPr/>
          <a:lstStyle/>
          <a:p>
            <a:endParaRPr lang="zh-CN" altLang="en-US" sz="2002">
              <a:solidFill>
                <a:schemeClr val="accent1"/>
              </a:solidFill>
            </a:endParaRPr>
          </a:p>
        </p:txBody>
      </p:sp>
      <p:sp>
        <p:nvSpPr>
          <p:cNvPr id="7" name="Text Box 3"/>
          <p:cNvSpPr>
            <a:spLocks noChangeArrowheads="1"/>
          </p:cNvSpPr>
          <p:nvPr/>
        </p:nvSpPr>
        <p:spPr bwMode="auto">
          <a:xfrm>
            <a:off x="7293471" y="1614088"/>
            <a:ext cx="3486852" cy="377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r>
              <a:rPr lang="en-US" sz="23900" dirty="0" smtClean="0">
                <a:solidFill>
                  <a:schemeClr val="accent2"/>
                </a:solidFill>
                <a:latin typeface="Impact" panose="020B0806030902050204" pitchFamily="34" charset="0"/>
                <a:ea typeface="微软雅黑" panose="020B0503020204020204" pitchFamily="34" charset="-122"/>
                <a:sym typeface="微软雅黑" panose="020B0503020204020204" pitchFamily="34" charset="-122"/>
              </a:rPr>
              <a:t>06</a:t>
            </a:r>
            <a:endParaRPr lang="zh-CN" altLang="en-US" sz="23900" b="1" dirty="0">
              <a:solidFill>
                <a:schemeClr val="accent2"/>
              </a:solidFill>
              <a:latin typeface="Impact" panose="020B0806030902050204" pitchFamily="34" charset="0"/>
              <a:ea typeface="微软雅黑" panose="020B0503020204020204" pitchFamily="34" charset="-122"/>
              <a:sym typeface="微软雅黑" panose="020B0503020204020204" pitchFamily="34" charset="-122"/>
            </a:endParaRPr>
          </a:p>
        </p:txBody>
      </p:sp>
      <p:sp>
        <p:nvSpPr>
          <p:cNvPr id="10" name="Freeform 6"/>
          <p:cNvSpPr>
            <a:spLocks/>
          </p:cNvSpPr>
          <p:nvPr/>
        </p:nvSpPr>
        <p:spPr bwMode="auto">
          <a:xfrm>
            <a:off x="0" y="4091804"/>
            <a:ext cx="5265494" cy="3140846"/>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1" name="Freeform 7"/>
          <p:cNvSpPr>
            <a:spLocks/>
          </p:cNvSpPr>
          <p:nvPr/>
        </p:nvSpPr>
        <p:spPr bwMode="auto">
          <a:xfrm>
            <a:off x="2984828" y="4640949"/>
            <a:ext cx="9873922" cy="259170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Tree>
    <p:extLst>
      <p:ext uri="{BB962C8B-B14F-4D97-AF65-F5344CB8AC3E}">
        <p14:creationId xmlns="" xmlns:p14="http://schemas.microsoft.com/office/powerpoint/2010/main" val="3032262311"/>
      </p:ext>
    </p:extLst>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1121287"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结语</a:t>
            </a:r>
            <a:endParaRPr lang="zh-CN" altLang="en-US" sz="3600" b="1" dirty="0">
              <a:latin typeface="黑体" pitchFamily="49" charset="-122"/>
              <a:ea typeface="黑体" pitchFamily="49" charset="-122"/>
            </a:endParaRPr>
          </a:p>
        </p:txBody>
      </p:sp>
      <p:sp>
        <p:nvSpPr>
          <p:cNvPr id="6145" name="Rectangle 1"/>
          <p:cNvSpPr>
            <a:spLocks noChangeArrowheads="1"/>
          </p:cNvSpPr>
          <p:nvPr/>
        </p:nvSpPr>
        <p:spPr bwMode="auto">
          <a:xfrm>
            <a:off x="8501077" y="1330309"/>
            <a:ext cx="400052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tx1"/>
                </a:solidFill>
                <a:effectLst/>
                <a:latin typeface="+mj-ea"/>
                <a:ea typeface="+mj-ea"/>
                <a:cs typeface="Times New Roman" pitchFamily="18" charset="0"/>
              </a:rPr>
              <a:t>4</a:t>
            </a:r>
            <a:r>
              <a:rPr kumimoji="0" lang="zh-CN" altLang="en-US" sz="1600" b="1" i="0" u="none" strike="noStrike" cap="none" normalizeH="0" baseline="0" dirty="0" smtClean="0">
                <a:ln>
                  <a:noFill/>
                </a:ln>
                <a:solidFill>
                  <a:schemeClr val="tx1"/>
                </a:solidFill>
                <a:effectLst/>
                <a:latin typeface="+mj-ea"/>
                <a:ea typeface="+mj-ea"/>
                <a:cs typeface="Times New Roman" pitchFamily="18" charset="0"/>
              </a:rPr>
              <a:t>、</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在这种架构的设计中，未来可以在架构中加入人工智能的应用，加强智能设备之间的交互，也可以整合计量抄表、漏损分析、管网管理的综合业务，形成专用的智慧计量云平台。</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Rectangle 49"/>
          <p:cNvSpPr/>
          <p:nvPr/>
        </p:nvSpPr>
        <p:spPr>
          <a:xfrm>
            <a:off x="1643029" y="5545151"/>
            <a:ext cx="10358510" cy="714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6"/>
          <p:cNvSpPr>
            <a:spLocks/>
          </p:cNvSpPr>
          <p:nvPr/>
        </p:nvSpPr>
        <p:spPr bwMode="auto">
          <a:xfrm>
            <a:off x="2828829" y="5484273"/>
            <a:ext cx="700116" cy="8542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7" name="Freeform 6"/>
          <p:cNvSpPr>
            <a:spLocks/>
          </p:cNvSpPr>
          <p:nvPr/>
        </p:nvSpPr>
        <p:spPr bwMode="auto">
          <a:xfrm>
            <a:off x="3528945" y="5359238"/>
            <a:ext cx="700116" cy="210460"/>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2"/>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8" name="Freeform 6"/>
          <p:cNvSpPr>
            <a:spLocks/>
          </p:cNvSpPr>
          <p:nvPr/>
        </p:nvSpPr>
        <p:spPr bwMode="auto">
          <a:xfrm>
            <a:off x="4229061" y="5270978"/>
            <a:ext cx="700116" cy="29871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3"/>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9" name="Freeform 6"/>
          <p:cNvSpPr>
            <a:spLocks/>
          </p:cNvSpPr>
          <p:nvPr/>
        </p:nvSpPr>
        <p:spPr bwMode="auto">
          <a:xfrm>
            <a:off x="4929177" y="5116523"/>
            <a:ext cx="700116" cy="453173"/>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4"/>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10" name="Freeform 6"/>
          <p:cNvSpPr>
            <a:spLocks/>
          </p:cNvSpPr>
          <p:nvPr/>
        </p:nvSpPr>
        <p:spPr bwMode="auto">
          <a:xfrm>
            <a:off x="5629293" y="4984132"/>
            <a:ext cx="700116" cy="585564"/>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5"/>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11" name="Freeform 6"/>
          <p:cNvSpPr>
            <a:spLocks/>
          </p:cNvSpPr>
          <p:nvPr/>
        </p:nvSpPr>
        <p:spPr bwMode="auto">
          <a:xfrm>
            <a:off x="6329409" y="4837032"/>
            <a:ext cx="700116" cy="732664"/>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6"/>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12" name="Freeform 6"/>
          <p:cNvSpPr>
            <a:spLocks/>
          </p:cNvSpPr>
          <p:nvPr/>
        </p:nvSpPr>
        <p:spPr bwMode="auto">
          <a:xfrm>
            <a:off x="7029525" y="4734061"/>
            <a:ext cx="700116" cy="835634"/>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13" name="Freeform 6"/>
          <p:cNvSpPr>
            <a:spLocks/>
          </p:cNvSpPr>
          <p:nvPr/>
        </p:nvSpPr>
        <p:spPr bwMode="auto">
          <a:xfrm>
            <a:off x="7729641" y="4498703"/>
            <a:ext cx="700116" cy="1070994"/>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2"/>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14" name="Freeform 6"/>
          <p:cNvSpPr>
            <a:spLocks/>
          </p:cNvSpPr>
          <p:nvPr/>
        </p:nvSpPr>
        <p:spPr bwMode="auto">
          <a:xfrm>
            <a:off x="8429757" y="4265505"/>
            <a:ext cx="700116" cy="1304190"/>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3"/>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15" name="Freeform 6"/>
          <p:cNvSpPr>
            <a:spLocks/>
          </p:cNvSpPr>
          <p:nvPr/>
        </p:nvSpPr>
        <p:spPr bwMode="auto">
          <a:xfrm>
            <a:off x="9129874" y="3954433"/>
            <a:ext cx="700116" cy="1615264"/>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4"/>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16" name="Freeform 6"/>
          <p:cNvSpPr>
            <a:spLocks/>
          </p:cNvSpPr>
          <p:nvPr/>
        </p:nvSpPr>
        <p:spPr bwMode="auto">
          <a:xfrm>
            <a:off x="9829990" y="3630813"/>
            <a:ext cx="700116" cy="193888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5"/>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17" name="Freeform 6"/>
          <p:cNvSpPr>
            <a:spLocks/>
          </p:cNvSpPr>
          <p:nvPr/>
        </p:nvSpPr>
        <p:spPr bwMode="auto">
          <a:xfrm>
            <a:off x="10530106" y="3321902"/>
            <a:ext cx="700116" cy="224779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6"/>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ko-KR" altLang="en-US" sz="800" dirty="0">
              <a:latin typeface="Arial" panose="020B0604020202020204" pitchFamily="34" charset="0"/>
              <a:cs typeface="+mn-ea"/>
              <a:sym typeface="Arial" panose="020B0604020202020204" pitchFamily="34" charset="0"/>
            </a:endParaRPr>
          </a:p>
        </p:txBody>
      </p:sp>
      <p:sp>
        <p:nvSpPr>
          <p:cNvPr id="25" name="矩形 24"/>
          <p:cNvSpPr/>
          <p:nvPr/>
        </p:nvSpPr>
        <p:spPr>
          <a:xfrm>
            <a:off x="642897" y="4259267"/>
            <a:ext cx="2285993" cy="1077218"/>
          </a:xfrm>
          <a:prstGeom prst="rect">
            <a:avLst/>
          </a:prstGeom>
        </p:spPr>
        <p:txBody>
          <a:bodyPr wrap="square">
            <a:spAutoFit/>
          </a:bodyPr>
          <a:lstStyle/>
          <a:p>
            <a:r>
              <a:rPr lang="en-US" altLang="zh-CN" sz="1600" b="1" dirty="0" smtClean="0">
                <a:solidFill>
                  <a:srgbClr val="000000"/>
                </a:solidFill>
                <a:latin typeface="+mj-ea"/>
                <a:ea typeface="+mj-ea"/>
                <a:cs typeface="Times New Roman" pitchFamily="18" charset="0"/>
              </a:rPr>
              <a:t>1</a:t>
            </a:r>
            <a:r>
              <a:rPr lang="zh-CN" altLang="en-US" sz="1600" b="1" dirty="0" smtClean="0">
                <a:solidFill>
                  <a:srgbClr val="000000"/>
                </a:solidFill>
                <a:latin typeface="+mj-ea"/>
                <a:ea typeface="+mj-ea"/>
                <a:cs typeface="Times New Roman" pitchFamily="18" charset="0"/>
              </a:rPr>
              <a:t>、</a:t>
            </a:r>
            <a:r>
              <a:rPr lang="zh-CN" altLang="en-US" sz="1600" dirty="0" smtClean="0">
                <a:solidFill>
                  <a:srgbClr val="000000"/>
                </a:solidFill>
                <a:latin typeface="宋体" pitchFamily="2" charset="-122"/>
                <a:cs typeface="Times New Roman" pitchFamily="18" charset="0"/>
              </a:rPr>
              <a:t>通过分析智能水表数据采集系统发展目前面临的三大业务与技术问题</a:t>
            </a:r>
            <a:endParaRPr lang="zh-CN" altLang="en-US" sz="1600" dirty="0"/>
          </a:p>
        </p:txBody>
      </p:sp>
      <p:sp>
        <p:nvSpPr>
          <p:cNvPr id="26" name="矩形 25"/>
          <p:cNvSpPr/>
          <p:nvPr/>
        </p:nvSpPr>
        <p:spPr>
          <a:xfrm>
            <a:off x="3143227" y="3616325"/>
            <a:ext cx="2714644" cy="1077218"/>
          </a:xfrm>
          <a:prstGeom prst="rect">
            <a:avLst/>
          </a:prstGeom>
        </p:spPr>
        <p:txBody>
          <a:bodyPr wrap="square">
            <a:spAutoFit/>
          </a:bodyPr>
          <a:lstStyle/>
          <a:p>
            <a:r>
              <a:rPr lang="en-US" altLang="zh-CN" sz="1600" b="1" dirty="0" smtClean="0">
                <a:solidFill>
                  <a:srgbClr val="000000"/>
                </a:solidFill>
                <a:latin typeface="+mj-ea"/>
                <a:ea typeface="+mj-ea"/>
                <a:cs typeface="Times New Roman" pitchFamily="18" charset="0"/>
              </a:rPr>
              <a:t>2</a:t>
            </a:r>
            <a:r>
              <a:rPr lang="zh-CN" altLang="en-US" sz="1600" b="1" dirty="0" smtClean="0">
                <a:solidFill>
                  <a:srgbClr val="000000"/>
                </a:solidFill>
                <a:latin typeface="+mj-ea"/>
                <a:ea typeface="+mj-ea"/>
                <a:cs typeface="Times New Roman" pitchFamily="18" charset="0"/>
              </a:rPr>
              <a:t>、</a:t>
            </a:r>
            <a:r>
              <a:rPr lang="zh-CN" altLang="en-US" sz="1600" dirty="0" smtClean="0">
                <a:solidFill>
                  <a:srgbClr val="000000"/>
                </a:solidFill>
                <a:latin typeface="宋体" pitchFamily="2" charset="-122"/>
                <a:cs typeface="Times New Roman" pitchFamily="18" charset="0"/>
              </a:rPr>
              <a:t>结合如今出现的</a:t>
            </a:r>
            <a:r>
              <a:rPr lang="en-US" altLang="zh-CN" sz="1600" dirty="0" smtClean="0">
                <a:solidFill>
                  <a:srgbClr val="000000"/>
                </a:solidFill>
                <a:latin typeface="宋体" pitchFamily="2" charset="-122"/>
                <a:cs typeface="Times New Roman" pitchFamily="18" charset="0"/>
              </a:rPr>
              <a:t>NB-</a:t>
            </a:r>
            <a:r>
              <a:rPr lang="en-US" altLang="zh-CN" sz="1600" dirty="0" err="1" smtClean="0">
                <a:solidFill>
                  <a:srgbClr val="000000"/>
                </a:solidFill>
                <a:latin typeface="宋体" pitchFamily="2" charset="-122"/>
                <a:cs typeface="Times New Roman" pitchFamily="18" charset="0"/>
              </a:rPr>
              <a:t>IoT</a:t>
            </a:r>
            <a:r>
              <a:rPr lang="zh-CN" altLang="en-US" sz="1600" dirty="0" smtClean="0">
                <a:solidFill>
                  <a:srgbClr val="000000"/>
                </a:solidFill>
                <a:latin typeface="宋体" pitchFamily="2" charset="-122"/>
                <a:cs typeface="Times New Roman" pitchFamily="18" charset="0"/>
              </a:rPr>
              <a:t>技术，云平台</a:t>
            </a:r>
            <a:r>
              <a:rPr lang="en-US" altLang="zh-CN" sz="1600" dirty="0" err="1" smtClean="0">
                <a:solidFill>
                  <a:srgbClr val="000000"/>
                </a:solidFill>
                <a:latin typeface="宋体" pitchFamily="2" charset="-122"/>
                <a:cs typeface="Times New Roman" pitchFamily="18" charset="0"/>
              </a:rPr>
              <a:t>OceanConnect</a:t>
            </a:r>
            <a:r>
              <a:rPr lang="zh-CN" altLang="en-US" sz="1600" dirty="0" smtClean="0">
                <a:solidFill>
                  <a:srgbClr val="000000"/>
                </a:solidFill>
                <a:latin typeface="宋体" pitchFamily="2" charset="-122"/>
                <a:cs typeface="Times New Roman" pitchFamily="18" charset="0"/>
              </a:rPr>
              <a:t>技术，</a:t>
            </a:r>
            <a:r>
              <a:rPr lang="zh-CN" altLang="en-US" sz="1600" dirty="0" smtClean="0">
                <a:latin typeface="宋体" pitchFamily="2" charset="-122"/>
                <a:cs typeface="Times New Roman" pitchFamily="18" charset="0"/>
              </a:rPr>
              <a:t>提出了一种整体的设计架构</a:t>
            </a:r>
            <a:endParaRPr lang="zh-CN" altLang="en-US" sz="1600" dirty="0"/>
          </a:p>
        </p:txBody>
      </p:sp>
      <p:sp>
        <p:nvSpPr>
          <p:cNvPr id="27" name="矩形 26"/>
          <p:cNvSpPr/>
          <p:nvPr/>
        </p:nvSpPr>
        <p:spPr>
          <a:xfrm>
            <a:off x="5786433" y="2687631"/>
            <a:ext cx="3000396" cy="1077218"/>
          </a:xfrm>
          <a:prstGeom prst="rect">
            <a:avLst/>
          </a:prstGeom>
        </p:spPr>
        <p:txBody>
          <a:bodyPr wrap="square">
            <a:spAutoFit/>
          </a:bodyPr>
          <a:lstStyle/>
          <a:p>
            <a:pPr lvl="0"/>
            <a:r>
              <a:rPr lang="en-US" altLang="zh-CN" sz="1600" b="1" dirty="0" smtClean="0">
                <a:solidFill>
                  <a:srgbClr val="000000"/>
                </a:solidFill>
                <a:latin typeface="+mj-ea"/>
                <a:ea typeface="+mj-ea"/>
                <a:cs typeface="Times New Roman" pitchFamily="18" charset="0"/>
              </a:rPr>
              <a:t>3</a:t>
            </a:r>
            <a:r>
              <a:rPr lang="zh-CN" altLang="en-US" sz="1600" b="1" dirty="0" smtClean="0">
                <a:solidFill>
                  <a:srgbClr val="000000"/>
                </a:solidFill>
                <a:latin typeface="+mj-ea"/>
                <a:ea typeface="+mj-ea"/>
                <a:cs typeface="Times New Roman" pitchFamily="18" charset="0"/>
              </a:rPr>
              <a:t>、</a:t>
            </a:r>
            <a:r>
              <a:rPr lang="zh-CN" altLang="en-US" sz="1600" dirty="0" smtClean="0">
                <a:solidFill>
                  <a:srgbClr val="000000"/>
                </a:solidFill>
                <a:latin typeface="宋体" pitchFamily="2" charset="-122"/>
                <a:cs typeface="Times New Roman" pitchFamily="18" charset="0"/>
              </a:rPr>
              <a:t>异构的云平台系统与现有业务需求相整合，前瞻性的方案架构可以为未来自来水公司的智能化进程提供坚实的支持。</a:t>
            </a:r>
            <a:endParaRPr lang="zh-CN" altLang="en-US" sz="1600" dirty="0" smtClean="0">
              <a:solidFill>
                <a:srgbClr val="000000"/>
              </a:solidFill>
              <a:latin typeface="Arial" pitchFamily="34" charset="0"/>
              <a:cs typeface="宋体" pitchFamily="2" charset="-122"/>
            </a:endParaRPr>
          </a:p>
        </p:txBody>
      </p:sp>
      <p:sp>
        <p:nvSpPr>
          <p:cNvPr id="34" name="右箭头 33"/>
          <p:cNvSpPr/>
          <p:nvPr/>
        </p:nvSpPr>
        <p:spPr>
          <a:xfrm>
            <a:off x="2000219" y="1473185"/>
            <a:ext cx="3357586" cy="785818"/>
          </a:xfrm>
          <a:prstGeom prst="rightArrow">
            <a:avLst/>
          </a:prstGeom>
          <a:solidFill>
            <a:schemeClr val="bg1"/>
          </a:solidFill>
          <a:ln>
            <a:solidFill>
              <a:schemeClr val="accent1"/>
            </a:solidFill>
          </a:ln>
          <a:effectLst>
            <a:glow rad="101600">
              <a:schemeClr val="accent1">
                <a:satMod val="175000"/>
                <a:alpha val="40000"/>
              </a:schemeClr>
            </a:glow>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259"/>
          <p:cNvSpPr>
            <a:spLocks noChangeArrowheads="1"/>
          </p:cNvSpPr>
          <p:nvPr/>
        </p:nvSpPr>
        <p:spPr bwMode="auto">
          <a:xfrm>
            <a:off x="3357541" y="2259003"/>
            <a:ext cx="6572296"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cap="all" dirty="0" smtClean="0">
                <a:solidFill>
                  <a:schemeClr val="bg1">
                    <a:lumMod val="50000"/>
                  </a:schemeClr>
                </a:solidFill>
                <a:latin typeface="Arial" panose="020B0604020202020204" pitchFamily="34" charset="0"/>
                <a:cs typeface="Arial" panose="020B0604020202020204" pitchFamily="34" charset="0"/>
              </a:rPr>
              <a:t>谢谢关注！</a:t>
            </a:r>
            <a:endParaRPr lang="zh-CN" altLang="en-US" sz="6000" b="1" cap="all" dirty="0">
              <a:solidFill>
                <a:schemeClr val="bg1">
                  <a:lumMod val="50000"/>
                </a:schemeClr>
              </a:solidFill>
              <a:latin typeface="Arial" panose="020B0604020202020204" pitchFamily="34" charset="0"/>
              <a:cs typeface="Arial" panose="020B0604020202020204" pitchFamily="34" charset="0"/>
            </a:endParaRPr>
          </a:p>
        </p:txBody>
      </p:sp>
      <p:sp>
        <p:nvSpPr>
          <p:cNvPr id="11" name="矩形 259"/>
          <p:cNvSpPr>
            <a:spLocks noChangeArrowheads="1"/>
          </p:cNvSpPr>
          <p:nvPr/>
        </p:nvSpPr>
        <p:spPr bwMode="auto">
          <a:xfrm>
            <a:off x="3428979" y="4116391"/>
            <a:ext cx="615496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cap="all" dirty="0" smtClean="0">
                <a:solidFill>
                  <a:schemeClr val="bg1">
                    <a:lumMod val="50000"/>
                  </a:schemeClr>
                </a:solidFill>
                <a:cs typeface="Arial" panose="020B0604020202020204" pitchFamily="34" charset="0"/>
              </a:rPr>
              <a:t>宁波东海集团有限公司</a:t>
            </a:r>
            <a:endParaRPr lang="zh-CN" altLang="en-US" sz="2000" cap="all" dirty="0">
              <a:solidFill>
                <a:schemeClr val="bg1">
                  <a:lumMod val="50000"/>
                </a:schemeClr>
              </a:solidFill>
              <a:cs typeface="Arial" panose="020B0604020202020204" pitchFamily="34" charset="0"/>
            </a:endParaRPr>
          </a:p>
        </p:txBody>
      </p:sp>
      <p:sp>
        <p:nvSpPr>
          <p:cNvPr id="12" name="矩形 259"/>
          <p:cNvSpPr>
            <a:spLocks noChangeArrowheads="1"/>
          </p:cNvSpPr>
          <p:nvPr/>
        </p:nvSpPr>
        <p:spPr bwMode="auto">
          <a:xfrm>
            <a:off x="3648095" y="4902209"/>
            <a:ext cx="5353048"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600" b="1" cap="all" dirty="0" smtClean="0">
                <a:solidFill>
                  <a:schemeClr val="bg1">
                    <a:lumMod val="50000"/>
                  </a:schemeClr>
                </a:solidFill>
                <a:latin typeface="Arial" panose="020B0604020202020204" pitchFamily="34" charset="0"/>
                <a:cs typeface="Arial" panose="020B0604020202020204" pitchFamily="34" charset="0"/>
              </a:rPr>
              <a:t>汇报人：王宽</a:t>
            </a:r>
            <a:endParaRPr lang="zh-CN" altLang="en-US" sz="1600" cap="all" dirty="0">
              <a:solidFill>
                <a:schemeClr val="bg1">
                  <a:lumMod val="50000"/>
                </a:schemeClr>
              </a:solidFill>
              <a:latin typeface="Arial" panose="020B0604020202020204" pitchFamily="34" charset="0"/>
              <a:cs typeface="Arial" panose="020B0604020202020204" pitchFamily="34" charset="0"/>
            </a:endParaRPr>
          </a:p>
        </p:txBody>
      </p:sp>
      <p:sp>
        <p:nvSpPr>
          <p:cNvPr id="15" name="Freeform 6"/>
          <p:cNvSpPr>
            <a:spLocks/>
          </p:cNvSpPr>
          <p:nvPr/>
        </p:nvSpPr>
        <p:spPr bwMode="auto">
          <a:xfrm>
            <a:off x="0" y="4552428"/>
            <a:ext cx="4493276" cy="2680221"/>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6" name="Freeform 7"/>
          <p:cNvSpPr>
            <a:spLocks/>
          </p:cNvSpPr>
          <p:nvPr/>
        </p:nvSpPr>
        <p:spPr bwMode="auto">
          <a:xfrm>
            <a:off x="786091" y="4063826"/>
            <a:ext cx="12072659" cy="3168823"/>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3" name="矩形 12"/>
          <p:cNvSpPr/>
          <p:nvPr/>
        </p:nvSpPr>
        <p:spPr>
          <a:xfrm>
            <a:off x="196464" y="1615712"/>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 xmlns:p14="http://schemas.microsoft.com/office/powerpoint/2010/main" val="245690314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a:spLocks noChangeArrowheads="1"/>
          </p:cNvSpPr>
          <p:nvPr/>
        </p:nvSpPr>
        <p:spPr bwMode="auto">
          <a:xfrm>
            <a:off x="4929177" y="2901945"/>
            <a:ext cx="2130711" cy="12607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pPr algn="r"/>
            <a:r>
              <a:rPr lang="zh-CN" altLang="en-US" sz="7593"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引言</a:t>
            </a:r>
            <a:endParaRPr lang="zh-CN" altLang="en-US" sz="7593"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直接连接符 11"/>
          <p:cNvSpPr>
            <a:spLocks noChangeShapeType="1"/>
          </p:cNvSpPr>
          <p:nvPr/>
        </p:nvSpPr>
        <p:spPr bwMode="auto">
          <a:xfrm>
            <a:off x="1714467" y="4259267"/>
            <a:ext cx="5504850" cy="1675"/>
          </a:xfrm>
          <a:prstGeom prst="line">
            <a:avLst/>
          </a:prstGeom>
          <a:noFill/>
          <a:ln w="6350" cap="flat" cmpd="sng">
            <a:solidFill>
              <a:schemeClr val="accent1"/>
            </a:solidFill>
            <a:bevel/>
            <a:headEnd/>
            <a:tailEnd/>
          </a:ln>
          <a:extLst>
            <a:ext uri="{909E8E84-426E-40DD-AFC4-6F175D3DCCD1}">
              <a14:hiddenFill xmlns="" xmlns:a14="http://schemas.microsoft.com/office/drawing/2010/main">
                <a:noFill/>
              </a14:hiddenFill>
            </a:ext>
          </a:extLst>
        </p:spPr>
        <p:txBody>
          <a:bodyPr/>
          <a:lstStyle/>
          <a:p>
            <a:endParaRPr lang="zh-CN" altLang="en-US" sz="2002">
              <a:solidFill>
                <a:schemeClr val="accent1"/>
              </a:solidFill>
            </a:endParaRPr>
          </a:p>
        </p:txBody>
      </p:sp>
      <p:sp>
        <p:nvSpPr>
          <p:cNvPr id="7" name="Text Box 3"/>
          <p:cNvSpPr>
            <a:spLocks noChangeArrowheads="1"/>
          </p:cNvSpPr>
          <p:nvPr/>
        </p:nvSpPr>
        <p:spPr bwMode="auto">
          <a:xfrm>
            <a:off x="7293471" y="1614088"/>
            <a:ext cx="2994730" cy="377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r>
              <a:rPr lang="en-US" sz="23900" dirty="0" smtClean="0">
                <a:solidFill>
                  <a:schemeClr val="accent2"/>
                </a:solidFill>
                <a:latin typeface="Impact" panose="020B0806030902050204" pitchFamily="34" charset="0"/>
                <a:ea typeface="微软雅黑" panose="020B0503020204020204" pitchFamily="34" charset="-122"/>
                <a:sym typeface="微软雅黑" panose="020B0503020204020204" pitchFamily="34" charset="-122"/>
              </a:rPr>
              <a:t>01</a:t>
            </a:r>
            <a:endParaRPr lang="zh-CN" altLang="en-US" sz="23900" b="1" dirty="0">
              <a:solidFill>
                <a:schemeClr val="accent2"/>
              </a:solidFill>
              <a:latin typeface="Impact" panose="020B0806030902050204" pitchFamily="34" charset="0"/>
              <a:ea typeface="微软雅黑" panose="020B0503020204020204" pitchFamily="34" charset="-122"/>
              <a:sym typeface="微软雅黑" panose="020B0503020204020204" pitchFamily="34" charset="-122"/>
            </a:endParaRPr>
          </a:p>
        </p:txBody>
      </p:sp>
      <p:sp>
        <p:nvSpPr>
          <p:cNvPr id="10" name="Freeform 6"/>
          <p:cNvSpPr>
            <a:spLocks/>
          </p:cNvSpPr>
          <p:nvPr/>
        </p:nvSpPr>
        <p:spPr bwMode="auto">
          <a:xfrm>
            <a:off x="0" y="4091804"/>
            <a:ext cx="5265494" cy="3140846"/>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1" name="Freeform 7"/>
          <p:cNvSpPr>
            <a:spLocks/>
          </p:cNvSpPr>
          <p:nvPr/>
        </p:nvSpPr>
        <p:spPr bwMode="auto">
          <a:xfrm>
            <a:off x="2984828" y="4640949"/>
            <a:ext cx="9873922" cy="259170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Tree>
    <p:extLst>
      <p:ext uri="{BB962C8B-B14F-4D97-AF65-F5344CB8AC3E}">
        <p14:creationId xmlns="" xmlns:p14="http://schemas.microsoft.com/office/powerpoint/2010/main" val="3032262311"/>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4341890" cy="651374"/>
          </a:xfrm>
          <a:prstGeom prst="rect">
            <a:avLst/>
          </a:prstGeom>
          <a:noFill/>
        </p:spPr>
        <p:txBody>
          <a:bodyPr wrap="square" lIns="96434" tIns="48217" rIns="96434" bIns="48217" rtlCol="0">
            <a:spAutoFit/>
          </a:bodyPr>
          <a:lstStyle/>
          <a:p>
            <a:r>
              <a:rPr lang="zh-CN" altLang="en-US" sz="3600" b="1" dirty="0" smtClean="0">
                <a:latin typeface="黑体" pitchFamily="49" charset="-122"/>
                <a:ea typeface="黑体" pitchFamily="49" charset="-122"/>
              </a:rPr>
              <a:t>引言－定义</a:t>
            </a:r>
            <a:endParaRPr lang="zh-CN" altLang="en-US" sz="3600" b="1" dirty="0">
              <a:latin typeface="黑体" pitchFamily="49" charset="-122"/>
              <a:ea typeface="黑体" pitchFamily="49" charset="-122"/>
            </a:endParaRPr>
          </a:p>
        </p:txBody>
      </p:sp>
      <p:sp>
        <p:nvSpPr>
          <p:cNvPr id="25" name="矩形 24"/>
          <p:cNvSpPr/>
          <p:nvPr/>
        </p:nvSpPr>
        <p:spPr>
          <a:xfrm>
            <a:off x="1071525" y="3116259"/>
            <a:ext cx="5429288" cy="369332"/>
          </a:xfrm>
          <a:prstGeom prst="rect">
            <a:avLst/>
          </a:prstGeom>
        </p:spPr>
        <p:txBody>
          <a:bodyPr wrap="square">
            <a:spAutoFit/>
          </a:bodyPr>
          <a:lstStyle/>
          <a:p>
            <a:r>
              <a:rPr lang="en-US" altLang="zh-CN" dirty="0" smtClean="0"/>
              <a:t>--</a:t>
            </a:r>
            <a:r>
              <a:rPr lang="zh-CN" altLang="en-US" dirty="0" smtClean="0"/>
              <a:t>主要解决的是收费结算时的水量自动抄读问题。</a:t>
            </a:r>
            <a:endParaRPr lang="zh-CN" altLang="en-US" dirty="0"/>
          </a:p>
        </p:txBody>
      </p:sp>
      <p:sp>
        <p:nvSpPr>
          <p:cNvPr id="26" name="矩形 25"/>
          <p:cNvSpPr/>
          <p:nvPr/>
        </p:nvSpPr>
        <p:spPr>
          <a:xfrm>
            <a:off x="1071525" y="2330441"/>
            <a:ext cx="3714776" cy="369332"/>
          </a:xfrm>
          <a:prstGeom prst="rect">
            <a:avLst/>
          </a:prstGeom>
        </p:spPr>
        <p:txBody>
          <a:bodyPr wrap="square">
            <a:spAutoFit/>
          </a:bodyPr>
          <a:lstStyle/>
          <a:p>
            <a:r>
              <a:rPr lang="en-US" altLang="zh-CN" dirty="0" smtClean="0">
                <a:solidFill>
                  <a:srgbClr val="000000"/>
                </a:solidFill>
              </a:rPr>
              <a:t>--</a:t>
            </a:r>
            <a:r>
              <a:rPr lang="zh-CN" altLang="en-US" dirty="0" smtClean="0">
                <a:solidFill>
                  <a:srgbClr val="000000"/>
                </a:solidFill>
              </a:rPr>
              <a:t>传统称为</a:t>
            </a:r>
            <a:r>
              <a:rPr lang="en-US" dirty="0" smtClean="0">
                <a:solidFill>
                  <a:srgbClr val="000000"/>
                </a:solidFill>
              </a:rPr>
              <a:t>AMR</a:t>
            </a:r>
            <a:r>
              <a:rPr lang="zh-CN" altLang="en-US" dirty="0" smtClean="0">
                <a:solidFill>
                  <a:srgbClr val="000000"/>
                </a:solidFill>
              </a:rPr>
              <a:t>（自动抄表系统）</a:t>
            </a:r>
            <a:endParaRPr lang="zh-CN" altLang="en-US" dirty="0"/>
          </a:p>
        </p:txBody>
      </p:sp>
      <p:sp>
        <p:nvSpPr>
          <p:cNvPr id="27" name="矩形 26"/>
          <p:cNvSpPr/>
          <p:nvPr/>
        </p:nvSpPr>
        <p:spPr>
          <a:xfrm>
            <a:off x="1071525" y="3973515"/>
            <a:ext cx="5143536" cy="369332"/>
          </a:xfrm>
          <a:prstGeom prst="rect">
            <a:avLst/>
          </a:prstGeom>
        </p:spPr>
        <p:txBody>
          <a:bodyPr wrap="square">
            <a:spAutoFit/>
          </a:bodyPr>
          <a:lstStyle/>
          <a:p>
            <a:r>
              <a:rPr lang="en-US" altLang="zh-CN" dirty="0" smtClean="0">
                <a:solidFill>
                  <a:srgbClr val="000000"/>
                </a:solidFill>
              </a:rPr>
              <a:t>--</a:t>
            </a:r>
            <a:r>
              <a:rPr lang="zh-CN" altLang="en-US" dirty="0" smtClean="0">
                <a:solidFill>
                  <a:srgbClr val="000000"/>
                </a:solidFill>
              </a:rPr>
              <a:t>最近十几年来，基本上解决了自动抄读的问题。</a:t>
            </a:r>
            <a:endParaRPr lang="zh-CN" altLang="en-US" dirty="0"/>
          </a:p>
        </p:txBody>
      </p:sp>
      <p:sp>
        <p:nvSpPr>
          <p:cNvPr id="28" name="矩形 27"/>
          <p:cNvSpPr/>
          <p:nvPr/>
        </p:nvSpPr>
        <p:spPr>
          <a:xfrm>
            <a:off x="928649" y="1401747"/>
            <a:ext cx="4134465" cy="523220"/>
          </a:xfrm>
          <a:prstGeom prst="rect">
            <a:avLst/>
          </a:prstGeom>
        </p:spPr>
        <p:txBody>
          <a:bodyPr wrap="none">
            <a:spAutoFit/>
          </a:bodyPr>
          <a:lstStyle/>
          <a:p>
            <a:r>
              <a:rPr lang="zh-CN" altLang="en-US" sz="2800" dirty="0" smtClean="0">
                <a:solidFill>
                  <a:srgbClr val="000000"/>
                </a:solidFill>
                <a:latin typeface="+mj-ea"/>
                <a:ea typeface="+mj-ea"/>
              </a:rPr>
              <a:t>智能水表数据采集系统：</a:t>
            </a:r>
            <a:endParaRPr lang="zh-CN" altLang="en-US" sz="2800" dirty="0">
              <a:latin typeface="+mj-ea"/>
              <a:ea typeface="+mj-ea"/>
            </a:endParaRPr>
          </a:p>
        </p:txBody>
      </p:sp>
      <p:sp>
        <p:nvSpPr>
          <p:cNvPr id="29" name="矩形 28"/>
          <p:cNvSpPr/>
          <p:nvPr/>
        </p:nvSpPr>
        <p:spPr>
          <a:xfrm>
            <a:off x="6215061" y="5259399"/>
            <a:ext cx="2262158" cy="738664"/>
          </a:xfrm>
          <a:prstGeom prst="rect">
            <a:avLst/>
          </a:prstGeom>
        </p:spPr>
        <p:txBody>
          <a:bodyPr wrap="none">
            <a:spAutoFit/>
          </a:bodyPr>
          <a:lstStyle/>
          <a:p>
            <a:pPr algn="ctr"/>
            <a:r>
              <a:rPr lang="zh-CN" altLang="en-US" sz="2400" b="1" dirty="0" smtClean="0">
                <a:solidFill>
                  <a:srgbClr val="000000"/>
                </a:solidFill>
              </a:rPr>
              <a:t>表具端</a:t>
            </a:r>
            <a:endParaRPr lang="en-US" altLang="zh-CN" sz="2400" dirty="0" smtClean="0">
              <a:solidFill>
                <a:srgbClr val="000000"/>
              </a:solidFill>
            </a:endParaRPr>
          </a:p>
          <a:p>
            <a:r>
              <a:rPr lang="zh-CN" altLang="en-US" dirty="0" smtClean="0">
                <a:solidFill>
                  <a:srgbClr val="000000"/>
                </a:solidFill>
              </a:rPr>
              <a:t>简单发讯到智能终端</a:t>
            </a:r>
            <a:endParaRPr lang="zh-CN" altLang="en-US" dirty="0"/>
          </a:p>
        </p:txBody>
      </p:sp>
      <p:sp>
        <p:nvSpPr>
          <p:cNvPr id="30" name="矩形 29"/>
          <p:cNvSpPr/>
          <p:nvPr/>
        </p:nvSpPr>
        <p:spPr>
          <a:xfrm>
            <a:off x="9211598" y="5187961"/>
            <a:ext cx="3647152" cy="738664"/>
          </a:xfrm>
          <a:prstGeom prst="rect">
            <a:avLst/>
          </a:prstGeom>
        </p:spPr>
        <p:txBody>
          <a:bodyPr wrap="none">
            <a:spAutoFit/>
          </a:bodyPr>
          <a:lstStyle/>
          <a:p>
            <a:pPr algn="ctr"/>
            <a:r>
              <a:rPr lang="zh-CN" altLang="en-US" sz="2400" b="1" dirty="0" smtClean="0">
                <a:solidFill>
                  <a:srgbClr val="000000"/>
                </a:solidFill>
              </a:rPr>
              <a:t>传输网络</a:t>
            </a:r>
            <a:endParaRPr lang="en-US" altLang="zh-CN" sz="2400" b="1" dirty="0" smtClean="0">
              <a:solidFill>
                <a:srgbClr val="000000"/>
              </a:solidFill>
            </a:endParaRPr>
          </a:p>
          <a:p>
            <a:r>
              <a:rPr lang="zh-CN" altLang="en-US" dirty="0" smtClean="0">
                <a:solidFill>
                  <a:srgbClr val="000000"/>
                </a:solidFill>
              </a:rPr>
              <a:t>有线网络、总线制网络到无线网络</a:t>
            </a:r>
            <a:endParaRPr lang="zh-CN" altLang="en-US" dirty="0"/>
          </a:p>
        </p:txBody>
      </p:sp>
      <p:sp>
        <p:nvSpPr>
          <p:cNvPr id="32" name="Rectangle 26"/>
          <p:cNvSpPr/>
          <p:nvPr/>
        </p:nvSpPr>
        <p:spPr>
          <a:xfrm>
            <a:off x="1142963" y="4759333"/>
            <a:ext cx="4786346" cy="45719"/>
          </a:xfrm>
          <a:prstGeom prst="rect">
            <a:avLst/>
          </a:prstGeom>
          <a:gradFill>
            <a:gsLst>
              <a:gs pos="0">
                <a:schemeClr val="accent1">
                  <a:lumMod val="5000"/>
                  <a:lumOff val="95000"/>
                </a:schemeClr>
              </a:gs>
              <a:gs pos="16000">
                <a:schemeClr val="tx2">
                  <a:lumMod val="20000"/>
                  <a:lumOff val="80000"/>
                </a:schemeClr>
              </a:gs>
              <a:gs pos="100000">
                <a:schemeClr val="tx2">
                  <a:lumMod val="20000"/>
                  <a:lumOff val="8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1285839" y="4973648"/>
            <a:ext cx="636193" cy="234744"/>
          </a:xfrm>
          <a:prstGeom prst="rect">
            <a:avLst/>
          </a:prstGeom>
          <a:noFill/>
        </p:spPr>
        <p:txBody>
          <a:bodyPr wrap="square" lIns="0" tIns="0" rIns="0" bIns="0" rtlCol="0">
            <a:spAutoFit/>
          </a:bodyPr>
          <a:lstStyle/>
          <a:p>
            <a:pPr algn="ctr">
              <a:lnSpc>
                <a:spcPct val="120000"/>
              </a:lnSpc>
            </a:pPr>
            <a:r>
              <a:rPr 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1990</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2428847" y="4973648"/>
            <a:ext cx="636193" cy="234744"/>
          </a:xfrm>
          <a:prstGeom prst="rect">
            <a:avLst/>
          </a:prstGeom>
          <a:noFill/>
        </p:spPr>
        <p:txBody>
          <a:bodyPr wrap="square" lIns="0" tIns="0" rIns="0" bIns="0" rtlCol="0">
            <a:spAutoFit/>
          </a:bodyPr>
          <a:lstStyle/>
          <a:p>
            <a:pPr algn="ctr">
              <a:lnSpc>
                <a:spcPct val="120000"/>
              </a:lnSpc>
            </a:pPr>
            <a:r>
              <a:rPr 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2000</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3714731" y="4973648"/>
            <a:ext cx="636193" cy="234744"/>
          </a:xfrm>
          <a:prstGeom prst="rect">
            <a:avLst/>
          </a:prstGeom>
          <a:noFill/>
        </p:spPr>
        <p:txBody>
          <a:bodyPr wrap="square" lIns="0" tIns="0" rIns="0" bIns="0" rtlCol="0">
            <a:spAutoFit/>
          </a:bodyPr>
          <a:lstStyle/>
          <a:p>
            <a:pPr algn="ctr">
              <a:lnSpc>
                <a:spcPct val="120000"/>
              </a:lnSpc>
            </a:pPr>
            <a:r>
              <a:rPr 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2008</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4929177" y="4973648"/>
            <a:ext cx="636193" cy="234744"/>
          </a:xfrm>
          <a:prstGeom prst="rect">
            <a:avLst/>
          </a:prstGeom>
          <a:noFill/>
        </p:spPr>
        <p:txBody>
          <a:bodyPr wrap="square" lIns="0" tIns="0" rIns="0" bIns="0" rtlCol="0">
            <a:spAutoFit/>
          </a:bodyPr>
          <a:lstStyle/>
          <a:p>
            <a:pPr algn="ctr">
              <a:lnSpc>
                <a:spcPct val="120000"/>
              </a:lnSpc>
            </a:pPr>
            <a:r>
              <a:rPr 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矩形 30"/>
          <p:cNvSpPr/>
          <p:nvPr/>
        </p:nvSpPr>
        <p:spPr>
          <a:xfrm>
            <a:off x="6286499" y="1687499"/>
            <a:ext cx="6286544" cy="738664"/>
          </a:xfrm>
          <a:prstGeom prst="rect">
            <a:avLst/>
          </a:prstGeom>
        </p:spPr>
        <p:txBody>
          <a:bodyPr wrap="square">
            <a:spAutoFit/>
          </a:bodyPr>
          <a:lstStyle/>
          <a:p>
            <a:pPr algn="ctr"/>
            <a:r>
              <a:rPr lang="zh-CN" altLang="en-US" sz="2400" b="1" dirty="0" smtClean="0"/>
              <a:t>后台</a:t>
            </a:r>
            <a:endParaRPr lang="en-US" altLang="zh-CN" sz="2400" dirty="0" smtClean="0">
              <a:solidFill>
                <a:srgbClr val="000000"/>
              </a:solidFill>
            </a:endParaRPr>
          </a:p>
          <a:p>
            <a:r>
              <a:rPr lang="zh-CN" altLang="en-US" dirty="0" smtClean="0">
                <a:solidFill>
                  <a:srgbClr val="000000"/>
                </a:solidFill>
              </a:rPr>
              <a:t>采用</a:t>
            </a:r>
            <a:r>
              <a:rPr lang="en-US" dirty="0" smtClean="0">
                <a:solidFill>
                  <a:srgbClr val="000000"/>
                </a:solidFill>
              </a:rPr>
              <a:t>SOCKET</a:t>
            </a:r>
            <a:r>
              <a:rPr lang="zh-CN" altLang="en-US" dirty="0" smtClean="0">
                <a:solidFill>
                  <a:srgbClr val="000000"/>
                </a:solidFill>
              </a:rPr>
              <a:t>服务器通讯、关系数据库存储、</a:t>
            </a:r>
            <a:r>
              <a:rPr lang="en-US" dirty="0" smtClean="0">
                <a:solidFill>
                  <a:srgbClr val="000000"/>
                </a:solidFill>
              </a:rPr>
              <a:t>B/C/S</a:t>
            </a:r>
            <a:r>
              <a:rPr lang="zh-CN" altLang="en-US" dirty="0" smtClean="0">
                <a:solidFill>
                  <a:srgbClr val="000000"/>
                </a:solidFill>
              </a:rPr>
              <a:t>的应用架构</a:t>
            </a:r>
            <a:endParaRPr lang="zh-CN" altLang="en-US" dirty="0"/>
          </a:p>
        </p:txBody>
      </p:sp>
      <p:grpSp>
        <p:nvGrpSpPr>
          <p:cNvPr id="52" name="组合 51"/>
          <p:cNvGrpSpPr/>
          <p:nvPr/>
        </p:nvGrpSpPr>
        <p:grpSpPr>
          <a:xfrm>
            <a:off x="7858135" y="2544755"/>
            <a:ext cx="2943225" cy="2790825"/>
            <a:chOff x="4663284" y="4425110"/>
            <a:chExt cx="2943225" cy="2790825"/>
          </a:xfrm>
        </p:grpSpPr>
        <p:sp>
          <p:nvSpPr>
            <p:cNvPr id="49" name="等腰三角形 36"/>
            <p:cNvSpPr/>
            <p:nvPr/>
          </p:nvSpPr>
          <p:spPr>
            <a:xfrm>
              <a:off x="5472909" y="4425110"/>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accent1"/>
              </a:solidFill>
              <a:tailEnd type="triangle"/>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50" name="等腰三角形 36"/>
            <p:cNvSpPr/>
            <p:nvPr/>
          </p:nvSpPr>
          <p:spPr>
            <a:xfrm rot="7176392">
              <a:off x="6318252" y="5910216"/>
              <a:ext cx="1374775" cy="1201738"/>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accent1"/>
              </a:solidFill>
              <a:tailEnd type="triangle"/>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51" name="等腰三角形 36"/>
            <p:cNvSpPr/>
            <p:nvPr/>
          </p:nvSpPr>
          <p:spPr>
            <a:xfrm rot="14423608" flipH="1">
              <a:off x="4576765" y="5927679"/>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accent1"/>
              </a:solidFill>
              <a:headEnd type="triangle"/>
              <a:tailEnd type="none" w="med" len="med"/>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3127444" cy="651374"/>
          </a:xfrm>
          <a:prstGeom prst="rect">
            <a:avLst/>
          </a:prstGeom>
          <a:noFill/>
        </p:spPr>
        <p:txBody>
          <a:bodyPr wrap="square" lIns="96434" tIns="48217" rIns="96434" bIns="48217" rtlCol="0">
            <a:spAutoFit/>
          </a:bodyPr>
          <a:lstStyle/>
          <a:p>
            <a:r>
              <a:rPr lang="zh-CN" altLang="en-US" sz="3600" b="1" dirty="0" smtClean="0">
                <a:latin typeface="黑体" pitchFamily="49" charset="-122"/>
                <a:ea typeface="黑体" pitchFamily="49" charset="-122"/>
              </a:rPr>
              <a:t>引言－问题</a:t>
            </a:r>
            <a:endParaRPr lang="zh-CN" altLang="en-US" sz="3600" b="1" dirty="0">
              <a:latin typeface="黑体" pitchFamily="49" charset="-122"/>
              <a:ea typeface="黑体" pitchFamily="49" charset="-122"/>
            </a:endParaRPr>
          </a:p>
        </p:txBody>
      </p:sp>
      <p:grpSp>
        <p:nvGrpSpPr>
          <p:cNvPr id="2" name="Group 5"/>
          <p:cNvGrpSpPr>
            <a:grpSpLocks noChangeAspect="1"/>
          </p:cNvGrpSpPr>
          <p:nvPr/>
        </p:nvGrpSpPr>
        <p:grpSpPr bwMode="auto">
          <a:xfrm>
            <a:off x="4643425" y="2044689"/>
            <a:ext cx="3595220" cy="3595220"/>
            <a:chOff x="1307" y="587"/>
            <a:chExt cx="3147" cy="3147"/>
          </a:xfrm>
        </p:grpSpPr>
        <p:sp>
          <p:nvSpPr>
            <p:cNvPr id="5" name="Freeform 5"/>
            <p:cNvSpPr>
              <a:spLocks/>
            </p:cNvSpPr>
            <p:nvPr/>
          </p:nvSpPr>
          <p:spPr bwMode="auto">
            <a:xfrm>
              <a:off x="3502" y="2039"/>
              <a:ext cx="663" cy="1375"/>
            </a:xfrm>
            <a:custGeom>
              <a:avLst/>
              <a:gdLst>
                <a:gd name="T0" fmla="*/ 0 w 727"/>
                <a:gd name="T1" fmla="*/ 0 h 1508"/>
                <a:gd name="T2" fmla="*/ 0 w 727"/>
                <a:gd name="T3" fmla="*/ 1508 h 1508"/>
                <a:gd name="T4" fmla="*/ 727 w 727"/>
                <a:gd name="T5" fmla="*/ 722 h 1508"/>
                <a:gd name="T6" fmla="*/ 0 w 727"/>
                <a:gd name="T7" fmla="*/ 0 h 1508"/>
              </a:gdLst>
              <a:ahLst/>
              <a:cxnLst>
                <a:cxn ang="0">
                  <a:pos x="T0" y="T1"/>
                </a:cxn>
                <a:cxn ang="0">
                  <a:pos x="T2" y="T3"/>
                </a:cxn>
                <a:cxn ang="0">
                  <a:pos x="T4" y="T5"/>
                </a:cxn>
                <a:cxn ang="0">
                  <a:pos x="T6" y="T7"/>
                </a:cxn>
              </a:cxnLst>
              <a:rect l="0" t="0" r="r" b="b"/>
              <a:pathLst>
                <a:path w="727" h="1508">
                  <a:moveTo>
                    <a:pt x="0" y="0"/>
                  </a:moveTo>
                  <a:cubicBezTo>
                    <a:pt x="0" y="1508"/>
                    <a:pt x="0" y="1508"/>
                    <a:pt x="0" y="1508"/>
                  </a:cubicBezTo>
                  <a:cubicBezTo>
                    <a:pt x="0" y="1508"/>
                    <a:pt x="535" y="1358"/>
                    <a:pt x="727" y="722"/>
                  </a:cubicBezTo>
                  <a:lnTo>
                    <a:pt x="0" y="0"/>
                  </a:lnTo>
                  <a:close/>
                </a:path>
              </a:pathLst>
            </a:custGeom>
            <a:solidFill>
              <a:schemeClr val="accent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6"/>
            <p:cNvSpPr>
              <a:spLocks/>
            </p:cNvSpPr>
            <p:nvPr/>
          </p:nvSpPr>
          <p:spPr bwMode="auto">
            <a:xfrm>
              <a:off x="3233" y="1631"/>
              <a:ext cx="1221" cy="975"/>
            </a:xfrm>
            <a:custGeom>
              <a:avLst/>
              <a:gdLst>
                <a:gd name="T0" fmla="*/ 0 w 1339"/>
                <a:gd name="T1" fmla="*/ 3 h 1069"/>
                <a:gd name="T2" fmla="*/ 1067 w 1339"/>
                <a:gd name="T3" fmla="*/ 1069 h 1069"/>
                <a:gd name="T4" fmla="*/ 1025 w 1339"/>
                <a:gd name="T5" fmla="*/ 0 h 1069"/>
                <a:gd name="T6" fmla="*/ 0 w 1339"/>
                <a:gd name="T7" fmla="*/ 3 h 1069"/>
              </a:gdLst>
              <a:ahLst/>
              <a:cxnLst>
                <a:cxn ang="0">
                  <a:pos x="T0" y="T1"/>
                </a:cxn>
                <a:cxn ang="0">
                  <a:pos x="T2" y="T3"/>
                </a:cxn>
                <a:cxn ang="0">
                  <a:pos x="T4" y="T5"/>
                </a:cxn>
                <a:cxn ang="0">
                  <a:pos x="T6" y="T7"/>
                </a:cxn>
              </a:cxnLst>
              <a:rect l="0" t="0" r="r" b="b"/>
              <a:pathLst>
                <a:path w="1339" h="1069">
                  <a:moveTo>
                    <a:pt x="0" y="3"/>
                  </a:moveTo>
                  <a:cubicBezTo>
                    <a:pt x="1067" y="1069"/>
                    <a:pt x="1067" y="1069"/>
                    <a:pt x="1067" y="1069"/>
                  </a:cubicBezTo>
                  <a:cubicBezTo>
                    <a:pt x="1067" y="1069"/>
                    <a:pt x="1339" y="585"/>
                    <a:pt x="1025" y="0"/>
                  </a:cubicBezTo>
                  <a:lnTo>
                    <a:pt x="0" y="3"/>
                  </a:lnTo>
                  <a:close/>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7"/>
            <p:cNvSpPr>
              <a:spLocks/>
            </p:cNvSpPr>
            <p:nvPr/>
          </p:nvSpPr>
          <p:spPr bwMode="auto">
            <a:xfrm>
              <a:off x="2757" y="876"/>
              <a:ext cx="1375" cy="663"/>
            </a:xfrm>
            <a:custGeom>
              <a:avLst/>
              <a:gdLst>
                <a:gd name="T0" fmla="*/ 0 w 1508"/>
                <a:gd name="T1" fmla="*/ 727 h 727"/>
                <a:gd name="T2" fmla="*/ 1508 w 1508"/>
                <a:gd name="T3" fmla="*/ 727 h 727"/>
                <a:gd name="T4" fmla="*/ 722 w 1508"/>
                <a:gd name="T5" fmla="*/ 0 h 727"/>
                <a:gd name="T6" fmla="*/ 0 w 1508"/>
                <a:gd name="T7" fmla="*/ 727 h 727"/>
              </a:gdLst>
              <a:ahLst/>
              <a:cxnLst>
                <a:cxn ang="0">
                  <a:pos x="T0" y="T1"/>
                </a:cxn>
                <a:cxn ang="0">
                  <a:pos x="T2" y="T3"/>
                </a:cxn>
                <a:cxn ang="0">
                  <a:pos x="T4" y="T5"/>
                </a:cxn>
                <a:cxn ang="0">
                  <a:pos x="T6" y="T7"/>
                </a:cxn>
              </a:cxnLst>
              <a:rect l="0" t="0" r="r" b="b"/>
              <a:pathLst>
                <a:path w="1508" h="727">
                  <a:moveTo>
                    <a:pt x="0" y="727"/>
                  </a:moveTo>
                  <a:cubicBezTo>
                    <a:pt x="1508" y="727"/>
                    <a:pt x="1508" y="727"/>
                    <a:pt x="1508" y="727"/>
                  </a:cubicBezTo>
                  <a:cubicBezTo>
                    <a:pt x="1508" y="727"/>
                    <a:pt x="1358" y="192"/>
                    <a:pt x="722" y="0"/>
                  </a:cubicBezTo>
                  <a:lnTo>
                    <a:pt x="0" y="727"/>
                  </a:ln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8"/>
            <p:cNvSpPr>
              <a:spLocks/>
            </p:cNvSpPr>
            <p:nvPr/>
          </p:nvSpPr>
          <p:spPr bwMode="auto">
            <a:xfrm>
              <a:off x="2351" y="587"/>
              <a:ext cx="975" cy="1220"/>
            </a:xfrm>
            <a:custGeom>
              <a:avLst/>
              <a:gdLst>
                <a:gd name="T0" fmla="*/ 3 w 1070"/>
                <a:gd name="T1" fmla="*/ 1338 h 1338"/>
                <a:gd name="T2" fmla="*/ 1070 w 1070"/>
                <a:gd name="T3" fmla="*/ 272 h 1338"/>
                <a:gd name="T4" fmla="*/ 0 w 1070"/>
                <a:gd name="T5" fmla="*/ 314 h 1338"/>
                <a:gd name="T6" fmla="*/ 3 w 1070"/>
                <a:gd name="T7" fmla="*/ 1338 h 1338"/>
              </a:gdLst>
              <a:ahLst/>
              <a:cxnLst>
                <a:cxn ang="0">
                  <a:pos x="T0" y="T1"/>
                </a:cxn>
                <a:cxn ang="0">
                  <a:pos x="T2" y="T3"/>
                </a:cxn>
                <a:cxn ang="0">
                  <a:pos x="T4" y="T5"/>
                </a:cxn>
                <a:cxn ang="0">
                  <a:pos x="T6" y="T7"/>
                </a:cxn>
              </a:cxnLst>
              <a:rect l="0" t="0" r="r" b="b"/>
              <a:pathLst>
                <a:path w="1070" h="1338">
                  <a:moveTo>
                    <a:pt x="3" y="1338"/>
                  </a:moveTo>
                  <a:cubicBezTo>
                    <a:pt x="1070" y="272"/>
                    <a:pt x="1070" y="272"/>
                    <a:pt x="1070" y="272"/>
                  </a:cubicBezTo>
                  <a:cubicBezTo>
                    <a:pt x="1070" y="272"/>
                    <a:pt x="585" y="0"/>
                    <a:pt x="0" y="314"/>
                  </a:cubicBezTo>
                  <a:lnTo>
                    <a:pt x="3" y="1338"/>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9"/>
            <p:cNvSpPr>
              <a:spLocks/>
            </p:cNvSpPr>
            <p:nvPr/>
          </p:nvSpPr>
          <p:spPr bwMode="auto">
            <a:xfrm>
              <a:off x="1596" y="908"/>
              <a:ext cx="663" cy="1375"/>
            </a:xfrm>
            <a:custGeom>
              <a:avLst/>
              <a:gdLst>
                <a:gd name="T0" fmla="*/ 727 w 727"/>
                <a:gd name="T1" fmla="*/ 1508 h 1508"/>
                <a:gd name="T2" fmla="*/ 727 w 727"/>
                <a:gd name="T3" fmla="*/ 0 h 1508"/>
                <a:gd name="T4" fmla="*/ 0 w 727"/>
                <a:gd name="T5" fmla="*/ 786 h 1508"/>
                <a:gd name="T6" fmla="*/ 727 w 727"/>
                <a:gd name="T7" fmla="*/ 1508 h 1508"/>
              </a:gdLst>
              <a:ahLst/>
              <a:cxnLst>
                <a:cxn ang="0">
                  <a:pos x="T0" y="T1"/>
                </a:cxn>
                <a:cxn ang="0">
                  <a:pos x="T2" y="T3"/>
                </a:cxn>
                <a:cxn ang="0">
                  <a:pos x="T4" y="T5"/>
                </a:cxn>
                <a:cxn ang="0">
                  <a:pos x="T6" y="T7"/>
                </a:cxn>
              </a:cxnLst>
              <a:rect l="0" t="0" r="r" b="b"/>
              <a:pathLst>
                <a:path w="727" h="1508">
                  <a:moveTo>
                    <a:pt x="727" y="1508"/>
                  </a:moveTo>
                  <a:cubicBezTo>
                    <a:pt x="727" y="0"/>
                    <a:pt x="727" y="0"/>
                    <a:pt x="727" y="0"/>
                  </a:cubicBezTo>
                  <a:cubicBezTo>
                    <a:pt x="727" y="0"/>
                    <a:pt x="192" y="150"/>
                    <a:pt x="0" y="786"/>
                  </a:cubicBezTo>
                  <a:lnTo>
                    <a:pt x="727" y="1508"/>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0"/>
            <p:cNvSpPr>
              <a:spLocks/>
            </p:cNvSpPr>
            <p:nvPr/>
          </p:nvSpPr>
          <p:spPr bwMode="auto">
            <a:xfrm>
              <a:off x="1307" y="1714"/>
              <a:ext cx="1220" cy="975"/>
            </a:xfrm>
            <a:custGeom>
              <a:avLst/>
              <a:gdLst>
                <a:gd name="T0" fmla="*/ 1338 w 1338"/>
                <a:gd name="T1" fmla="*/ 1066 h 1069"/>
                <a:gd name="T2" fmla="*/ 272 w 1338"/>
                <a:gd name="T3" fmla="*/ 0 h 1069"/>
                <a:gd name="T4" fmla="*/ 314 w 1338"/>
                <a:gd name="T5" fmla="*/ 1069 h 1069"/>
                <a:gd name="T6" fmla="*/ 1338 w 1338"/>
                <a:gd name="T7" fmla="*/ 1066 h 1069"/>
              </a:gdLst>
              <a:ahLst/>
              <a:cxnLst>
                <a:cxn ang="0">
                  <a:pos x="T0" y="T1"/>
                </a:cxn>
                <a:cxn ang="0">
                  <a:pos x="T2" y="T3"/>
                </a:cxn>
                <a:cxn ang="0">
                  <a:pos x="T4" y="T5"/>
                </a:cxn>
                <a:cxn ang="0">
                  <a:pos x="T6" y="T7"/>
                </a:cxn>
              </a:cxnLst>
              <a:rect l="0" t="0" r="r" b="b"/>
              <a:pathLst>
                <a:path w="1338" h="1069">
                  <a:moveTo>
                    <a:pt x="1338" y="1066"/>
                  </a:moveTo>
                  <a:cubicBezTo>
                    <a:pt x="272" y="0"/>
                    <a:pt x="272" y="0"/>
                    <a:pt x="272" y="0"/>
                  </a:cubicBezTo>
                  <a:cubicBezTo>
                    <a:pt x="272" y="0"/>
                    <a:pt x="0" y="484"/>
                    <a:pt x="314" y="1069"/>
                  </a:cubicBezTo>
                  <a:lnTo>
                    <a:pt x="1338" y="1066"/>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1"/>
            <p:cNvSpPr>
              <a:spLocks/>
            </p:cNvSpPr>
            <p:nvPr/>
          </p:nvSpPr>
          <p:spPr bwMode="auto">
            <a:xfrm>
              <a:off x="1627" y="2783"/>
              <a:ext cx="1375" cy="662"/>
            </a:xfrm>
            <a:custGeom>
              <a:avLst/>
              <a:gdLst>
                <a:gd name="T0" fmla="*/ 1508 w 1508"/>
                <a:gd name="T1" fmla="*/ 0 h 727"/>
                <a:gd name="T2" fmla="*/ 0 w 1508"/>
                <a:gd name="T3" fmla="*/ 0 h 727"/>
                <a:gd name="T4" fmla="*/ 786 w 1508"/>
                <a:gd name="T5" fmla="*/ 727 h 727"/>
                <a:gd name="T6" fmla="*/ 1508 w 1508"/>
                <a:gd name="T7" fmla="*/ 0 h 727"/>
              </a:gdLst>
              <a:ahLst/>
              <a:cxnLst>
                <a:cxn ang="0">
                  <a:pos x="T0" y="T1"/>
                </a:cxn>
                <a:cxn ang="0">
                  <a:pos x="T2" y="T3"/>
                </a:cxn>
                <a:cxn ang="0">
                  <a:pos x="T4" y="T5"/>
                </a:cxn>
                <a:cxn ang="0">
                  <a:pos x="T6" y="T7"/>
                </a:cxn>
              </a:cxnLst>
              <a:rect l="0" t="0" r="r" b="b"/>
              <a:pathLst>
                <a:path w="1508" h="727">
                  <a:moveTo>
                    <a:pt x="1508" y="0"/>
                  </a:moveTo>
                  <a:cubicBezTo>
                    <a:pt x="0" y="0"/>
                    <a:pt x="0" y="0"/>
                    <a:pt x="0" y="0"/>
                  </a:cubicBezTo>
                  <a:cubicBezTo>
                    <a:pt x="0" y="0"/>
                    <a:pt x="150" y="535"/>
                    <a:pt x="786" y="727"/>
                  </a:cubicBezTo>
                  <a:lnTo>
                    <a:pt x="1508" y="0"/>
                  </a:ln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2"/>
            <p:cNvSpPr>
              <a:spLocks/>
            </p:cNvSpPr>
            <p:nvPr/>
          </p:nvSpPr>
          <p:spPr bwMode="auto">
            <a:xfrm>
              <a:off x="2434" y="2515"/>
              <a:ext cx="975" cy="1219"/>
            </a:xfrm>
            <a:custGeom>
              <a:avLst/>
              <a:gdLst>
                <a:gd name="T0" fmla="*/ 1066 w 1070"/>
                <a:gd name="T1" fmla="*/ 0 h 1338"/>
                <a:gd name="T2" fmla="*/ 0 w 1070"/>
                <a:gd name="T3" fmla="*/ 1066 h 1338"/>
                <a:gd name="T4" fmla="*/ 1070 w 1070"/>
                <a:gd name="T5" fmla="*/ 1024 h 1338"/>
                <a:gd name="T6" fmla="*/ 1066 w 1070"/>
                <a:gd name="T7" fmla="*/ 0 h 1338"/>
              </a:gdLst>
              <a:ahLst/>
              <a:cxnLst>
                <a:cxn ang="0">
                  <a:pos x="T0" y="T1"/>
                </a:cxn>
                <a:cxn ang="0">
                  <a:pos x="T2" y="T3"/>
                </a:cxn>
                <a:cxn ang="0">
                  <a:pos x="T4" y="T5"/>
                </a:cxn>
                <a:cxn ang="0">
                  <a:pos x="T6" y="T7"/>
                </a:cxn>
              </a:cxnLst>
              <a:rect l="0" t="0" r="r" b="b"/>
              <a:pathLst>
                <a:path w="1070" h="1338">
                  <a:moveTo>
                    <a:pt x="1066" y="0"/>
                  </a:moveTo>
                  <a:cubicBezTo>
                    <a:pt x="0" y="1066"/>
                    <a:pt x="0" y="1066"/>
                    <a:pt x="0" y="1066"/>
                  </a:cubicBezTo>
                  <a:cubicBezTo>
                    <a:pt x="0" y="1066"/>
                    <a:pt x="484" y="1338"/>
                    <a:pt x="1070" y="1024"/>
                  </a:cubicBezTo>
                  <a:lnTo>
                    <a:pt x="1066" y="0"/>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TextBox 12"/>
          <p:cNvSpPr txBox="1"/>
          <p:nvPr/>
        </p:nvSpPr>
        <p:spPr>
          <a:xfrm>
            <a:off x="4150784" y="2983643"/>
            <a:ext cx="400751" cy="517065"/>
          </a:xfrm>
          <a:prstGeom prst="rect">
            <a:avLst/>
          </a:prstGeom>
          <a:noFill/>
        </p:spPr>
        <p:txBody>
          <a:bodyPr wrap="none" lIns="0" tIns="0" rIns="0" bIns="0" rtlCol="0">
            <a:spAutoFit/>
          </a:bodyPr>
          <a:lstStyle/>
          <a:p>
            <a:pPr>
              <a:lnSpc>
                <a:spcPct val="120000"/>
              </a:lnSpc>
            </a:pPr>
            <a:r>
              <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14" name="Rectangle 54"/>
          <p:cNvSpPr/>
          <p:nvPr/>
        </p:nvSpPr>
        <p:spPr>
          <a:xfrm>
            <a:off x="721761" y="3169449"/>
            <a:ext cx="3354160" cy="738664"/>
          </a:xfrm>
          <a:prstGeom prst="rect">
            <a:avLst/>
          </a:prstGeom>
        </p:spPr>
        <p:txBody>
          <a:bodyPr wrap="square" lIns="0" tIns="0" rIns="0" bIns="0">
            <a:spAutoFit/>
          </a:bodyPr>
          <a:lstStyle/>
          <a:p>
            <a:pPr algn="r"/>
            <a:r>
              <a:rPr lang="zh-CN" altLang="en-US" sz="1600" dirty="0" smtClean="0"/>
              <a:t>不仅仅是局限在抄表，希望更侧重于数据的分析，监测流量异常及管道漏损的情况；</a:t>
            </a:r>
            <a:endParaRPr lang="zh-CN" altLang="en-US" sz="1600" dirty="0"/>
          </a:p>
        </p:txBody>
      </p:sp>
      <p:sp>
        <p:nvSpPr>
          <p:cNvPr id="15" name="TextBox 14"/>
          <p:cNvSpPr txBox="1"/>
          <p:nvPr/>
        </p:nvSpPr>
        <p:spPr>
          <a:xfrm>
            <a:off x="2436272" y="2769329"/>
            <a:ext cx="1443611" cy="369332"/>
          </a:xfrm>
          <a:prstGeom prst="rect">
            <a:avLst/>
          </a:prstGeom>
          <a:noFill/>
        </p:spPr>
        <p:txBody>
          <a:bodyPr wrap="square" lIns="0" tIns="0" rIns="0" bIns="0" rtlCol="0">
            <a:spAutoFit/>
          </a:bodyPr>
          <a:lstStyle/>
          <a:p>
            <a:pPr algn="r"/>
            <a:r>
              <a:rPr lang="zh-CN" altLang="en-US" sz="2400" dirty="0" smtClean="0">
                <a:latin typeface="+mj-ea"/>
                <a:ea typeface="+mj-ea"/>
              </a:rPr>
              <a:t>业务应用</a:t>
            </a:r>
            <a:endParaRPr lang="zh-CN" altLang="en-US" sz="2400" dirty="0">
              <a:latin typeface="+mj-ea"/>
              <a:ea typeface="+mj-ea"/>
            </a:endParaRPr>
          </a:p>
        </p:txBody>
      </p:sp>
      <p:sp>
        <p:nvSpPr>
          <p:cNvPr id="16" name="TextBox 15"/>
          <p:cNvSpPr txBox="1"/>
          <p:nvPr/>
        </p:nvSpPr>
        <p:spPr>
          <a:xfrm>
            <a:off x="6222486" y="5555411"/>
            <a:ext cx="400751" cy="517065"/>
          </a:xfrm>
          <a:prstGeom prst="rect">
            <a:avLst/>
          </a:prstGeom>
          <a:noFill/>
        </p:spPr>
        <p:txBody>
          <a:bodyPr wrap="none" lIns="0" tIns="0" rIns="0" bIns="0" rtlCol="0">
            <a:spAutoFit/>
          </a:bodyPr>
          <a:lstStyle/>
          <a:p>
            <a:pPr>
              <a:lnSpc>
                <a:spcPct val="120000"/>
              </a:lnSpc>
            </a:pPr>
            <a:r>
              <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17" name="Rectangle 57"/>
          <p:cNvSpPr/>
          <p:nvPr/>
        </p:nvSpPr>
        <p:spPr>
          <a:xfrm>
            <a:off x="2293396" y="5912601"/>
            <a:ext cx="3696499" cy="590931"/>
          </a:xfrm>
          <a:prstGeom prst="rect">
            <a:avLst/>
          </a:prstGeom>
        </p:spPr>
        <p:txBody>
          <a:bodyPr wrap="square" lIns="0" tIns="0" rIns="0" bIns="0">
            <a:spAutoFit/>
          </a:bodyPr>
          <a:lstStyle/>
          <a:p>
            <a:pPr algn="r">
              <a:lnSpc>
                <a:spcPct val="120000"/>
              </a:lnSpc>
            </a:pPr>
            <a:r>
              <a:rPr lang="zh-CN" altLang="en-US" sz="1600" dirty="0" smtClean="0"/>
              <a:t>如何实现不同厂家智能产品的互换，以及不同自动抄表技术路线的标准化与兼容。</a:t>
            </a:r>
            <a:endParaRPr 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8271469" y="2967696"/>
            <a:ext cx="400751" cy="517065"/>
          </a:xfrm>
          <a:prstGeom prst="rect">
            <a:avLst/>
          </a:prstGeom>
          <a:noFill/>
        </p:spPr>
        <p:txBody>
          <a:bodyPr wrap="none" lIns="0" tIns="0" rIns="0" bIns="0" rtlCol="0">
            <a:spAutoFit/>
          </a:bodyPr>
          <a:lstStyle/>
          <a:p>
            <a:pPr>
              <a:lnSpc>
                <a:spcPct val="120000"/>
              </a:lnSpc>
            </a:pPr>
            <a:r>
              <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20" name="Rectangle 60"/>
          <p:cNvSpPr/>
          <p:nvPr/>
        </p:nvSpPr>
        <p:spPr>
          <a:xfrm>
            <a:off x="8778128" y="3104664"/>
            <a:ext cx="3230836" cy="725070"/>
          </a:xfrm>
          <a:prstGeom prst="rect">
            <a:avLst/>
          </a:prstGeom>
        </p:spPr>
        <p:txBody>
          <a:bodyPr wrap="square" lIns="0" tIns="0" rIns="0" bIns="0">
            <a:spAutoFit/>
          </a:bodyPr>
          <a:lstStyle/>
          <a:p>
            <a:pPr>
              <a:lnSpc>
                <a:spcPct val="120000"/>
              </a:lnSpc>
            </a:pPr>
            <a:r>
              <a:rPr lang="zh-CN" altLang="en-US" sz="1600" dirty="0" smtClean="0"/>
              <a:t>从部分智能住宅小区扩展到全城市的所有小区的覆盖；</a:t>
            </a:r>
            <a:endParaRPr lang="en-US" sz="16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8794254" y="2697891"/>
            <a:ext cx="1260664" cy="405624"/>
          </a:xfrm>
          <a:prstGeom prst="rect">
            <a:avLst/>
          </a:prstGeom>
          <a:noFill/>
        </p:spPr>
        <p:txBody>
          <a:bodyPr wrap="square" lIns="0" tIns="0" rIns="0" bIns="0" rtlCol="0">
            <a:spAutoFit/>
          </a:bodyPr>
          <a:lstStyle/>
          <a:p>
            <a:pPr>
              <a:lnSpc>
                <a:spcPct val="120000"/>
              </a:lnSpc>
            </a:pPr>
            <a:r>
              <a:rPr lang="zh-CN" altLang="en-US" sz="2400" dirty="0" smtClean="0">
                <a:latin typeface="+mj-ea"/>
                <a:ea typeface="+mj-ea"/>
              </a:rPr>
              <a:t>应用范围</a:t>
            </a:r>
            <a:endParaRPr lang="en-US" sz="2400" dirty="0" smtClean="0">
              <a:solidFill>
                <a:schemeClr val="bg1">
                  <a:lumMod val="65000"/>
                </a:schemeClr>
              </a:solidFill>
              <a:latin typeface="+mj-ea"/>
              <a:ea typeface="+mj-ea"/>
              <a:sym typeface="Arial" panose="020B0604020202020204" pitchFamily="34" charset="0"/>
            </a:endParaRPr>
          </a:p>
        </p:txBody>
      </p:sp>
      <p:sp>
        <p:nvSpPr>
          <p:cNvPr id="27" name="TextBox 26"/>
          <p:cNvSpPr txBox="1"/>
          <p:nvPr/>
        </p:nvSpPr>
        <p:spPr>
          <a:xfrm>
            <a:off x="4865164" y="5483973"/>
            <a:ext cx="1071570" cy="369332"/>
          </a:xfrm>
          <a:prstGeom prst="rect">
            <a:avLst/>
          </a:prstGeom>
          <a:noFill/>
        </p:spPr>
        <p:txBody>
          <a:bodyPr wrap="square" lIns="0" tIns="0" rIns="0" bIns="0" rtlCol="0">
            <a:spAutoFit/>
          </a:bodyPr>
          <a:lstStyle/>
          <a:p>
            <a:pPr algn="r"/>
            <a:r>
              <a:rPr lang="zh-CN" altLang="en-US" sz="2400" dirty="0" smtClean="0">
                <a:latin typeface="+mj-ea"/>
                <a:ea typeface="+mj-ea"/>
              </a:rPr>
              <a:t>标准化</a:t>
            </a:r>
            <a:endParaRPr lang="zh-CN" altLang="en-US" sz="2400" dirty="0">
              <a:latin typeface="+mj-ea"/>
              <a:ea typeface="+mj-ea"/>
            </a:endParaRPr>
          </a:p>
        </p:txBody>
      </p:sp>
      <p:sp>
        <p:nvSpPr>
          <p:cNvPr id="28" name="矩形 27"/>
          <p:cNvSpPr/>
          <p:nvPr/>
        </p:nvSpPr>
        <p:spPr>
          <a:xfrm>
            <a:off x="857211" y="1115995"/>
            <a:ext cx="9429816" cy="369332"/>
          </a:xfrm>
          <a:prstGeom prst="rect">
            <a:avLst/>
          </a:prstGeom>
        </p:spPr>
        <p:txBody>
          <a:bodyPr wrap="square">
            <a:spAutoFit/>
          </a:bodyPr>
          <a:lstStyle/>
          <a:p>
            <a:r>
              <a:rPr lang="zh-CN" altLang="en-US" dirty="0" smtClean="0">
                <a:latin typeface="+mj-ea"/>
                <a:ea typeface="+mj-ea"/>
              </a:rPr>
              <a:t>随着自动抄表技术的发展与广泛应用，浮现出三个方面的新问题，制约了进一步的应用。</a:t>
            </a:r>
            <a:endParaRPr lang="zh-CN" altLang="en-US" dirty="0">
              <a:latin typeface="+mj-ea"/>
              <a:ea typeface="+mj-ea"/>
            </a:endParaRPr>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2511091"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引言－契机</a:t>
            </a:r>
            <a:endParaRPr lang="zh-CN" altLang="en-US" sz="3600" b="1" dirty="0">
              <a:latin typeface="黑体" pitchFamily="49" charset="-122"/>
              <a:ea typeface="黑体" pitchFamily="49" charset="-122"/>
            </a:endParaRPr>
          </a:p>
        </p:txBody>
      </p:sp>
      <p:sp>
        <p:nvSpPr>
          <p:cNvPr id="8" name="矩形 7"/>
          <p:cNvSpPr/>
          <p:nvPr/>
        </p:nvSpPr>
        <p:spPr>
          <a:xfrm>
            <a:off x="857211" y="1758937"/>
            <a:ext cx="6000792" cy="1200329"/>
          </a:xfrm>
          <a:prstGeom prst="rect">
            <a:avLst/>
          </a:prstGeom>
        </p:spPr>
        <p:txBody>
          <a:bodyPr wrap="square">
            <a:spAutoFit/>
          </a:bodyPr>
          <a:lstStyle/>
          <a:p>
            <a:r>
              <a:rPr lang="en-US" dirty="0" smtClean="0"/>
              <a:t>2015</a:t>
            </a:r>
            <a:r>
              <a:rPr lang="zh-CN" altLang="en-US" dirty="0" smtClean="0"/>
              <a:t>年</a:t>
            </a:r>
            <a:r>
              <a:rPr lang="en-US" dirty="0" smtClean="0"/>
              <a:t>9</a:t>
            </a:r>
            <a:r>
              <a:rPr lang="zh-CN" altLang="en-US" dirty="0" smtClean="0"/>
              <a:t>月，全球通信业对共同形成一个低功耗、广域覆盖（</a:t>
            </a:r>
            <a:r>
              <a:rPr lang="en-US" dirty="0" smtClean="0"/>
              <a:t>LPWA</a:t>
            </a:r>
            <a:r>
              <a:rPr lang="zh-CN" altLang="en-US" dirty="0" smtClean="0"/>
              <a:t>）的</a:t>
            </a:r>
            <a:r>
              <a:rPr lang="en-US" dirty="0" smtClean="0"/>
              <a:t>NB-</a:t>
            </a:r>
            <a:r>
              <a:rPr lang="en-US" dirty="0" err="1" smtClean="0"/>
              <a:t>IoT</a:t>
            </a:r>
            <a:r>
              <a:rPr lang="zh-CN" altLang="en-US" dirty="0" smtClean="0"/>
              <a:t>物联网标准达成共识，</a:t>
            </a:r>
            <a:r>
              <a:rPr lang="en-US" dirty="0" smtClean="0"/>
              <a:t>2016</a:t>
            </a:r>
            <a:r>
              <a:rPr lang="zh-CN" altLang="en-US" dirty="0" smtClean="0"/>
              <a:t>年</a:t>
            </a:r>
            <a:r>
              <a:rPr lang="en-US" dirty="0" smtClean="0"/>
              <a:t>6</a:t>
            </a:r>
            <a:r>
              <a:rPr lang="zh-CN" altLang="en-US" dirty="0" smtClean="0"/>
              <a:t>月，</a:t>
            </a:r>
            <a:r>
              <a:rPr lang="en-US" dirty="0" smtClean="0"/>
              <a:t>NB-</a:t>
            </a:r>
            <a:r>
              <a:rPr lang="en-US" dirty="0" err="1" smtClean="0"/>
              <a:t>IoT</a:t>
            </a:r>
            <a:r>
              <a:rPr lang="zh-CN" altLang="en-US" dirty="0" smtClean="0"/>
              <a:t>对应的</a:t>
            </a:r>
            <a:r>
              <a:rPr lang="en-US" dirty="0" smtClean="0"/>
              <a:t>3GPP</a:t>
            </a:r>
            <a:r>
              <a:rPr lang="zh-CN" altLang="en-US" dirty="0" smtClean="0"/>
              <a:t>标准核心协议相关内容获得了</a:t>
            </a:r>
            <a:r>
              <a:rPr lang="en-US" dirty="0" smtClean="0"/>
              <a:t>RAN</a:t>
            </a:r>
            <a:r>
              <a:rPr lang="zh-CN" altLang="en-US" dirty="0" smtClean="0"/>
              <a:t>全会批准完成。</a:t>
            </a:r>
            <a:endParaRPr lang="zh-CN" altLang="en-US" dirty="0"/>
          </a:p>
        </p:txBody>
      </p:sp>
      <p:sp>
        <p:nvSpPr>
          <p:cNvPr id="9" name="矩形 8"/>
          <p:cNvSpPr/>
          <p:nvPr/>
        </p:nvSpPr>
        <p:spPr>
          <a:xfrm>
            <a:off x="785773" y="1258871"/>
            <a:ext cx="10930014" cy="369332"/>
          </a:xfrm>
          <a:prstGeom prst="rect">
            <a:avLst/>
          </a:prstGeom>
        </p:spPr>
        <p:txBody>
          <a:bodyPr wrap="square">
            <a:spAutoFit/>
          </a:bodyPr>
          <a:lstStyle/>
          <a:p>
            <a:r>
              <a:rPr lang="zh-CN" altLang="en-US" dirty="0" smtClean="0">
                <a:solidFill>
                  <a:srgbClr val="000000"/>
                </a:solidFill>
                <a:latin typeface="+mj-ea"/>
                <a:ea typeface="+mj-ea"/>
              </a:rPr>
              <a:t>新技术的出现，为解决智能水表数据采集所面临的问题提供了一个新的契机。</a:t>
            </a:r>
            <a:endParaRPr lang="zh-CN" altLang="en-US" dirty="0">
              <a:latin typeface="+mj-ea"/>
              <a:ea typeface="+mj-ea"/>
            </a:endParaRPr>
          </a:p>
        </p:txBody>
      </p:sp>
      <p:sp>
        <p:nvSpPr>
          <p:cNvPr id="10" name="矩形 9"/>
          <p:cNvSpPr/>
          <p:nvPr/>
        </p:nvSpPr>
        <p:spPr>
          <a:xfrm>
            <a:off x="7286631" y="1701616"/>
            <a:ext cx="5214974" cy="1200329"/>
          </a:xfrm>
          <a:prstGeom prst="rect">
            <a:avLst/>
          </a:prstGeom>
        </p:spPr>
        <p:txBody>
          <a:bodyPr wrap="square">
            <a:spAutoFit/>
          </a:bodyPr>
          <a:lstStyle/>
          <a:p>
            <a:r>
              <a:rPr lang="zh-CN" altLang="en-US" dirty="0" smtClean="0"/>
              <a:t>同时从</a:t>
            </a:r>
            <a:r>
              <a:rPr lang="en-US" dirty="0" smtClean="0"/>
              <a:t>2010</a:t>
            </a:r>
            <a:r>
              <a:rPr lang="zh-CN" altLang="en-US" dirty="0" smtClean="0"/>
              <a:t>年开始，商业化的</a:t>
            </a:r>
            <a:r>
              <a:rPr lang="en-US" dirty="0" err="1" smtClean="0"/>
              <a:t>IoT</a:t>
            </a:r>
            <a:r>
              <a:rPr lang="zh-CN" altLang="en-US" dirty="0" smtClean="0"/>
              <a:t>物联网平台（如：亚马逊</a:t>
            </a:r>
            <a:r>
              <a:rPr lang="en-US" dirty="0" smtClean="0"/>
              <a:t>AWS </a:t>
            </a:r>
            <a:r>
              <a:rPr lang="en-US" dirty="0" err="1" smtClean="0"/>
              <a:t>IoT</a:t>
            </a:r>
            <a:r>
              <a:rPr lang="zh-CN" altLang="en-US" dirty="0" smtClean="0"/>
              <a:t>，微软</a:t>
            </a:r>
            <a:r>
              <a:rPr lang="en-US" dirty="0" smtClean="0"/>
              <a:t>Azure </a:t>
            </a:r>
            <a:r>
              <a:rPr lang="en-US" dirty="0" err="1" smtClean="0"/>
              <a:t>IoT</a:t>
            </a:r>
            <a:r>
              <a:rPr lang="zh-CN" altLang="en-US" dirty="0" smtClean="0"/>
              <a:t>，中移物联网开放平台</a:t>
            </a:r>
            <a:r>
              <a:rPr lang="en-US" dirty="0" err="1" smtClean="0"/>
              <a:t>OneNet</a:t>
            </a:r>
            <a:r>
              <a:rPr lang="zh-CN" altLang="en-US" dirty="0" smtClean="0"/>
              <a:t>，华为</a:t>
            </a:r>
            <a:r>
              <a:rPr lang="en-US" dirty="0" err="1" smtClean="0"/>
              <a:t>OceanConnect</a:t>
            </a:r>
            <a:r>
              <a:rPr lang="zh-CN" altLang="en-US" dirty="0" smtClean="0"/>
              <a:t>）逐次进行人们的视线</a:t>
            </a:r>
            <a:endParaRPr lang="zh-CN" altLang="en-US" dirty="0"/>
          </a:p>
        </p:txBody>
      </p:sp>
      <p:pic>
        <p:nvPicPr>
          <p:cNvPr id="4098" name="Picture 2" descr="http://cimage.tianjimedia.com/uploadImages/20160616195556970001.jpg"/>
          <p:cNvPicPr>
            <a:picLocks noChangeAspect="1" noChangeArrowheads="1"/>
          </p:cNvPicPr>
          <p:nvPr/>
        </p:nvPicPr>
        <p:blipFill>
          <a:blip r:embed="rId3"/>
          <a:srcRect l="1023"/>
          <a:stretch>
            <a:fillRect/>
          </a:stretch>
        </p:blipFill>
        <p:spPr bwMode="auto">
          <a:xfrm>
            <a:off x="928649" y="3187697"/>
            <a:ext cx="5929353" cy="2643206"/>
          </a:xfrm>
          <a:prstGeom prst="rect">
            <a:avLst/>
          </a:prstGeom>
          <a:noFill/>
        </p:spPr>
      </p:pic>
      <p:sp>
        <p:nvSpPr>
          <p:cNvPr id="12" name="矩形 11"/>
          <p:cNvSpPr/>
          <p:nvPr/>
        </p:nvSpPr>
        <p:spPr>
          <a:xfrm>
            <a:off x="857211" y="6045217"/>
            <a:ext cx="11715832" cy="646331"/>
          </a:xfrm>
          <a:prstGeom prst="rect">
            <a:avLst/>
          </a:prstGeom>
        </p:spPr>
        <p:txBody>
          <a:bodyPr wrap="square">
            <a:spAutoFit/>
          </a:bodyPr>
          <a:lstStyle/>
          <a:p>
            <a:r>
              <a:rPr lang="zh-CN" altLang="en-US" dirty="0" smtClean="0"/>
              <a:t>这些提供托管的云平台使互联设备可以与云应用程序及其他设备交互；应用程序可以跟踪所有设备并与其通信，收集、处理和分析互连设备生成的数据并对其执行操作。</a:t>
            </a:r>
            <a:endParaRPr lang="zh-CN" altLang="en-US" dirty="0"/>
          </a:p>
        </p:txBody>
      </p:sp>
      <p:pic>
        <p:nvPicPr>
          <p:cNvPr id="4100" name="Picture 4" descr="https://ss0.bdstatic.com/70cFvHSh_Q1YnxGkpoWK1HF6hhy/it/u=3949982647,3531798387&amp;fm=27&amp;gp=0.jpg"/>
          <p:cNvPicPr>
            <a:picLocks noChangeAspect="1" noChangeArrowheads="1"/>
          </p:cNvPicPr>
          <p:nvPr/>
        </p:nvPicPr>
        <p:blipFill>
          <a:blip r:embed="rId4"/>
          <a:srcRect/>
          <a:stretch>
            <a:fillRect/>
          </a:stretch>
        </p:blipFill>
        <p:spPr bwMode="auto">
          <a:xfrm>
            <a:off x="7286631" y="3033340"/>
            <a:ext cx="3000396" cy="1218161"/>
          </a:xfrm>
          <a:prstGeom prst="rect">
            <a:avLst/>
          </a:prstGeom>
          <a:noFill/>
        </p:spPr>
      </p:pic>
      <p:sp>
        <p:nvSpPr>
          <p:cNvPr id="4102" name="AutoShape 6" descr="data:image/jpeg;base64,/9j/4AAQSkZJRgABAQAAAQABAAD/2wBDAAgGBgcGBQgHBwcJCQgKDBQNDAsLDBkSEw8UHRofHh0aHBwgJC4nICIsIxwcKDcpLDAxNDQ0Hyc5PTgyPC4zNDL/2wBDAQkJCQwLDBgNDRgyIRwhMjIyMjIyMjIyMjIyMjIyMjIyMjIyMjIyMjIyMjIyMjIyMjIyMjIyMjIyMjIyMjIyMjL/wAARCAEsAh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C1SUtJX0R4IUlFFIApKWkxQAUlLSUAFJS0lAwpKWkoAKSloNACUlLSUAFJS0lABSUtJQAUlLSUABpKWkoAKSlpKBhSUtJQhBSUtJQMKSlpDSAKSlpKACiiigBKKDRQAUlLSUAFJS0lABSUtJQAUlLSGgApKWg0AJSUtFACUUUUgEpKWigBKKKKAEopaSgBDSU6kxQAlFLSUAFFFFABSYpaKAEopaKAN2kp23AptWSFJS0lIAoopDQAUlLSUDCkNLQaAEpKWigBKQ0tFACUGiigBKDRQaAEpKWkNABSUtJQAUlLSGgApDS0hoGFJS0GgQlJS0UDEooopAJRRRQAneiiigApKWkoAKQ0tJQAUlLRQAlIaWigBKKKKAEoNFFACUUUUAIaKU0lABSUtJSAKSlpDQAUGiigBKKWkoASilpMUAFJS0UAJRS0hoAKKMUUAdOIht55pjW/PymrGKKnmZVkVPIbHpURGDV881C8QJzTUhOJVoqfyKa0RFVcmzIaKUjBpDTExKQ0tBoGJRRRQAlFFFACUUUUAJQaKKAEpDS0UAJSUtFACUUUUAJRQaKBiUUUUAJRRRSASig0UwEooNFIBDRS0lABSUtFACUUUUAJRRRQAlFKaSgBDRS0lACUUtIaACkpaSgApKWigBKKKKAEopaSgBKKWkxSAKMUUUAJRS0lABRRRQAlFLRQAlFLRQB1dIaWm1BYUlKaSgApGGaWg0wITGM1HIgAqzUMwypppidirRRRVmYlFBooGJRQaKAENFBooASilpKAENFBooASiiigBKKKKAENFBooATFFLSUDEooooAKSlpKQBSUtIaACkpaKAEooooASilpKACkpaSgApKWigBKSlooASiiigBKKDRQMSilpKBBikpaSgAooopAJRS0lMApKWkpAFFFFABSYpaKAEopaKAEopaKAOpzSdqWkqCwNJRRQAUlFJmgQtRuMin00imBVk4OMUyp5V9qgq0QwNJS0lMANJS0lABSUtJQAUlLSUAFJS0lABSUtJQAGkpaSgApKWigBKSlpDQMKSlpKACkpaKQCUUUUAJRRRQAlFLSUAFJS0UAJRRRQAlFKaSgBKKWkoAKSlooASkpaKAEpMUtFACUUppKACkpaMUgEooopgJiilopAJSUtFMBMUUtFIBKKWkoAKKKKAOppKWmmoLCkpaaaYhaQ0UtACUUGk70AIRmq0iAHirRIqCVgKaEyCkpaDVkiUlLRQAlIaeEJpGGKAsNooooASkNLT1ikfhI3b6KTSugsyOkq7HpV/L9y0l+pXFWo/DeoyYyiJ/vNUupFdSlCT6GRSV0UfhKc/wCsuY1/3VJqHVtCj02yEwmaRi4XkYFT7aDdkynSkldmHRRRWpmJRRRQMSiiigQlFBooGJRS0lIApKWkNACUUUUAFFFFACUUppKACkpaKAEpKWigBKKWkoASilpMUAFJS0UAJSUtFAxKKKKBBSUtFACUUtJigAooopAJijFLRQAlFLRigBKKMUUAdRSUtN7VBYUhpTTaYgooooAQmm5NONJTAYR3qsetaNpbi5u4oC20OwGfSukHhGyXl5JXP1AqJVowepUaUp7HE0V3Ufh7Toz/AMe4Yj+8Satx6faRcJaxL/wAVk8XHoWsNI89SCaQ4SJ2PspNW4tH1CbG20k57kYrvhHgfKuPpUqRnqaiWLfRGiwq6s4uLwvqDgbhGn1b/Ci18ONdtOrXAQwybDhc5rusVk6UuZ9Q4/5eD/KoWIm0y3QgmjJj8KWq/wCsmlf6YFW4vDmnJjMBc+rMTW55Q9KUR4rJ1pvqaKjBdCjDpllCvyWkI/4AKtLEijhAPoKm8sGnFABxWTm+5ooLsUnABwARTaklIzio6a1EJWJ4p/5BS/8AXQf1rcrD8U/8gpf+ug/rWtL40Z1fgZxlFKaSvVPNA1c0i0jvtVt7aXPlyEg4PPQ1TrT8OD/ioLP/AHj/ACNTN2iyo/Eh+v6VFp00bWxZrd8jJOcMDgiseupP/ExOraY3MizPNB9QTkVy54PIwailK6syqiV7oSkpaQDJxWpBs6BpMWozSPdMywJhcg4JYngVR1W2jstUnt4s7I2wM8mt5f8AiXzaTpa8SGVZp8f3j0FZHiH/AJD15/v/ANBWEJNz8jWUUoBf2ENtpOn3KbvMnVi+TxxjpWZVm4t7uK0t5Zt3kSA+Vl8jHfA7VWrSOxmxKK0bfRL64jEvlCOI9HlYKP1qRvDt8QfKMExHaOUE0c8e4+V9jJNFSSxSQSGOVGRx1Vhgin21nPeGQQJvMaF25AwBTurXJtrYgoqW3tZ7p9kETyN6KM1Ld6dd2AT7TF5e/O35gc4our2CzKlFWrTT7q/Yi2hZwOrdAPxq5/wj13jiW2Lf3BMM0nNLQai2ZNJVi7srmyk2XELRntnofoar1SaewnoFGKs2mn3d+xFtCz46noB+NXf+Eeu+hntQ390zDNS5xWg1FsyKKt3mmXlhg3EJVT0cHKn8RVSmmnsJ3W4hoqe2tbi8l8u3iaRvRRV//hHbwcPLbI/9xphmk5JDSbMmkxVy7028scG4hKqejA5B/EVDbW0t3OsMK7pG6DIFO63Cz2LmlWEN0lxc3TMttbrucL1Y9hTLq606WEpb6c0L9pDMT+YxW5p+jX0OiajA8IEkoXYN684/Gsj/AIRvVf8An2H/AH8X/GslKLk7s1cWktCsmnO+kyX4cbEkCFcc1TrrIdGvl8M3FqYR5zThgu8dOO+awLzSrywjV7mIIrHAIcHn8DVQmm3qRKLSRSooorQgKTFLRQAlFLRQAlFLRSASijFFMDp6bS0VmWNNJTqbTEFJRRQAUlFFAFzSv+Qrbf8AXQV3xFcBpX/IVtv+ugr0CuHFfEjsw2zInXnIFAXd1FSUo4NctzpsAWnYoozSKExWXpQ/f6h/18H+Vauay9J/1+of9fB/kKuPwszl8SNHFKBS0VBYUhPFLSN0oApSHLUypZF5zUVWiArD8Vf8gpf+ug/rW5WH4p/5BS/9dR/WtaXxozq/AzjaSlpK9U80K1PDn/IwWf8AvH+RrLrU8Of8jBZ/7x/kaifwsqHxIbPdNZeJZrhDzHcMfqMnI/Kl160WC/8AOh/1FyvmxkdOeoqtqv8AyF7z/rs38zWjbj+0/DstuebiyPmR+pTuKz2tIvdtGF2rU0C1Se/8+YfuLZTK5Pt0FZdbtx/xLPDsVv0nvD5knqEHQVc3pZdSYb3K1pdPe+JoLh85kuFP0GeKZ4h/5D15/v8A9BUej/8AIasv+uy/zqTxD/yHrz/f/oKlK07eQ27wLOr/APIu6N/uv/SmaNbQxW8+qXSBooOI0PR3PSpNW/5F7Rv91/6Ulz8nhCzC9HnYt+tSvht5lP4r+RmXt/cX8xknkLZ6LnhR6AVWV2RgyMVI6EHGKKDW1ktDNtm2066vokrXDL9stSCrk/M6+h9af4Tj868u48432zLn61gVu+FyVmvmHBFq5FZTjaLRcHeSuQ3+qmFTZacTDbR/KXXhpD6k1SsLWTU9Qity7EMcsxOcL3NVK3PDQ2vfyD7yWrFfrVNKMRJ80iLVtT3sbKz/AHVnEdoC8b/c+tZHfOTmjrRVRikhOV2bWkX63WNMvz5lvL8qO3Jjbtg1k3ds9pdS28n3o2Kn396ZGxSVGHUMCK1/FCga0T0Zo1Y/XFRa0rIe8bk2tyyWen2FnbMUt3hEjFeN7Hrk1z/Wti01iL7GtlqNt9ogX7jA4dPoaf8AYtCuP9RqMsDH+GZMj8xSi+XRocve1TE0K+HmPY3kgNnMhBEh4U9iPSspLdpbtbeP5maTYpHfnFaVx4euY4GntpIrqFeS0Tcj8Kb4bQNr1vu7ZP44p3STkg1dkyxqt2NNT+yrE7AgxPIvDO3pn0rBPr3qa8ZnvZ2b7xkYn86hq4RsiZPU09K1VrVxb3P72yk+WSNuQB6j0qHVrA6bqLwqSUPzRt6qelUjW3r3z2Okyt99rfB+gqbWkrdSk7xYaWzf8I7qxyc4XvWHvb+8fzrc0v8A5FzVv+AViIjOcKM0QSuwk3ZG3Ax/4Q66OTn7QOfwFYZJPUk109tYsfBlzn/n4X+Qrnprcxc9qVO12E72RBRiiitTMSilpKACge9LSUABooooAKKKKAOmNJSmkrMsSkNLSGmIbRQaQ0AFJS0lAi5pX/IVtf8AroK9Arz/AEr/AJCtr/10FegVw4r4kduG2YUUUtcp1AKKKWkAlZek/wCv1D/r4P8AKtSsvSf9fqH/AF8H+VXH4WRL4kalFFFQWFITRmmFxmgCORcmoGXFTSNUJNWiWNrD8U/8gpf+uo/rW4aw/FP/ACCl/wCug/rWtL40ZVfgZxtFKaSvVPNErU8Of8jBZ/7x/kazKt6XdrYalDdSKWWMkkL1PBFTNXiyo6MTVv8AkL3n/XZv5mnaRffYNSimb/Vk7XHqp61DeTrdXs86ggSSFgD2yar0lH3bML+9dG6dD/4qQWh/49z+93dvL6//AFqoaxff2hqUsw4jB2oPRR0q/wD8JCP7G+zeU32vy/K87j7melYRqIRle8ipNWsi5o//ACGbP/rsv86k8Q/8h68/3/6Cq1jcC1voLhgSsbhiB1OKdqd0l9qM9yisqyNkBuoqmnz3FdctjR1b/kXtG/3X/mKLEf2j4fuLJeZ4G86NfUd6p3uoJc6ZY2qowa2DBiehz6VUtrmW0nWeBykinIIqVB8pTlqQ/Witl73Sr8+ZeW0sE5+89uQQx9cGmhtCtzuVLu5YdFfCj8cVXO+xPKu421soY9Eub66jzuIjgBOMt3NTeGf9bf8A/Xo9UNQ1KbUXUuFSJBiOJOAoqTSdQTTnuTIjP5sLRjb2JqWm4u5Sa5kZvatTQLpLXVFEpxFMpif6GsztSVbjdWITs7otahZSWF7LbyDG0/KfUdjVWteLV4p7ZLbU4DcIgwkinDqPr3pNmgD5vNvj/sbVH60lJrdFOKezINHsWvtRjQjESHfIx6BRzSareJfaxLPyYi4A/wB0cVNdasv2RrPT4Ps1s33+cu/1NZdJJt8zBuysjS1zTk0+8UQhjbyIHjYnOR9azK1rTWFW0FlfwC5th93nDJ9DRt0Bvm82+T/Z2Kf1oTcVZoGk9UQaLPPb6tbGAkFpArKO4J5zVm5mTTvFkk0ePLjnyQPTv/WlTVLHTwTptq/nkY8+cgkfQVjuxkZnY5Zjkk0kru9gbsrGjrtl9l1FpU5gn/eRsOhBrMrTstW2W32K7hFza9lJwyfQ1N5GiP8ANuvkz/BtU/rTUnHRg0pO6Mu0tZL26jt4lJdzj6e9aHiK4SS+S3hOYrWMRA+46059Vhs4Xg0u2aAuMPNIcuR/SskD5gW6Z5oScpXYNpKyNvSI2fw7qwUZ+5UFpbhEGRzV/StQgt9KvLTYxa4C4YYwMetMReKhX5mU7WRt26j/AIQ+6x2uF/kK56WJXUgjIra07UhZRywSwia2mHzxk/qKq6hJp7ov2GGeNs/N5jAj8KiF4yaLlZpHMXMIibjpTYoGmbC/nWlJaCb7xqaG3WJcKK35tDGxRWxAXLE1BNb7OUraMeRUTwjGMUcw7GFiitVrNeeKo3FuYjkdKaZLRBRS0VQhKKWigDpO9JS0lZotjTSUppKYhKSlpKBBSUtJTAs6fIsOoQSMCVVwTgZNdh/blp/zzuP+/RrktK/5Ctr/ANdBXoIFcWJsmrnXh07Oxmf27af3Lj/v0aX+3LT+5cf9+jWlgU4AVzXj2Om0u5l/25af3Lj/AL9Gj+3LT+5cf9+jWrgUYFLmj2Hyy7mV/blp/wA87j/v0aoadqlvBNeFlmIeYsMRk9q6TArL0r/X6h/18H+VXFx5XoRJS5lqN/t21/uXH/fo0h121A+5cf8Afo1qECo39BU3j2Kal3Mwa/aH+C4/79GopNdtMn5Lj/v0a0DkdKaTzzVLl7E+93KH9uWm3lLj/v0aibXLTP3Lj/v0a1Q2eMUjAZ6U7x7CtLuZX9u2n9y4/wC/RrJ1/UoLzT1jjWUNvB+eMgd66nA9BWH4pH/ErX/roP5GtKTjzozqKXKzjaSlor0jgEpDS0UAJRSkYrd0fw0+q2ZuDceSu7ao2Zz+tTOajqyowcnZGBRWnrWjvo9ykbSeYjruV8YrMoi1JXQmmnZiGilpKoQhopaSkAUlLRTGJRS0mKQCdKKUikoASilooASiilVSxwKAQlJU5t225HJp8No7P8wwKVwsRJbu+MDipxYNxzWjDCEGMVOqD0qHItRKcVooA+XkVMYgB0qyFppWldlWRk3kI8ssBzVIRSEZ2E1vPCrjBHFKsCgYApqRPKZ+nRHBOCM+tagXApFiCHIpxpN3KSsIaYVyadSikMQLS7adTSaAEzSHBpCaaWoEI2MVTuIxIhXFWWOaRVGaaEzJa1cdqj8mT+6a3hGCKQxLg8VXMLlMHyn/ALporXMQzRRzCsWqbSk0hoAQ02loNACUlLSUxBRRRSAuaV/yFbb/AK6CvQQK8+0r/kK2v/XQV6DXDi/iR24bZi4paKSuQ6haKSloGFZmk/6/Uf8Ar4P8q1AOazdJH7/UP+vg/wAqqOzJl8SLzUwjNTEVGwPapQ2QMoGeajKntk1b8okdKdHEVbJqr2FYpeXIBna2KYQe9alMdAykEDFLmDlM2sTxT/yCk/66D+RromtnBOOnasHxTbyf2Wvy/wDLUf1rai/fRjVT5GcRRVprTj5Tz71A0Tr1Ferc82zI6KeyMoyRTKYEkMTzzJDGMu7BRXc6tcjQNCghtziX5VX8OSf8+tYvhCw+0ag1065SAcf7x/8ArVB4svvterGJTmOAbR9e9c0/3lTl7HRB8kObub+vQJq/h5LqIZZAJV+ncVwZrtvB94J7CWyk5MZyAe6muX1exNhqU0GMKDlT6g9KKLcZODFVXMlMpIjSOFRWZj0CjJqX7Dd/8+s3/fs/4U/T7w6ffRXSoHMZztJxniug/wCE3n/584/++zWk5TT91ERUbe8zm/sN3/z6zf8Afs0GxuwCTbTY/wCuZrrLLxVe390kEFjGzMeu88D1rU13Vo9NstrbWuJVwqD9TWbrTUuVo0VKLV0zzpIpJW2Rozt6KMmh4pIn2yRsjYzhlxXR+E0B1xfXy2pfGQEesR/9ch/M1ftPf5CPZ+5zHMEEdafHbzzAmKKRwOpVSaeI99dj4LQpZXIP/PQfyp1KnJG4qcOZ2OIYFWKsCCOCDTzbTiPzDBII+u/YcfnUuo/8hK5/66t/Ou6htGvvCsFspwZIlGT2FKdXkSY4U+ZtHn8NvPcNthieRvRFzSz281rKY542jcDO1hg12kutaZ4fT7HaxGWROG28c+59awHMnifXVKR+VuADc52gd6Uajbu1ZA4JaX1MeOKSZtsUbO3oozWhb6TqCku1lOF9dhrqL2/sPDECW1rArzkZx0P1JrOt/HF3FMGltomjzyFJBqfaTkrxWhXJCOkmZ6x4JDAgjqDUyIBXZS2tj4l0r7XaKFnA4OMHP901xrNsbB4I60oVOfQqUOUlAp2KarZGaUGqJFNNIpx5pp60wA9KUUlLmkApprClBFDEYpgRGnKaaaBQIkLUwmjFITQAw00mnnFRtTAaTQOtJmgGmInU0rniogcmnAE0gIyvNFS7aKBgaQ0pptUQFJS0nemIKSiigAoFLRQBc0r/AJCtr/10FegV59pX/IVtf+ugr0GuHFfEjtw2zAmkzQTSZrjsdQ7NOFMBp4oAeKzNJ/1+of8AXwf5Vpg1l6Sf3+of9fB/lVR2Ypbo0zSbMmlNKD61BQYwKKf1pCKBjDmkFOxQBQAmKxPFIH9lL/10H9a3aw/FP/IKX/roP61pR+NGdX4GcYeKYwzT8UmK9U81leUZBHtVXyyTt7+1XnTdWn4c0xb7V4gy5SP53+g6frQ58qbYlHmdkdLounNp+ipEABM672z/AHjXOyeDb6SR5HuoSzEkkg9a3vFupyWxgtbaRo5D87FeDjsK42bV9TR+L6fH+9XNSVSXvJ7nRUcF7r6HR6L4bvNL1JLg3ETJgq6jPIpPGlgJLaO9RfmjOx/oen61zqa1qZQ/6dP/AN9V22nuut+HQspDMymOT6+tE1OElOQoOMouKPNKfDBJczpDEpaRzgAU6a2khuntipMivsx6muz0vTrfw7p7X96QJyOe+3/ZHvXTOooq63MIQbeo6CG18K6UZZcPdOOfVm9B7Vxd7eTX909xOxZ2P4D2FT6nqM2rXjTSHA6InZRUaW6gZIJNTThy6vcc530WxteDSTrqf9c2qfxqgOsJ/wBcR/Wl8IKqa5GOmUYfpU/jOCQatE5X5GiAB/E1k3++NUv3RyoYJwetdj4N+ewuv+ug/lXKeSCc45r0DwjpslrpLPIhUzPuAPp0p4iSUdRUIty0PONSU/2lc8f8tW/nXeQSta+EknGQUtsg++K5DUrZjqtyRwPMb+ddpcxAeBGwORa/0pVndRHSWsjzQksxYnJJySa63wRCpa7m43Dao/WuT2NnpXT+DJ/JvZ7ZuDMoZfqP/wBda1l+7djOk/fVy9qXhVtQv5bl78KXPClM4Hp1qr/whA/6CA/79/8A16zfEsFzZaxMzPII5TvQ7jj6Vjmeb/nrJ/30aiEZuKsypygpao9I8O6W+iiVPtXmpJg7duMH865fW4/K1q6UdC+7j3GaZoOi3mrxySi5aJFO0Fifm9arzJ5VxJH5nmbWK7/WlCNpt31KlK8FoSI3HNShhUC9KkWtTNEu6ms3NNoJpAGaXdUZOKM0WAfuo3VHmgtTsFxxNIGpuc0A0CJMims1NJppNAATTSaCaaTTAWkozRmgB6mnBsVEDz1pc80AWA/FFQbqKQEppKU0lUQFJQaKYCUUppKACiiigB0cjxSLIjFXU5BHatGPxFqSdZg/+8oNZdJUuKe41JrY34/Fd0v+sgiYe2RVqPxbEcebbOP91s1y1FZuhBmirzR2sXibTn+80ifVavQ6xp8p+W6j/E4rzylzWbwsWaLEyW56ek8Un3JFb6EGs7SWzPqGP+fg/wAq4NWIOQSD7VPDe3NuSYp3TJycN1qPqtk0mV9Zu02j0nNL1rg4vEGpRgD7RuH+0oNXYvFV4v34on/AisXhprY2WIgzsAaUdK5mPxbHn97asP8AdbNW4vFOnvgN5qfVah0ZroWq0H1NyjFZ8WtafKPlukH+9xVtLmGT/VzRt9GBrNwa6FqSezJDWF4p/wCQWv8A10H9a3c5rD8U/wDIKX/roP61dH40TV+BnGUYpaQ16h5ohrpvDWo6ZpdpI1xPtnkbkbScAfhXMmmmpnBTVmVGbi7otapeHUNRnucnazfL7DtWfIgapTTTVRVlYiTu7kXlhRwK2fDWsxadPPFdPshcZBwT81ZLVG0YYZ705RUlZhGTi7o6b7doq+ITqDTqytF/cPD5HPT0qzeax4evwouZRIF6Aq3FcdIuFGKrqhLc9Kz9hF63NPbNaWO0hbwmX+4hx/stVwSeE/Rf++WrjkQKOKlQZNS6Pmxqp5FqK4+yal9otsYSQsn0z/hXZjV9E1e1WO+ARh/C46H2NcQBTsUp0lMcJuJ1qp4WsG81AJnHRRlqn07xRbSTXD3j+TGcCJACcD8K4zFLioeHTWrK9s09ESXhSa9nkQ5V3JB9s10kmq6e3hhrLzv3/kbNu09cVzFJVypqSXkSptN+ZSe1GcipLdGt50njYrIhypHarOBSVrfQzsdB/bOmalbeVqcIV++VypPqPSs9rLwtC3mNKp5+6XJ/SsxgCKqz2wl+tZqklsy3UfY1dR8UwxW32XSY9i4278YAHsKxIGLDNV2snU8HNXLWFlX5utaqMYrQzcpSepMoqdV4pFWn44pDsRtTDUxWkKDFAyA0lPZQKiNMQZozSGkpiHDrS00UjyJGMu6qPc4oAU0hNU5dVs4/+Wu4/wCyM1Tk11P+WULH3Y4pqLZDnFGsaQmufk1m6f7u1B7Cqkl1PN9+Vz+NUoMh1V0OlkuYYv8AWSqv1NVX1e1T7pZ/oK5+iq5CHVZrSa4x4jhA/wB41Vk1S7k/5abR/sjFU6KrlRDnJkhuJicmV/8Avo0VHRTsTdncUlFFYnWJRRSUCA0CiigApDS0UANop1JQAlFBooGFFFKKADFLS0oFIYDNLk0UYpDDNLmmGkGaAuSg8UBiOhIpgNLSaTHcsx3t1F/q7iVcejGpJ9Ru7qERTztIgOcN61U6UZpci7D5n3FpDSUuaoQhptONMJoENJpKU03NMQGm5zwKXNIRk0AIw4pqrSuW7CnRxMcFjj2piJIycVMgpVjCjFPUYqGy0hwFOAoFLUlCYpaSigAopKTNMB1FJmlBpAIRTGGBTzTaYEe3Jp4UClAp3FAgAxSg1BLe20P+snjX6sM1Qm1+yj+4zyH/AGRTSbE5Jbs1iaaTXOS+JXOfKtwPdjmqUutX0v8Ay12D0UAVSpsh1orY6pyBkkgD3qnLfWkX37hM+gOa5SSaWU5kkZvqc0zrVqmZOs+h0EuuWwGI0dz69BVSTXJj/q40T681m7CWCKMnvTKpRRDqSZZk1C7l+9O2PReKrli3LEk+9JRVWRLbYUUoODmhhtPt2oEJRRRQAUUUUAFFFFABRRRQB29FFBrE6hKSlpKACiiigAooooGB5pMUtFADSKMUGlFAgpaSloGLTgKQUopDFpKXFJSGIaSlpDQISnA4ptFMB+c0tRg04GkMdSE0ZoAzQAmaYalK4FRFTQAlNp200hBpiEzShSaeieoqVUouNIiWPByamVe9PCijFS2OwAU4Ckpc0ih4opAaWkAhpDSsyqMsQPrVObU7KHO+4TPoDk00mK6W5ZorGm8RWyf6tHf9BVGXxFcPny4kT3PJqlBsh1Yo6bNNeaOIZeRFH+0cVx0uqXs33rhwPReKqszOcsxJ9SatUmQ666HYS61YxZHnbj6IM1Rm8SxjIit2b3Y4rnKKpU0jN1pGrL4gvX+5sjHsv+NUZb66m/1lxIw/3qgoquVGbk3uw60UUUxBRRRTAKkjG1WkPbgfWo+ScCppF+dIV7dfrSbBE9nH8pkPfgVUcbXYehrUVQiBR0FULtds5PrzUxepTWhBRRRVEhUijfGV/iXkVHTkbY4b0oAbRT5k2SHHQ8j6UygAooooAKKKKACiiigDtqDQOtO2EjOKxOsbSU/y2pRE3ei4WZHRTzE3Y00ow7UXCwlFJ0opgLQaQGjNIBKWkoosIWlpBS0DFpwptLmkMdRTc0E0DFzTTRSE0CEpKKKBBRmijPNMZKop+KYtSZqWUJSYzS4pQOKQEZWnKop+Ka8kcQy7qo9zigNBwWnCqEutWEOR528+iDNUpfEsYP7qBm92OKfK2S5xRu0lcrL4gvZPubIx/sr/AI1Rlvbqf/WTyMPTdxVKmyHWXQ7GW8toR+8nRfqapS6/ZR5Cs8h/2V/xrlOtFUqaIdZ9Del8TP0htwPdm/pVKbXL+XI83YP9gYrOoqlCK6EOpJ9SSSeaY5kldz/tMTUdFFVYi4UUUUAFFFFABRRRQAUUUUAFFFFABRRRTAlt1G8ueiDNS2imSZpD2pjfu7UDoZDn8KtWibIB6nmobKS1J6p3ycK34VcqK5TfCw7jmpRTRmUUUVoZhRRRQBMR5ltnuhx+FQ1NbEeYUPRxiomUqxB7HFJbgJRRRTAKKKKACiiigDvljC0/FFLXK2d9gxRilopXGNxRgYpc0UwIZIwRwOarkFTg1dNQy4C+9VF9CJLqVxSmkoqyBKUUEUCgBRS02jNIY4UtIKXvSGLjikxTqKAEwTRs9acvSl60h2GbBTSO1TY4pu2gLEYXjmlCc0/bWBq19d2968SSlUwCMDmqWpMmoq5v8AEkgY9aryajZw/fuEz6A5/lXIvNJKcySMx/2jmmVSp9zJ1uyOll8Q2q8RpI/v0FUpfEVw3EcUaD1OSax6KpQSJdSTLcuqXs2d1w4Hopx/KqrMzHLMSffmkoqrENt7hRRRQIKKKKACiiigAooooAKKKKACiiigAooooAKKKKACiiigAooooAKVF3OFHc0lT2i/vC56KM0MAuPnuBGOgworQAwAB2qhbDzLkse2TWhUMuIUYyKKKkoypU8uRl9DTKt3qcq4HsaqVotjJ6MKKKOvSmAqkqQ3oamul/eBx0cZp88Oy1T/Z60h/eWYPdDilcditRRRTEFFFFABRRRQB6HSUUVyHoC0hNGaTNMBKKDSUCFJzUZXJ5p9OVfWnsG4wRgjkUnkLnOKmopXCxF5K+lOCAdAKd3paLsdkRlFPUCo3h7gVYpMUXFYqiNs9KmCADpUgApaLhYjKe1RsmKsUwjNFwsQ4xSgU49abVCFNFNooAdXPeIosSwy+oKn8P8mugrL16Pfp+4dUYH+n9acdGRUV4s5iiiitzkCiiigAooooAKKKKACiiigAooooAKKKKACiiigAooooAKKKKACiiigAooooAKKKKACrKfu7Nm7txVarNz8kMUfoMmkxoksUwrN+Aq3UVsuyBR681LUNlrYKKKKQxsiCSMqe9ZTKUYqeorXqC4txKMrw386qLsTJXM6rFpFvk3HotC2chbDYA9c1ejRY0CqOBTbEoiTKHhdfaqdr8wkjPcVfxms6P91d47ZxSWw3uQcg4NFS3C7J2H41FVogKKKKACiiigD0EmkpaTtXMd4ZozSUUAFFFFACinA0yikA/IzS5pgFOxQMWijvRSAKKKKACiiigYUhpaQ0CIyKbUhphHNUiRpFJT8UhpgNqC8j86zmT1U4qc0lAnrocNRT5lCzyKOgYgfnTK6EcQUUUUAFFFFABRRRQAUUUUAFFFFABRRRQAUUUUAFFFFABRRRQAUUUUAFFFFABRRRQA+Jd8yj3qS6O+52jtxRaDNwPpQvzXnP9+l1H0NBRhQPQUtFFZmgUUUUAFFFFABRRRQAVnXQ2XO78a0apXw+ZDVLcmWw28GSjjuKrVal5s4yeoqrVR2JluFFFFMQUUUU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104" name="AutoShape 8" descr="data:image/jpeg;base64,/9j/4AAQSkZJRgABAQAAAQABAAD/2wBDAAgGBgcGBQgHBwcJCQgKDBQNDAsLDBkSEw8UHRofHh0aHBwgJC4nICIsIxwcKDcpLDAxNDQ0Hyc5PTgyPC4zNDL/2wBDAQkJCQwLDBgNDRgyIRwhMjIyMjIyMjIyMjIyMjIyMjIyMjIyMjIyMjIyMjIyMjIyMjIyMjIyMjIyMjIyMjIyMjL/wAARCAEsAh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C1SUtJX0R4IUlFFIApKWkxQAUlLSUAFJS0lAwpKWkoAKSloNACUlLSUAFJS0lABSUtJQAUlLSUABpKWkoAKSlpKBhSUtJQhBSUtJQMKSlpDSAKSlpKACiiigBKKDRQAUlLSUAFJS0lABSUtJQAUlLSGgApKWg0AJSUtFACUUUUgEpKWigBKKKKAEopaSgBDSU6kxQAlFLSUAFFFFABSYpaKAEopaKAN2kp23AptWSFJS0lIAoopDQAUlLSUDCkNLQaAEpKWigBKQ0tFACUGiigBKDRQaAEpKWkNABSUtJQAUlLSGgApDS0hoGFJS0GgQlJS0UDEooopAJRRRQAneiiigApKWkoAKQ0tJQAUlLRQAlIaWigBKKKKAEoNFFACUUUUAIaKU0lABSUtJSAKSlpDQAUGiigBKKWkoASilpMUAFJS0UAJRS0hoAKKMUUAdOIht55pjW/PymrGKKnmZVkVPIbHpURGDV881C8QJzTUhOJVoqfyKa0RFVcmzIaKUjBpDTExKQ0tBoGJRRRQAlFFFACUUUUAJQaKKAEpDS0UAJSUtFACUUUUAJRQaKBiUUUUAJRRRSASig0UwEooNFIBDRS0lABSUtFACUUUUAJRRRQAlFKaSgBDRS0lACUUtIaACkpaSgApKWigBKKKKAEopaSgBKKWkxSAKMUUUAJRS0lABRRRQAlFLRQAlFLRQB1dIaWm1BYUlKaSgApGGaWg0wITGM1HIgAqzUMwypppidirRRRVmYlFBooGJRQaKAENFBooASilpKAENFBooASiiigBKKKKAENFBooATFFLSUDEooooAKSlpKQBSUtIaACkpaKAEooooASilpKACkpaSgApKWigBKSlooASiiigBKKDRQMSilpKBBikpaSgAooopAJRS0lMApKWkpAFFFFABSYpaKAEopaKAEopaKAOpzSdqWkqCwNJRRQAUlFJmgQtRuMin00imBVk4OMUyp5V9qgq0QwNJS0lMANJS0lABSUtJQAUlLSUAFJS0lABSUtJQAGkpaSgApKWigBKSlpDQMKSlpKACkpaKQCUUUUAJRRRQAlFLSUAFJS0UAJRRRQAlFKaSgBKKWkoAKSlooASkpaKAEpMUtFACUUppKACkpaMUgEooopgJiilopAJSUtFMBMUUtFIBKKWkoAKKKKAOppKWmmoLCkpaaaYhaQ0UtACUUGk70AIRmq0iAHirRIqCVgKaEyCkpaDVkiUlLRQAlIaeEJpGGKAsNooooASkNLT1ikfhI3b6KTSugsyOkq7HpV/L9y0l+pXFWo/DeoyYyiJ/vNUupFdSlCT6GRSV0UfhKc/wCsuY1/3VJqHVtCj02yEwmaRi4XkYFT7aDdkynSkldmHRRRWpmJRRRQMSiiigQlFBooGJRS0lIApKWkNACUUUUAFFFFACUUppKACkpaKAEpKWigBKKWkoASilpMUAFJS0UAJSUtFAxKKKKBBSUtFACUUtJigAooopAJijFLRQAlFLRigBKKMUUAdRSUtN7VBYUhpTTaYgooooAQmm5NONJTAYR3qsetaNpbi5u4oC20OwGfSukHhGyXl5JXP1AqJVowepUaUp7HE0V3Ufh7Toz/AMe4Yj+8Satx6faRcJaxL/wAVk8XHoWsNI89SCaQ4SJ2PspNW4tH1CbG20k57kYrvhHgfKuPpUqRnqaiWLfRGiwq6s4uLwvqDgbhGn1b/Ci18ONdtOrXAQwybDhc5rusVk6UuZ9Q4/5eD/KoWIm0y3QgmjJj8KWq/wCsmlf6YFW4vDmnJjMBc+rMTW55Q9KUR4rJ1pvqaKjBdCjDpllCvyWkI/4AKtLEijhAPoKm8sGnFABxWTm+5ooLsUnABwARTaklIzio6a1EJWJ4p/5BS/8AXQf1rcrD8U/8gpf+ug/rWtL40Z1fgZxlFKaSvVPNA1c0i0jvtVt7aXPlyEg4PPQ1TrT8OD/ioLP/AHj/ACNTN2iyo/Eh+v6VFp00bWxZrd8jJOcMDgiseupP/ExOraY3MizPNB9QTkVy54PIwailK6syqiV7oSkpaQDJxWpBs6BpMWozSPdMywJhcg4JYngVR1W2jstUnt4s7I2wM8mt5f8AiXzaTpa8SGVZp8f3j0FZHiH/AJD15/v/ANBWEJNz8jWUUoBf2ENtpOn3KbvMnVi+TxxjpWZVm4t7uK0t5Zt3kSA+Vl8jHfA7VWrSOxmxKK0bfRL64jEvlCOI9HlYKP1qRvDt8QfKMExHaOUE0c8e4+V9jJNFSSxSQSGOVGRx1Vhgin21nPeGQQJvMaF25AwBTurXJtrYgoqW3tZ7p9kETyN6KM1Ld6dd2AT7TF5e/O35gc4our2CzKlFWrTT7q/Yi2hZwOrdAPxq5/wj13jiW2Lf3BMM0nNLQai2ZNJVi7srmyk2XELRntnofoar1SaewnoFGKs2mn3d+xFtCz46noB+NXf+Eeu+hntQ390zDNS5xWg1FsyKKt3mmXlhg3EJVT0cHKn8RVSmmnsJ3W4hoqe2tbi8l8u3iaRvRRV//hHbwcPLbI/9xphmk5JDSbMmkxVy7028scG4hKqejA5B/EVDbW0t3OsMK7pG6DIFO63Cz2LmlWEN0lxc3TMttbrucL1Y9hTLq606WEpb6c0L9pDMT+YxW5p+jX0OiajA8IEkoXYN684/Gsj/AIRvVf8An2H/AH8X/GslKLk7s1cWktCsmnO+kyX4cbEkCFcc1TrrIdGvl8M3FqYR5zThgu8dOO+awLzSrywjV7mIIrHAIcHn8DVQmm3qRKLSRSooorQgKTFLRQAlFLRQAlFLRSASijFFMDp6bS0VmWNNJTqbTEFJRRQAUlFFAFzSv+Qrbf8AXQV3xFcBpX/IVtv+ugr0CuHFfEjsw2zInXnIFAXd1FSUo4NctzpsAWnYoozSKExWXpQ/f6h/18H+Vauay9J/1+of9fB/kKuPwszl8SNHFKBS0VBYUhPFLSN0oApSHLUypZF5zUVWiArD8Vf8gpf+ug/rW5WH4p/5BS/9dR/WtaXxozq/AzjaSlpK9U80K1PDn/IwWf8AvH+RrLrU8Of8jBZ/7x/kaifwsqHxIbPdNZeJZrhDzHcMfqMnI/Kl160WC/8AOh/1FyvmxkdOeoqtqv8AyF7z/rs38zWjbj+0/DstuebiyPmR+pTuKz2tIvdtGF2rU0C1Se/8+YfuLZTK5Pt0FZdbtx/xLPDsVv0nvD5knqEHQVc3pZdSYb3K1pdPe+JoLh85kuFP0GeKZ4h/5D15/v8A9BUej/8AIasv+uy/zqTxD/yHrz/f/oKlK07eQ27wLOr/APIu6N/uv/SmaNbQxW8+qXSBooOI0PR3PSpNW/5F7Rv91/6Ulz8nhCzC9HnYt+tSvht5lP4r+RmXt/cX8xknkLZ6LnhR6AVWV2RgyMVI6EHGKKDW1ktDNtm2066vokrXDL9stSCrk/M6+h9af4Tj868u48432zLn61gVu+FyVmvmHBFq5FZTjaLRcHeSuQ3+qmFTZacTDbR/KXXhpD6k1SsLWTU9Qity7EMcsxOcL3NVK3PDQ2vfyD7yWrFfrVNKMRJ80iLVtT3sbKz/AHVnEdoC8b/c+tZHfOTmjrRVRikhOV2bWkX63WNMvz5lvL8qO3Jjbtg1k3ds9pdS28n3o2Kn396ZGxSVGHUMCK1/FCga0T0Zo1Y/XFRa0rIe8bk2tyyWen2FnbMUt3hEjFeN7Hrk1z/Wti01iL7GtlqNt9ogX7jA4dPoaf8AYtCuP9RqMsDH+GZMj8xSi+XRocve1TE0K+HmPY3kgNnMhBEh4U9iPSspLdpbtbeP5maTYpHfnFaVx4euY4GntpIrqFeS0Tcj8Kb4bQNr1vu7ZP44p3STkg1dkyxqt2NNT+yrE7AgxPIvDO3pn0rBPr3qa8ZnvZ2b7xkYn86hq4RsiZPU09K1VrVxb3P72yk+WSNuQB6j0qHVrA6bqLwqSUPzRt6qelUjW3r3z2Okyt99rfB+gqbWkrdSk7xYaWzf8I7qxyc4XvWHvb+8fzrc0v8A5FzVv+AViIjOcKM0QSuwk3ZG3Ax/4Q66OTn7QOfwFYZJPUk109tYsfBlzn/n4X+Qrnprcxc9qVO12E72RBRiiitTMSilpKACge9LSUABooooAKKKKAOmNJSmkrMsSkNLSGmIbRQaQ0AFJS0lAi5pX/IVtf8AroK9Arz/AEr/AJCtr/10FegVw4r4kduG2YUUUtcp1AKKKWkAlZek/wCv1D/r4P8AKtSsvSf9fqH/AF8H+VXH4WRL4kalFFFQWFITRmmFxmgCORcmoGXFTSNUJNWiWNrD8U/8gpf+uo/rW4aw/FP/ACCl/wCug/rWtL40ZVfgZxtFKaSvVPNErU8Of8jBZ/7x/kazKt6XdrYalDdSKWWMkkL1PBFTNXiyo6MTVv8AkL3n/XZv5mnaRffYNSimb/Vk7XHqp61DeTrdXs86ggSSFgD2yar0lH3bML+9dG6dD/4qQWh/49z+93dvL6//AFqoaxff2hqUsw4jB2oPRR0q/wD8JCP7G+zeU32vy/K87j7melYRqIRle8ipNWsi5o//ACGbP/rsv86k8Q/8h68/3/6Cq1jcC1voLhgSsbhiB1OKdqd0l9qM9yisqyNkBuoqmnz3FdctjR1b/kXtG/3X/mKLEf2j4fuLJeZ4G86NfUd6p3uoJc6ZY2qowa2DBiehz6VUtrmW0nWeBykinIIqVB8pTlqQ/Witl73Sr8+ZeW0sE5+89uQQx9cGmhtCtzuVLu5YdFfCj8cVXO+xPKu421soY9Eub66jzuIjgBOMt3NTeGf9bf8A/Xo9UNQ1KbUXUuFSJBiOJOAoqTSdQTTnuTIjP5sLRjb2JqWm4u5Sa5kZvatTQLpLXVFEpxFMpif6GsztSVbjdWITs7otahZSWF7LbyDG0/KfUdjVWteLV4p7ZLbU4DcIgwkinDqPr3pNmgD5vNvj/sbVH60lJrdFOKezINHsWvtRjQjESHfIx6BRzSareJfaxLPyYi4A/wB0cVNdasv2RrPT4Ps1s33+cu/1NZdJJt8zBuysjS1zTk0+8UQhjbyIHjYnOR9azK1rTWFW0FlfwC5th93nDJ9DRt0Bvm82+T/Z2Kf1oTcVZoGk9UQaLPPb6tbGAkFpArKO4J5zVm5mTTvFkk0ePLjnyQPTv/WlTVLHTwTptq/nkY8+cgkfQVjuxkZnY5Zjkk0kru9gbsrGjrtl9l1FpU5gn/eRsOhBrMrTstW2W32K7hFza9lJwyfQ1N5GiP8ANuvkz/BtU/rTUnHRg0pO6Mu0tZL26jt4lJdzj6e9aHiK4SS+S3hOYrWMRA+46059Vhs4Xg0u2aAuMPNIcuR/SskD5gW6Z5oScpXYNpKyNvSI2fw7qwUZ+5UFpbhEGRzV/StQgt9KvLTYxa4C4YYwMetMReKhX5mU7WRt26j/AIQ+6x2uF/kK56WJXUgjIra07UhZRywSwia2mHzxk/qKq6hJp7ov2GGeNs/N5jAj8KiF4yaLlZpHMXMIibjpTYoGmbC/nWlJaCb7xqaG3WJcKK35tDGxRWxAXLE1BNb7OUraMeRUTwjGMUcw7GFiitVrNeeKo3FuYjkdKaZLRBRS0VQhKKWigDpO9JS0lZotjTSUppKYhKSlpKBBSUtJTAs6fIsOoQSMCVVwTgZNdh/blp/zzuP+/RrktK/5Ctr/ANdBXoIFcWJsmrnXh07Oxmf27af3Lj/v0aX+3LT+5cf9+jWlgU4AVzXj2Om0u5l/25af3Lj/AL9Gj+3LT+5cf9+jWrgUYFLmj2Hyy7mV/blp/wA87j/v0aoadqlvBNeFlmIeYsMRk9q6TArL0r/X6h/18H+VXFx5XoRJS5lqN/t21/uXH/fo0h121A+5cf8Afo1qECo39BU3j2Kal3Mwa/aH+C4/79GopNdtMn5Lj/v0a0DkdKaTzzVLl7E+93KH9uWm3lLj/v0aibXLTP3Lj/v0a1Q2eMUjAZ6U7x7CtLuZX9u2n9y4/wC/RrJ1/UoLzT1jjWUNvB+eMgd66nA9BWH4pH/ErX/roP5GtKTjzozqKXKzjaSlor0jgEpDS0UAJRSkYrd0fw0+q2ZuDceSu7ao2Zz+tTOajqyowcnZGBRWnrWjvo9ykbSeYjruV8YrMoi1JXQmmnZiGilpKoQhopaSkAUlLRTGJRS0mKQCdKKUikoASilooASiilVSxwKAQlJU5t225HJp8No7P8wwKVwsRJbu+MDipxYNxzWjDCEGMVOqD0qHItRKcVooA+XkVMYgB0qyFppWldlWRk3kI8ssBzVIRSEZ2E1vPCrjBHFKsCgYApqRPKZ+nRHBOCM+tagXApFiCHIpxpN3KSsIaYVyadSikMQLS7adTSaAEzSHBpCaaWoEI2MVTuIxIhXFWWOaRVGaaEzJa1cdqj8mT+6a3hGCKQxLg8VXMLlMHyn/ALporXMQzRRzCsWqbSk0hoAQ02loNACUlLSUxBRRRSAuaV/yFbb/AK6CvQQK8+0r/kK2v/XQV6DXDi/iR24bZi4paKSuQ6haKSloGFZmk/6/Uf8Ar4P8q1AOazdJH7/UP+vg/wAqqOzJl8SLzUwjNTEVGwPapQ2QMoGeajKntk1b8okdKdHEVbJqr2FYpeXIBna2KYQe9alMdAykEDFLmDlM2sTxT/yCk/66D+RromtnBOOnasHxTbyf2Wvy/wDLUf1rai/fRjVT5GcRRVprTj5Tz71A0Tr1Ferc82zI6KeyMoyRTKYEkMTzzJDGMu7BRXc6tcjQNCghtziX5VX8OSf8+tYvhCw+0ag1065SAcf7x/8ArVB4svvterGJTmOAbR9e9c0/3lTl7HRB8kObub+vQJq/h5LqIZZAJV+ncVwZrtvB94J7CWyk5MZyAe6muX1exNhqU0GMKDlT6g9KKLcZODFVXMlMpIjSOFRWZj0CjJqX7Dd/8+s3/fs/4U/T7w6ffRXSoHMZztJxniug/wCE3n/584/++zWk5TT91ERUbe8zm/sN3/z6zf8Afs0GxuwCTbTY/wCuZrrLLxVe390kEFjGzMeu88D1rU13Vo9NstrbWuJVwqD9TWbrTUuVo0VKLV0zzpIpJW2Rozt6KMmh4pIn2yRsjYzhlxXR+E0B1xfXy2pfGQEesR/9ch/M1ftPf5CPZ+5zHMEEdafHbzzAmKKRwOpVSaeI99dj4LQpZXIP/PQfyp1KnJG4qcOZ2OIYFWKsCCOCDTzbTiPzDBII+u/YcfnUuo/8hK5/66t/Ou6htGvvCsFspwZIlGT2FKdXkSY4U+ZtHn8NvPcNthieRvRFzSz281rKY542jcDO1hg12kutaZ4fT7HaxGWROG28c+59awHMnifXVKR+VuADc52gd6Uajbu1ZA4JaX1MeOKSZtsUbO3oozWhb6TqCku1lOF9dhrqL2/sPDECW1rArzkZx0P1JrOt/HF3FMGltomjzyFJBqfaTkrxWhXJCOkmZ6x4JDAgjqDUyIBXZS2tj4l0r7XaKFnA4OMHP901xrNsbB4I60oVOfQqUOUlAp2KarZGaUGqJFNNIpx5pp60wA9KUUlLmkApprClBFDEYpgRGnKaaaBQIkLUwmjFITQAw00mnnFRtTAaTQOtJmgGmInU0rniogcmnAE0gIyvNFS7aKBgaQ0pptUQFJS0nemIKSiigAoFLRQBc0r/AJCtr/10FegV59pX/IVtf+ugr0GuHFfEjtw2zAmkzQTSZrjsdQ7NOFMBp4oAeKzNJ/1+of8AXwf5Vpg1l6Sf3+of9fB/lVR2Ypbo0zSbMmlNKD61BQYwKKf1pCKBjDmkFOxQBQAmKxPFIH9lL/10H9a3aw/FP/IKX/roP61pR+NGdX4GcYeKYwzT8UmK9U81leUZBHtVXyyTt7+1XnTdWn4c0xb7V4gy5SP53+g6frQ58qbYlHmdkdLounNp+ipEABM672z/AHjXOyeDb6SR5HuoSzEkkg9a3vFupyWxgtbaRo5D87FeDjsK42bV9TR+L6fH+9XNSVSXvJ7nRUcF7r6HR6L4bvNL1JLg3ETJgq6jPIpPGlgJLaO9RfmjOx/oen61zqa1qZQ/6dP/AN9V22nuut+HQspDMymOT6+tE1OElOQoOMouKPNKfDBJczpDEpaRzgAU6a2khuntipMivsx6muz0vTrfw7p7X96QJyOe+3/ZHvXTOooq63MIQbeo6CG18K6UZZcPdOOfVm9B7Vxd7eTX909xOxZ2P4D2FT6nqM2rXjTSHA6InZRUaW6gZIJNTThy6vcc530WxteDSTrqf9c2qfxqgOsJ/wBcR/Wl8IKqa5GOmUYfpU/jOCQatE5X5GiAB/E1k3++NUv3RyoYJwetdj4N+ewuv+ug/lXKeSCc45r0DwjpslrpLPIhUzPuAPp0p4iSUdRUIty0PONSU/2lc8f8tW/nXeQSta+EknGQUtsg++K5DUrZjqtyRwPMb+ddpcxAeBGwORa/0pVndRHSWsjzQksxYnJJySa63wRCpa7m43Dao/WuT2NnpXT+DJ/JvZ7ZuDMoZfqP/wBda1l+7djOk/fVy9qXhVtQv5bl78KXPClM4Hp1qr/whA/6CA/79/8A16zfEsFzZaxMzPII5TvQ7jj6Vjmeb/nrJ/30aiEZuKsypygpao9I8O6W+iiVPtXmpJg7duMH865fW4/K1q6UdC+7j3GaZoOi3mrxySi5aJFO0Fifm9arzJ5VxJH5nmbWK7/WlCNpt31KlK8FoSI3HNShhUC9KkWtTNEu6ms3NNoJpAGaXdUZOKM0WAfuo3VHmgtTsFxxNIGpuc0A0CJMims1NJppNAATTSaCaaTTAWkozRmgB6mnBsVEDz1pc80AWA/FFQbqKQEppKU0lUQFJQaKYCUUppKACiiigB0cjxSLIjFXU5BHatGPxFqSdZg/+8oNZdJUuKe41JrY34/Fd0v+sgiYe2RVqPxbEcebbOP91s1y1FZuhBmirzR2sXibTn+80ifVavQ6xp8p+W6j/E4rzylzWbwsWaLEyW56ek8Un3JFb6EGs7SWzPqGP+fg/wAq4NWIOQSD7VPDe3NuSYp3TJycN1qPqtk0mV9Zu02j0nNL1rg4vEGpRgD7RuH+0oNXYvFV4v34on/AisXhprY2WIgzsAaUdK5mPxbHn97asP8AdbNW4vFOnvgN5qfVah0ZroWq0H1NyjFZ8WtafKPlukH+9xVtLmGT/VzRt9GBrNwa6FqSezJDWF4p/wCQWv8A10H9a3c5rD8U/wDIKX/roP61dH40TV+BnGUYpaQ16h5ohrpvDWo6ZpdpI1xPtnkbkbScAfhXMmmmpnBTVmVGbi7otapeHUNRnucnazfL7DtWfIgapTTTVRVlYiTu7kXlhRwK2fDWsxadPPFdPshcZBwT81ZLVG0YYZ705RUlZhGTi7o6b7doq+ITqDTqytF/cPD5HPT0qzeax4evwouZRIF6Aq3FcdIuFGKrqhLc9Kz9hF63NPbNaWO0hbwmX+4hx/stVwSeE/Rf++WrjkQKOKlQZNS6Pmxqp5FqK4+yal9otsYSQsn0z/hXZjV9E1e1WO+ARh/C46H2NcQBTsUp0lMcJuJ1qp4WsG81AJnHRRlqn07xRbSTXD3j+TGcCJACcD8K4zFLioeHTWrK9s09ESXhSa9nkQ5V3JB9s10kmq6e3hhrLzv3/kbNu09cVzFJVypqSXkSptN+ZSe1GcipLdGt50njYrIhypHarOBSVrfQzsdB/bOmalbeVqcIV++VypPqPSs9rLwtC3mNKp5+6XJ/SsxgCKqz2wl+tZqklsy3UfY1dR8UwxW32XSY9i4278YAHsKxIGLDNV2snU8HNXLWFlX5utaqMYrQzcpSepMoqdV4pFWn44pDsRtTDUxWkKDFAyA0lPZQKiNMQZozSGkpiHDrS00UjyJGMu6qPc4oAU0hNU5dVs4/+Wu4/wCyM1Tk11P+WULH3Y4pqLZDnFGsaQmufk1m6f7u1B7Cqkl1PN9+Vz+NUoMh1V0OlkuYYv8AWSqv1NVX1e1T7pZ/oK5+iq5CHVZrSa4x4jhA/wB41Vk1S7k/5abR/sjFU6KrlRDnJkhuJicmV/8Avo0VHRTsTdncUlFFYnWJRRSUCA0CiigApDS0UANop1JQAlFBooGFFFKKADFLS0oFIYDNLk0UYpDDNLmmGkGaAuSg8UBiOhIpgNLSaTHcsx3t1F/q7iVcejGpJ9Ru7qERTztIgOcN61U6UZpci7D5n3FpDSUuaoQhptONMJoENJpKU03NMQGm5zwKXNIRk0AIw4pqrSuW7CnRxMcFjj2piJIycVMgpVjCjFPUYqGy0hwFOAoFLUlCYpaSigAopKTNMB1FJmlBpAIRTGGBTzTaYEe3Jp4UClAp3FAgAxSg1BLe20P+snjX6sM1Qm1+yj+4zyH/AGRTSbE5Jbs1iaaTXOS+JXOfKtwPdjmqUutX0v8Ay12D0UAVSpsh1orY6pyBkkgD3qnLfWkX37hM+gOa5SSaWU5kkZvqc0zrVqmZOs+h0EuuWwGI0dz69BVSTXJj/q40T681m7CWCKMnvTKpRRDqSZZk1C7l+9O2PReKrli3LEk+9JRVWRLbYUUoODmhhtPt2oEJRRRQAUUUUAFFFFABRRRQB29FFBrE6hKSlpKACiiigAooooGB5pMUtFADSKMUGlFAgpaSloGLTgKQUopDFpKXFJSGIaSlpDQISnA4ptFMB+c0tRg04GkMdSE0ZoAzQAmaYalK4FRFTQAlNp200hBpiEzShSaeieoqVUouNIiWPByamVe9PCijFS2OwAU4Ckpc0ih4opAaWkAhpDSsyqMsQPrVObU7KHO+4TPoDk00mK6W5ZorGm8RWyf6tHf9BVGXxFcPny4kT3PJqlBsh1Yo6bNNeaOIZeRFH+0cVx0uqXs33rhwPReKqszOcsxJ9SatUmQ666HYS61YxZHnbj6IM1Rm8SxjIit2b3Y4rnKKpU0jN1pGrL4gvX+5sjHsv+NUZb66m/1lxIw/3qgoquVGbk3uw60UUUxBRRRTAKkjG1WkPbgfWo+ScCppF+dIV7dfrSbBE9nH8pkPfgVUcbXYehrUVQiBR0FULtds5PrzUxepTWhBRRRVEhUijfGV/iXkVHTkbY4b0oAbRT5k2SHHQ8j6UygAooooAKKKKACiiigDtqDQOtO2EjOKxOsbSU/y2pRE3ei4WZHRTzE3Y00ow7UXCwlFJ0opgLQaQGjNIBKWkoosIWlpBS0DFpwptLmkMdRTc0E0DFzTTRSE0CEpKKKBBRmijPNMZKop+KYtSZqWUJSYzS4pQOKQEZWnKop+Ka8kcQy7qo9zigNBwWnCqEutWEOR528+iDNUpfEsYP7qBm92OKfK2S5xRu0lcrL4gvZPubIx/sr/AI1Rlvbqf/WTyMPTdxVKmyHWXQ7GW8toR+8nRfqapS6/ZR5Cs8h/2V/xrlOtFUqaIdZ9Del8TP0htwPdm/pVKbXL+XI83YP9gYrOoqlCK6EOpJ9SSSeaY5kldz/tMTUdFFVYi4UUUUAFFFFABRRRQAUUUUAFFFFABRRRTAlt1G8ueiDNS2imSZpD2pjfu7UDoZDn8KtWibIB6nmobKS1J6p3ycK34VcqK5TfCw7jmpRTRmUUUVoZhRRRQBMR5ltnuhx+FQ1NbEeYUPRxiomUqxB7HFJbgJRRRTAKKKKACiiigDvljC0/FFLXK2d9gxRilopXGNxRgYpc0UwIZIwRwOarkFTg1dNQy4C+9VF9CJLqVxSmkoqyBKUUEUCgBRS02jNIY4UtIKXvSGLjikxTqKAEwTRs9acvSl60h2GbBTSO1TY4pu2gLEYXjmlCc0/bWBq19d2968SSlUwCMDmqWpMmoq5v8AEkgY9aryajZw/fuEz6A5/lXIvNJKcySMx/2jmmVSp9zJ1uyOll8Q2q8RpI/v0FUpfEVw3EcUaD1OSax6KpQSJdSTLcuqXs2d1w4Hopx/KqrMzHLMSffmkoqrENt7hRRRQIKKKKACiiigAooooAKKKKACiiigAooooAKKKKACiiigAooooAKVF3OFHc0lT2i/vC56KM0MAuPnuBGOgworQAwAB2qhbDzLkse2TWhUMuIUYyKKKkoypU8uRl9DTKt3qcq4HsaqVotjJ6MKKKOvSmAqkqQ3oamul/eBx0cZp88Oy1T/Z60h/eWYPdDilcditRRRTEFFFFABRRRQB6HSUUVyHoC0hNGaTNMBKKDSUCFJzUZXJ5p9OVfWnsG4wRgjkUnkLnOKmopXCxF5K+lOCAdAKd3paLsdkRlFPUCo3h7gVYpMUXFYqiNs9KmCADpUgApaLhYjKe1RsmKsUwjNFwsQ4xSgU49abVCFNFNooAdXPeIosSwy+oKn8P8mugrL16Pfp+4dUYH+n9acdGRUV4s5iiiitzkCiiigAooooAKKKKACiiigAooooAKKKKACiiigAooooAKKKKACiiigAooooAKKKKACrKfu7Nm7txVarNz8kMUfoMmkxoksUwrN+Aq3UVsuyBR681LUNlrYKKKKQxsiCSMqe9ZTKUYqeorXqC4txKMrw386qLsTJXM6rFpFvk3HotC2chbDYA9c1ejRY0CqOBTbEoiTKHhdfaqdr8wkjPcVfxms6P91d47ZxSWw3uQcg4NFS3C7J2H41FVogKKKKACiiigD0EmkpaTtXMd4ZozSUUAFFFFACinA0yikA/IzS5pgFOxQMWijvRSAKKKKACiiigYUhpaQ0CIyKbUhphHNUiRpFJT8UhpgNqC8j86zmT1U4qc0lAnrocNRT5lCzyKOgYgfnTK6EcQUUUUAFFFFABRRRQAUUUUAFFFFABRRRQAUUUUAFFFFABRRRQAUUUUAFFFFABRRRQA+Jd8yj3qS6O+52jtxRaDNwPpQvzXnP9+l1H0NBRhQPQUtFFZmgUUUUAFFFFABRRRQAVnXQ2XO78a0apXw+ZDVLcmWw28GSjjuKrVal5s4yeoqrVR2JluFFFFMQUUUU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106" name="AutoShape 10" descr="data:image/jpeg;base64,/9j/4AAQSkZJRgABAQAAAQABAAD/2wBDAAgGBgcGBQgHBwcJCQgKDBQNDAsLDBkSEw8UHRofHh0aHBwgJC4nICIsIxwcKDcpLDAxNDQ0Hyc5PTgyPC4zNDL/2wBDAQkJCQwLDBgNDRgyIRwhMjIyMjIyMjIyMjIyMjIyMjIyMjIyMjIyMjIyMjIyMjIyMjIyMjIyMjIyMjIyMjIyMjL/wAARCAEsAh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C1SUtJX0R4IUlFFIApKWkxQAUlLSUAFJS0lAwpKWkoAKSloNACUlLSUAFJS0lABSUtJQAUlLSUABpKWkoAKSlpKBhSUtJQhBSUtJQMKSlpDSAKSlpKACiiigBKKDRQAUlLSUAFJS0lABSUtJQAUlLSGgApKWg0AJSUtFACUUUUgEpKWigBKKKKAEopaSgBDSU6kxQAlFLSUAFFFFABSYpaKAEopaKAN2kp23AptWSFJS0lIAoopDQAUlLSUDCkNLQaAEpKWigBKQ0tFACUGiigBKDRQaAEpKWkNABSUtJQAUlLSGgApDS0hoGFJS0GgQlJS0UDEooopAJRRRQAneiiigApKWkoAKQ0tJQAUlLRQAlIaWigBKKKKAEoNFFACUUUUAIaKU0lABSUtJSAKSlpDQAUGiigBKKWkoASilpMUAFJS0UAJRS0hoAKKMUUAdOIht55pjW/PymrGKKnmZVkVPIbHpURGDV881C8QJzTUhOJVoqfyKa0RFVcmzIaKUjBpDTExKQ0tBoGJRRRQAlFFFACUUUUAJQaKKAEpDS0UAJSUtFACUUUUAJRQaKBiUUUUAJRRRSASig0UwEooNFIBDRS0lABSUtFACUUUUAJRRRQAlFKaSgBDRS0lACUUtIaACkpaSgApKWigBKKKKAEopaSgBKKWkxSAKMUUUAJRS0lABRRRQAlFLRQAlFLRQB1dIaWm1BYUlKaSgApGGaWg0wITGM1HIgAqzUMwypppidirRRRVmYlFBooGJRQaKAENFBooASilpKAENFBooASiiigBKKKKAENFBooATFFLSUDEooooAKSlpKQBSUtIaACkpaKAEooooASilpKACkpaSgApKWigBKSlooASiiigBKKDRQMSilpKBBikpaSgAooopAJRS0lMApKWkpAFFFFABSYpaKAEopaKAEopaKAOpzSdqWkqCwNJRRQAUlFJmgQtRuMin00imBVk4OMUyp5V9qgq0QwNJS0lMANJS0lABSUtJQAUlLSUAFJS0lABSUtJQAGkpaSgApKWigBKSlpDQMKSlpKACkpaKQCUUUUAJRRRQAlFLSUAFJS0UAJRRRQAlFKaSgBKKWkoAKSlooASkpaKAEpMUtFACUUppKACkpaMUgEooopgJiilopAJSUtFMBMUUtFIBKKWkoAKKKKAOppKWmmoLCkpaaaYhaQ0UtACUUGk70AIRmq0iAHirRIqCVgKaEyCkpaDVkiUlLRQAlIaeEJpGGKAsNooooASkNLT1ikfhI3b6KTSugsyOkq7HpV/L9y0l+pXFWo/DeoyYyiJ/vNUupFdSlCT6GRSV0UfhKc/wCsuY1/3VJqHVtCj02yEwmaRi4XkYFT7aDdkynSkldmHRRRWpmJRRRQMSiiigQlFBooGJRS0lIApKWkNACUUUUAFFFFACUUppKACkpaKAEpKWigBKKWkoASilpMUAFJS0UAJSUtFAxKKKKBBSUtFACUUtJigAooopAJijFLRQAlFLRigBKKMUUAdRSUtN7VBYUhpTTaYgooooAQmm5NONJTAYR3qsetaNpbi5u4oC20OwGfSukHhGyXl5JXP1AqJVowepUaUp7HE0V3Ufh7Toz/AMe4Yj+8Satx6faRcJaxL/wAVk8XHoWsNI89SCaQ4SJ2PspNW4tH1CbG20k57kYrvhHgfKuPpUqRnqaiWLfRGiwq6s4uLwvqDgbhGn1b/Ci18ONdtOrXAQwybDhc5rusVk6UuZ9Q4/5eD/KoWIm0y3QgmjJj8KWq/wCsmlf6YFW4vDmnJjMBc+rMTW55Q9KUR4rJ1pvqaKjBdCjDpllCvyWkI/4AKtLEijhAPoKm8sGnFABxWTm+5ooLsUnABwARTaklIzio6a1EJWJ4p/5BS/8AXQf1rcrD8U/8gpf+ug/rWtL40Z1fgZxlFKaSvVPNA1c0i0jvtVt7aXPlyEg4PPQ1TrT8OD/ioLP/AHj/ACNTN2iyo/Eh+v6VFp00bWxZrd8jJOcMDgiseupP/ExOraY3MizPNB9QTkVy54PIwailK6syqiV7oSkpaQDJxWpBs6BpMWozSPdMywJhcg4JYngVR1W2jstUnt4s7I2wM8mt5f8AiXzaTpa8SGVZp8f3j0FZHiH/AJD15/v/ANBWEJNz8jWUUoBf2ENtpOn3KbvMnVi+TxxjpWZVm4t7uK0t5Zt3kSA+Vl8jHfA7VWrSOxmxKK0bfRL64jEvlCOI9HlYKP1qRvDt8QfKMExHaOUE0c8e4+V9jJNFSSxSQSGOVGRx1Vhgin21nPeGQQJvMaF25AwBTurXJtrYgoqW3tZ7p9kETyN6KM1Ld6dd2AT7TF5e/O35gc4our2CzKlFWrTT7q/Yi2hZwOrdAPxq5/wj13jiW2Lf3BMM0nNLQai2ZNJVi7srmyk2XELRntnofoar1SaewnoFGKs2mn3d+xFtCz46noB+NXf+Eeu+hntQ390zDNS5xWg1FsyKKt3mmXlhg3EJVT0cHKn8RVSmmnsJ3W4hoqe2tbi8l8u3iaRvRRV//hHbwcPLbI/9xphmk5JDSbMmkxVy7028scG4hKqejA5B/EVDbW0t3OsMK7pG6DIFO63Cz2LmlWEN0lxc3TMttbrucL1Y9hTLq606WEpb6c0L9pDMT+YxW5p+jX0OiajA8IEkoXYN684/Gsj/AIRvVf8An2H/AH8X/GslKLk7s1cWktCsmnO+kyX4cbEkCFcc1TrrIdGvl8M3FqYR5zThgu8dOO+awLzSrywjV7mIIrHAIcHn8DVQmm3qRKLSRSooorQgKTFLRQAlFLRQAlFLRSASijFFMDp6bS0VmWNNJTqbTEFJRRQAUlFFAFzSv+Qrbf8AXQV3xFcBpX/IVtv+ugr0CuHFfEjsw2zInXnIFAXd1FSUo4NctzpsAWnYoozSKExWXpQ/f6h/18H+Vauay9J/1+of9fB/kKuPwszl8SNHFKBS0VBYUhPFLSN0oApSHLUypZF5zUVWiArD8Vf8gpf+ug/rW5WH4p/5BS/9dR/WtaXxozq/AzjaSlpK9U80K1PDn/IwWf8AvH+RrLrU8Of8jBZ/7x/kaifwsqHxIbPdNZeJZrhDzHcMfqMnI/Kl160WC/8AOh/1FyvmxkdOeoqtqv8AyF7z/rs38zWjbj+0/DstuebiyPmR+pTuKz2tIvdtGF2rU0C1Se/8+YfuLZTK5Pt0FZdbtx/xLPDsVv0nvD5knqEHQVc3pZdSYb3K1pdPe+JoLh85kuFP0GeKZ4h/5D15/v8A9BUej/8AIasv+uy/zqTxD/yHrz/f/oKlK07eQ27wLOr/APIu6N/uv/SmaNbQxW8+qXSBooOI0PR3PSpNW/5F7Rv91/6Ulz8nhCzC9HnYt+tSvht5lP4r+RmXt/cX8xknkLZ6LnhR6AVWV2RgyMVI6EHGKKDW1ktDNtm2066vokrXDL9stSCrk/M6+h9af4Tj868u48432zLn61gVu+FyVmvmHBFq5FZTjaLRcHeSuQ3+qmFTZacTDbR/KXXhpD6k1SsLWTU9Qity7EMcsxOcL3NVK3PDQ2vfyD7yWrFfrVNKMRJ80iLVtT3sbKz/AHVnEdoC8b/c+tZHfOTmjrRVRikhOV2bWkX63WNMvz5lvL8qO3Jjbtg1k3ds9pdS28n3o2Kn396ZGxSVGHUMCK1/FCga0T0Zo1Y/XFRa0rIe8bk2tyyWen2FnbMUt3hEjFeN7Hrk1z/Wti01iL7GtlqNt9ogX7jA4dPoaf8AYtCuP9RqMsDH+GZMj8xSi+XRocve1TE0K+HmPY3kgNnMhBEh4U9iPSspLdpbtbeP5maTYpHfnFaVx4euY4GntpIrqFeS0Tcj8Kb4bQNr1vu7ZP44p3STkg1dkyxqt2NNT+yrE7AgxPIvDO3pn0rBPr3qa8ZnvZ2b7xkYn86hq4RsiZPU09K1VrVxb3P72yk+WSNuQB6j0qHVrA6bqLwqSUPzRt6qelUjW3r3z2Okyt99rfB+gqbWkrdSk7xYaWzf8I7qxyc4XvWHvb+8fzrc0v8A5FzVv+AViIjOcKM0QSuwk3ZG3Ax/4Q66OTn7QOfwFYZJPUk109tYsfBlzn/n4X+Qrnprcxc9qVO12E72RBRiiitTMSilpKACge9LSUABooooAKKKKAOmNJSmkrMsSkNLSGmIbRQaQ0AFJS0lAi5pX/IVtf8AroK9Arz/AEr/AJCtr/10FegVw4r4kduG2YUUUtcp1AKKKWkAlZek/wCv1D/r4P8AKtSsvSf9fqH/AF8H+VXH4WRL4kalFFFQWFITRmmFxmgCORcmoGXFTSNUJNWiWNrD8U/8gpf+uo/rW4aw/FP/ACCl/wCug/rWtL40ZVfgZxtFKaSvVPNErU8Of8jBZ/7x/kazKt6XdrYalDdSKWWMkkL1PBFTNXiyo6MTVv8AkL3n/XZv5mnaRffYNSimb/Vk7XHqp61DeTrdXs86ggSSFgD2yar0lH3bML+9dG6dD/4qQWh/49z+93dvL6//AFqoaxff2hqUsw4jB2oPRR0q/wD8JCP7G+zeU32vy/K87j7melYRqIRle8ipNWsi5o//ACGbP/rsv86k8Q/8h68/3/6Cq1jcC1voLhgSsbhiB1OKdqd0l9qM9yisqyNkBuoqmnz3FdctjR1b/kXtG/3X/mKLEf2j4fuLJeZ4G86NfUd6p3uoJc6ZY2qowa2DBiehz6VUtrmW0nWeBykinIIqVB8pTlqQ/Witl73Sr8+ZeW0sE5+89uQQx9cGmhtCtzuVLu5YdFfCj8cVXO+xPKu421soY9Eub66jzuIjgBOMt3NTeGf9bf8A/Xo9UNQ1KbUXUuFSJBiOJOAoqTSdQTTnuTIjP5sLRjb2JqWm4u5Sa5kZvatTQLpLXVFEpxFMpif6GsztSVbjdWITs7otahZSWF7LbyDG0/KfUdjVWteLV4p7ZLbU4DcIgwkinDqPr3pNmgD5vNvj/sbVH60lJrdFOKezINHsWvtRjQjESHfIx6BRzSareJfaxLPyYi4A/wB0cVNdasv2RrPT4Ps1s33+cu/1NZdJJt8zBuysjS1zTk0+8UQhjbyIHjYnOR9azK1rTWFW0FlfwC5th93nDJ9DRt0Bvm82+T/Z2Kf1oTcVZoGk9UQaLPPb6tbGAkFpArKO4J5zVm5mTTvFkk0ePLjnyQPTv/WlTVLHTwTptq/nkY8+cgkfQVjuxkZnY5Zjkk0kru9gbsrGjrtl9l1FpU5gn/eRsOhBrMrTstW2W32K7hFza9lJwyfQ1N5GiP8ANuvkz/BtU/rTUnHRg0pO6Mu0tZL26jt4lJdzj6e9aHiK4SS+S3hOYrWMRA+46059Vhs4Xg0u2aAuMPNIcuR/SskD5gW6Z5oScpXYNpKyNvSI2fw7qwUZ+5UFpbhEGRzV/StQgt9KvLTYxa4C4YYwMetMReKhX5mU7WRt26j/AIQ+6x2uF/kK56WJXUgjIra07UhZRywSwia2mHzxk/qKq6hJp7ov2GGeNs/N5jAj8KiF4yaLlZpHMXMIibjpTYoGmbC/nWlJaCb7xqaG3WJcKK35tDGxRWxAXLE1BNb7OUraMeRUTwjGMUcw7GFiitVrNeeKo3FuYjkdKaZLRBRS0VQhKKWigDpO9JS0lZotjTSUppKYhKSlpKBBSUtJTAs6fIsOoQSMCVVwTgZNdh/blp/zzuP+/RrktK/5Ctr/ANdBXoIFcWJsmrnXh07Oxmf27af3Lj/v0aX+3LT+5cf9+jWlgU4AVzXj2Om0u5l/25af3Lj/AL9Gj+3LT+5cf9+jWrgUYFLmj2Hyy7mV/blp/wA87j/v0aoadqlvBNeFlmIeYsMRk9q6TArL0r/X6h/18H+VXFx5XoRJS5lqN/t21/uXH/fo0h121A+5cf8Afo1qECo39BU3j2Kal3Mwa/aH+C4/79GopNdtMn5Lj/v0a0DkdKaTzzVLl7E+93KH9uWm3lLj/v0aibXLTP3Lj/v0a1Q2eMUjAZ6U7x7CtLuZX9u2n9y4/wC/RrJ1/UoLzT1jjWUNvB+eMgd66nA9BWH4pH/ErX/roP5GtKTjzozqKXKzjaSlor0jgEpDS0UAJRSkYrd0fw0+q2ZuDceSu7ao2Zz+tTOajqyowcnZGBRWnrWjvo9ykbSeYjruV8YrMoi1JXQmmnZiGilpKoQhopaSkAUlLRTGJRS0mKQCdKKUikoASilooASiilVSxwKAQlJU5t225HJp8No7P8wwKVwsRJbu+MDipxYNxzWjDCEGMVOqD0qHItRKcVooA+XkVMYgB0qyFppWldlWRk3kI8ssBzVIRSEZ2E1vPCrjBHFKsCgYApqRPKZ+nRHBOCM+tagXApFiCHIpxpN3KSsIaYVyadSikMQLS7adTSaAEzSHBpCaaWoEI2MVTuIxIhXFWWOaRVGaaEzJa1cdqj8mT+6a3hGCKQxLg8VXMLlMHyn/ALporXMQzRRzCsWqbSk0hoAQ02loNACUlLSUxBRRRSAuaV/yFbb/AK6CvQQK8+0r/kK2v/XQV6DXDi/iR24bZi4paKSuQ6haKSloGFZmk/6/Uf8Ar4P8q1AOazdJH7/UP+vg/wAqqOzJl8SLzUwjNTEVGwPapQ2QMoGeajKntk1b8okdKdHEVbJqr2FYpeXIBna2KYQe9alMdAykEDFLmDlM2sTxT/yCk/66D+RromtnBOOnasHxTbyf2Wvy/wDLUf1rai/fRjVT5GcRRVprTj5Tz71A0Tr1Ferc82zI6KeyMoyRTKYEkMTzzJDGMu7BRXc6tcjQNCghtziX5VX8OSf8+tYvhCw+0ag1065SAcf7x/8ArVB4svvterGJTmOAbR9e9c0/3lTl7HRB8kObub+vQJq/h5LqIZZAJV+ncVwZrtvB94J7CWyk5MZyAe6muX1exNhqU0GMKDlT6g9KKLcZODFVXMlMpIjSOFRWZj0CjJqX7Dd/8+s3/fs/4U/T7w6ffRXSoHMZztJxniug/wCE3n/584/++zWk5TT91ERUbe8zm/sN3/z6zf8Afs0GxuwCTbTY/wCuZrrLLxVe390kEFjGzMeu88D1rU13Vo9NstrbWuJVwqD9TWbrTUuVo0VKLV0zzpIpJW2Rozt6KMmh4pIn2yRsjYzhlxXR+E0B1xfXy2pfGQEesR/9ch/M1ftPf5CPZ+5zHMEEdafHbzzAmKKRwOpVSaeI99dj4LQpZXIP/PQfyp1KnJG4qcOZ2OIYFWKsCCOCDTzbTiPzDBII+u/YcfnUuo/8hK5/66t/Ou6htGvvCsFspwZIlGT2FKdXkSY4U+ZtHn8NvPcNthieRvRFzSz281rKY542jcDO1hg12kutaZ4fT7HaxGWROG28c+59awHMnifXVKR+VuADc52gd6Uajbu1ZA4JaX1MeOKSZtsUbO3oozWhb6TqCku1lOF9dhrqL2/sPDECW1rArzkZx0P1JrOt/HF3FMGltomjzyFJBqfaTkrxWhXJCOkmZ6x4JDAgjqDUyIBXZS2tj4l0r7XaKFnA4OMHP901xrNsbB4I60oVOfQqUOUlAp2KarZGaUGqJFNNIpx5pp60wA9KUUlLmkApprClBFDEYpgRGnKaaaBQIkLUwmjFITQAw00mnnFRtTAaTQOtJmgGmInU0rniogcmnAE0gIyvNFS7aKBgaQ0pptUQFJS0nemIKSiigAoFLRQBc0r/AJCtr/10FegV59pX/IVtf+ugr0GuHFfEjtw2zAmkzQTSZrjsdQ7NOFMBp4oAeKzNJ/1+of8AXwf5Vpg1l6Sf3+of9fB/lVR2Ypbo0zSbMmlNKD61BQYwKKf1pCKBjDmkFOxQBQAmKxPFIH9lL/10H9a3aw/FP/IKX/roP61pR+NGdX4GcYeKYwzT8UmK9U81leUZBHtVXyyTt7+1XnTdWn4c0xb7V4gy5SP53+g6frQ58qbYlHmdkdLounNp+ipEABM672z/AHjXOyeDb6SR5HuoSzEkkg9a3vFupyWxgtbaRo5D87FeDjsK42bV9TR+L6fH+9XNSVSXvJ7nRUcF7r6HR6L4bvNL1JLg3ETJgq6jPIpPGlgJLaO9RfmjOx/oen61zqa1qZQ/6dP/AN9V22nuut+HQspDMymOT6+tE1OElOQoOMouKPNKfDBJczpDEpaRzgAU6a2khuntipMivsx6muz0vTrfw7p7X96QJyOe+3/ZHvXTOooq63MIQbeo6CG18K6UZZcPdOOfVm9B7Vxd7eTX909xOxZ2P4D2FT6nqM2rXjTSHA6InZRUaW6gZIJNTThy6vcc530WxteDSTrqf9c2qfxqgOsJ/wBcR/Wl8IKqa5GOmUYfpU/jOCQatE5X5GiAB/E1k3++NUv3RyoYJwetdj4N+ewuv+ug/lXKeSCc45r0DwjpslrpLPIhUzPuAPp0p4iSUdRUIty0PONSU/2lc8f8tW/nXeQSta+EknGQUtsg++K5DUrZjqtyRwPMb+ddpcxAeBGwORa/0pVndRHSWsjzQksxYnJJySa63wRCpa7m43Dao/WuT2NnpXT+DJ/JvZ7ZuDMoZfqP/wBda1l+7djOk/fVy9qXhVtQv5bl78KXPClM4Hp1qr/whA/6CA/79/8A16zfEsFzZaxMzPII5TvQ7jj6Vjmeb/nrJ/30aiEZuKsypygpao9I8O6W+iiVPtXmpJg7duMH865fW4/K1q6UdC+7j3GaZoOi3mrxySi5aJFO0Fifm9arzJ5VxJH5nmbWK7/WlCNpt31KlK8FoSI3HNShhUC9KkWtTNEu6ms3NNoJpAGaXdUZOKM0WAfuo3VHmgtTsFxxNIGpuc0A0CJMims1NJppNAATTSaCaaTTAWkozRmgB6mnBsVEDz1pc80AWA/FFQbqKQEppKU0lUQFJQaKYCUUppKACiiigB0cjxSLIjFXU5BHatGPxFqSdZg/+8oNZdJUuKe41JrY34/Fd0v+sgiYe2RVqPxbEcebbOP91s1y1FZuhBmirzR2sXibTn+80ifVavQ6xp8p+W6j/E4rzylzWbwsWaLEyW56ek8Un3JFb6EGs7SWzPqGP+fg/wAq4NWIOQSD7VPDe3NuSYp3TJycN1qPqtk0mV9Zu02j0nNL1rg4vEGpRgD7RuH+0oNXYvFV4v34on/AisXhprY2WIgzsAaUdK5mPxbHn97asP8AdbNW4vFOnvgN5qfVah0ZroWq0H1NyjFZ8WtafKPlukH+9xVtLmGT/VzRt9GBrNwa6FqSezJDWF4p/wCQWv8A10H9a3c5rD8U/wDIKX/roP61dH40TV+BnGUYpaQ16h5ohrpvDWo6ZpdpI1xPtnkbkbScAfhXMmmmpnBTVmVGbi7otapeHUNRnucnazfL7DtWfIgapTTTVRVlYiTu7kXlhRwK2fDWsxadPPFdPshcZBwT81ZLVG0YYZ705RUlZhGTi7o6b7doq+ITqDTqytF/cPD5HPT0qzeax4evwouZRIF6Aq3FcdIuFGKrqhLc9Kz9hF63NPbNaWO0hbwmX+4hx/stVwSeE/Rf++WrjkQKOKlQZNS6Pmxqp5FqK4+yal9otsYSQsn0z/hXZjV9E1e1WO+ARh/C46H2NcQBTsUp0lMcJuJ1qp4WsG81AJnHRRlqn07xRbSTXD3j+TGcCJACcD8K4zFLioeHTWrK9s09ESXhSa9nkQ5V3JB9s10kmq6e3hhrLzv3/kbNu09cVzFJVypqSXkSptN+ZSe1GcipLdGt50njYrIhypHarOBSVrfQzsdB/bOmalbeVqcIV++VypPqPSs9rLwtC3mNKp5+6XJ/SsxgCKqz2wl+tZqklsy3UfY1dR8UwxW32XSY9i4278YAHsKxIGLDNV2snU8HNXLWFlX5utaqMYrQzcpSepMoqdV4pFWn44pDsRtTDUxWkKDFAyA0lPZQKiNMQZozSGkpiHDrS00UjyJGMu6qPc4oAU0hNU5dVs4/+Wu4/wCyM1Tk11P+WULH3Y4pqLZDnFGsaQmufk1m6f7u1B7Cqkl1PN9+Vz+NUoMh1V0OlkuYYv8AWSqv1NVX1e1T7pZ/oK5+iq5CHVZrSa4x4jhA/wB41Vk1S7k/5abR/sjFU6KrlRDnJkhuJicmV/8Avo0VHRTsTdncUlFFYnWJRRSUCA0CiigApDS0UANop1JQAlFBooGFFFKKADFLS0oFIYDNLk0UYpDDNLmmGkGaAuSg8UBiOhIpgNLSaTHcsx3t1F/q7iVcejGpJ9Ru7qERTztIgOcN61U6UZpci7D5n3FpDSUuaoQhptONMJoENJpKU03NMQGm5zwKXNIRk0AIw4pqrSuW7CnRxMcFjj2piJIycVMgpVjCjFPUYqGy0hwFOAoFLUlCYpaSigAopKTNMB1FJmlBpAIRTGGBTzTaYEe3Jp4UClAp3FAgAxSg1BLe20P+snjX6sM1Qm1+yj+4zyH/AGRTSbE5Jbs1iaaTXOS+JXOfKtwPdjmqUutX0v8Ay12D0UAVSpsh1orY6pyBkkgD3qnLfWkX37hM+gOa5SSaWU5kkZvqc0zrVqmZOs+h0EuuWwGI0dz69BVSTXJj/q40T681m7CWCKMnvTKpRRDqSZZk1C7l+9O2PReKrli3LEk+9JRVWRLbYUUoODmhhtPt2oEJRRRQAUUUUAFFFFABRRRQB29FFBrE6hKSlpKACiiigAooooGB5pMUtFADSKMUGlFAgpaSloGLTgKQUopDFpKXFJSGIaSlpDQISnA4ptFMB+c0tRg04GkMdSE0ZoAzQAmaYalK4FRFTQAlNp200hBpiEzShSaeieoqVUouNIiWPByamVe9PCijFS2OwAU4Ckpc0ih4opAaWkAhpDSsyqMsQPrVObU7KHO+4TPoDk00mK6W5ZorGm8RWyf6tHf9BVGXxFcPny4kT3PJqlBsh1Yo6bNNeaOIZeRFH+0cVx0uqXs33rhwPReKqszOcsxJ9SatUmQ666HYS61YxZHnbj6IM1Rm8SxjIit2b3Y4rnKKpU0jN1pGrL4gvX+5sjHsv+NUZb66m/1lxIw/3qgoquVGbk3uw60UUUxBRRRTAKkjG1WkPbgfWo+ScCppF+dIV7dfrSbBE9nH8pkPfgVUcbXYehrUVQiBR0FULtds5PrzUxepTWhBRRRVEhUijfGV/iXkVHTkbY4b0oAbRT5k2SHHQ8j6UygAooooAKKKKACiiigDtqDQOtO2EjOKxOsbSU/y2pRE3ei4WZHRTzE3Y00ow7UXCwlFJ0opgLQaQGjNIBKWkoosIWlpBS0DFpwptLmkMdRTc0E0DFzTTRSE0CEpKKKBBRmijPNMZKop+KYtSZqWUJSYzS4pQOKQEZWnKop+Ka8kcQy7qo9zigNBwWnCqEutWEOR528+iDNUpfEsYP7qBm92OKfK2S5xRu0lcrL4gvZPubIx/sr/AI1Rlvbqf/WTyMPTdxVKmyHWXQ7GW8toR+8nRfqapS6/ZR5Cs8h/2V/xrlOtFUqaIdZ9Del8TP0htwPdm/pVKbXL+XI83YP9gYrOoqlCK6EOpJ9SSSeaY5kldz/tMTUdFFVYi4UUUUAFFFFABRRRQAUUUUAFFFFABRRRTAlt1G8ueiDNS2imSZpD2pjfu7UDoZDn8KtWibIB6nmobKS1J6p3ycK34VcqK5TfCw7jmpRTRmUUUVoZhRRRQBMR5ltnuhx+FQ1NbEeYUPRxiomUqxB7HFJbgJRRRTAKKKKACiiigDvljC0/FFLXK2d9gxRilopXGNxRgYpc0UwIZIwRwOarkFTg1dNQy4C+9VF9CJLqVxSmkoqyBKUUEUCgBRS02jNIY4UtIKXvSGLjikxTqKAEwTRs9acvSl60h2GbBTSO1TY4pu2gLEYXjmlCc0/bWBq19d2968SSlUwCMDmqWpMmoq5v8AEkgY9aryajZw/fuEz6A5/lXIvNJKcySMx/2jmmVSp9zJ1uyOll8Q2q8RpI/v0FUpfEVw3EcUaD1OSax6KpQSJdSTLcuqXs2d1w4Hopx/KqrMzHLMSffmkoqrENt7hRRRQIKKKKACiiigAooooAKKKKACiiigAooooAKKKKACiiigAooooAKVF3OFHc0lT2i/vC56KM0MAuPnuBGOgworQAwAB2qhbDzLkse2TWhUMuIUYyKKKkoypU8uRl9DTKt3qcq4HsaqVotjJ6MKKKOvSmAqkqQ3oamul/eBx0cZp88Oy1T/Z60h/eWYPdDilcditRRRTEFFFFABRRRQB6HSUUVyHoC0hNGaTNMBKKDSUCFJzUZXJ5p9OVfWnsG4wRgjkUnkLnOKmopXCxF5K+lOCAdAKd3paLsdkRlFPUCo3h7gVYpMUXFYqiNs9KmCADpUgApaLhYjKe1RsmKsUwjNFwsQ4xSgU49abVCFNFNooAdXPeIosSwy+oKn8P8mugrL16Pfp+4dUYH+n9acdGRUV4s5iiiitzkCiiigAooooAKKKKACiiigAooooAKKKKACiiigAooooAKKKKACiiigAooooAKKKKACrKfu7Nm7txVarNz8kMUfoMmkxoksUwrN+Aq3UVsuyBR681LUNlrYKKKKQxsiCSMqe9ZTKUYqeorXqC4txKMrw386qLsTJXM6rFpFvk3HotC2chbDYA9c1ejRY0CqOBTbEoiTKHhdfaqdr8wkjPcVfxms6P91d47ZxSWw3uQcg4NFS3C7J2H41FVogKKKKACiiigD0EmkpaTtXMd4ZozSUUAFFFFACinA0yikA/IzS5pgFOxQMWijvRSAKKKKACiiigYUhpaQ0CIyKbUhphHNUiRpFJT8UhpgNqC8j86zmT1U4qc0lAnrocNRT5lCzyKOgYgfnTK6EcQUUUUAFFFFABRRRQAUUUUAFFFFABRRRQAUUUUAFFFFABRRRQAUUUUAFFFFABRRRQA+Jd8yj3qS6O+52jtxRaDNwPpQvzXnP9+l1H0NBRhQPQUtFFZmgUUUUAFFFFABRRRQAVnXQ2XO78a0apXw+ZDVLcmWw28GSjjuKrVal5s4yeoqrVR2JluFFFFMQUUUU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108" name="AutoShape 12" descr="data:image/jpeg;base64,/9j/4AAQSkZJRgABAQAAAQABAAD/2wBDAAgGBgcGBQgHBwcJCQgKDBQNDAsLDBkSEw8UHRofHh0aHBwgJC4nICIsIxwcKDcpLDAxNDQ0Hyc5PTgyPC4zNDL/2wBDAQkJCQwLDBgNDRgyIRwhMjIyMjIyMjIyMjIyMjIyMjIyMjIyMjIyMjIyMjIyMjIyMjIyMjIyMjIyMjIyMjIyMjL/wAARCAEsAh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C1SUtJX0R4IUlFFIApKWkxQAUlLSUAFJS0lAwpKWkoAKSloNACUlLSUAFJS0lABSUtJQAUlLSUABpKWkoAKSlpKBhSUtJQhBSUtJQMKSlpDSAKSlpKACiiigBKKDRQAUlLSUAFJS0lABSUtJQAUlLSGgApKWg0AJSUtFACUUUUgEpKWigBKKKKAEopaSgBDSU6kxQAlFLSUAFFFFABSYpaKAEopaKAN2kp23AptWSFJS0lIAoopDQAUlLSUDCkNLQaAEpKWigBKQ0tFACUGiigBKDRQaAEpKWkNABSUtJQAUlLSGgApDS0hoGFJS0GgQlJS0UDEooopAJRRRQAneiiigApKWkoAKQ0tJQAUlLRQAlIaWigBKKKKAEoNFFACUUUUAIaKU0lABSUtJSAKSlpDQAUGiigBKKWkoASilpMUAFJS0UAJRS0hoAKKMUUAdOIht55pjW/PymrGKKnmZVkVPIbHpURGDV881C8QJzTUhOJVoqfyKa0RFVcmzIaKUjBpDTExKQ0tBoGJRRRQAlFFFACUUUUAJQaKKAEpDS0UAJSUtFACUUUUAJRQaKBiUUUUAJRRRSASig0UwEooNFIBDRS0lABSUtFACUUUUAJRRRQAlFKaSgBDRS0lACUUtIaACkpaSgApKWigBKKKKAEopaSgBKKWkxSAKMUUUAJRS0lABRRRQAlFLRQAlFLRQB1dIaWm1BYUlKaSgApGGaWg0wITGM1HIgAqzUMwypppidirRRRVmYlFBooGJRQaKAENFBooASilpKAENFBooASiiigBKKKKAENFBooATFFLSUDEooooAKSlpKQBSUtIaACkpaKAEooooASilpKACkpaSgApKWigBKSlooASiiigBKKDRQMSilpKBBikpaSgAooopAJRS0lMApKWkpAFFFFABSYpaKAEopaKAEopaKAOpzSdqWkqCwNJRRQAUlFJmgQtRuMin00imBVk4OMUyp5V9qgq0QwNJS0lMANJS0lABSUtJQAUlLSUAFJS0lABSUtJQAGkpaSgApKWigBKSlpDQMKSlpKACkpaKQCUUUUAJRRRQAlFLSUAFJS0UAJRRRQAlFKaSgBKKWkoAKSlooASkpaKAEpMUtFACUUppKACkpaMUgEooopgJiilopAJSUtFMBMUUtFIBKKWkoAKKKKAOppKWmmoLCkpaaaYhaQ0UtACUUGk70AIRmq0iAHirRIqCVgKaEyCkpaDVkiUlLRQAlIaeEJpGGKAsNooooASkNLT1ikfhI3b6KTSugsyOkq7HpV/L9y0l+pXFWo/DeoyYyiJ/vNUupFdSlCT6GRSV0UfhKc/wCsuY1/3VJqHVtCj02yEwmaRi4XkYFT7aDdkynSkldmHRRRWpmJRRRQMSiiigQlFBooGJRS0lIApKWkNACUUUUAFFFFACUUppKACkpaKAEpKWigBKKWkoASilpMUAFJS0UAJSUtFAxKKKKBBSUtFACUUtJigAooopAJijFLRQAlFLRigBKKMUUAdRSUtN7VBYUhpTTaYgooooAQmm5NONJTAYR3qsetaNpbi5u4oC20OwGfSukHhGyXl5JXP1AqJVowepUaUp7HE0V3Ufh7Toz/AMe4Yj+8Satx6faRcJaxL/wAVk8XHoWsNI89SCaQ4SJ2PspNW4tH1CbG20k57kYrvhHgfKuPpUqRnqaiWLfRGiwq6s4uLwvqDgbhGn1b/Ci18ONdtOrXAQwybDhc5rusVk6UuZ9Q4/5eD/KoWIm0y3QgmjJj8KWq/wCsmlf6YFW4vDmnJjMBc+rMTW55Q9KUR4rJ1pvqaKjBdCjDpllCvyWkI/4AKtLEijhAPoKm8sGnFABxWTm+5ooLsUnABwARTaklIzio6a1EJWJ4p/5BS/8AXQf1rcrD8U/8gpf+ug/rWtL40Z1fgZxlFKaSvVPNA1c0i0jvtVt7aXPlyEg4PPQ1TrT8OD/ioLP/AHj/ACNTN2iyo/Eh+v6VFp00bWxZrd8jJOcMDgiseupP/ExOraY3MizPNB9QTkVy54PIwailK6syqiV7oSkpaQDJxWpBs6BpMWozSPdMywJhcg4JYngVR1W2jstUnt4s7I2wM8mt5f8AiXzaTpa8SGVZp8f3j0FZHiH/AJD15/v/ANBWEJNz8jWUUoBf2ENtpOn3KbvMnVi+TxxjpWZVm4t7uK0t5Zt3kSA+Vl8jHfA7VWrSOxmxKK0bfRL64jEvlCOI9HlYKP1qRvDt8QfKMExHaOUE0c8e4+V9jJNFSSxSQSGOVGRx1Vhgin21nPeGQQJvMaF25AwBTurXJtrYgoqW3tZ7p9kETyN6KM1Ld6dd2AT7TF5e/O35gc4our2CzKlFWrTT7q/Yi2hZwOrdAPxq5/wj13jiW2Lf3BMM0nNLQai2ZNJVi7srmyk2XELRntnofoar1SaewnoFGKs2mn3d+xFtCz46noB+NXf+Eeu+hntQ390zDNS5xWg1FsyKKt3mmXlhg3EJVT0cHKn8RVSmmnsJ3W4hoqe2tbi8l8u3iaRvRRV//hHbwcPLbI/9xphmk5JDSbMmkxVy7028scG4hKqejA5B/EVDbW0t3OsMK7pG6DIFO63Cz2LmlWEN0lxc3TMttbrucL1Y9hTLq606WEpb6c0L9pDMT+YxW5p+jX0OiajA8IEkoXYN684/Gsj/AIRvVf8An2H/AH8X/GslKLk7s1cWktCsmnO+kyX4cbEkCFcc1TrrIdGvl8M3FqYR5zThgu8dOO+awLzSrywjV7mIIrHAIcHn8DVQmm3qRKLSRSooorQgKTFLRQAlFLRQAlFLRSASijFFMDp6bS0VmWNNJTqbTEFJRRQAUlFFAFzSv+Qrbf8AXQV3xFcBpX/IVtv+ugr0CuHFfEjsw2zInXnIFAXd1FSUo4NctzpsAWnYoozSKExWXpQ/f6h/18H+Vauay9J/1+of9fB/kKuPwszl8SNHFKBS0VBYUhPFLSN0oApSHLUypZF5zUVWiArD8Vf8gpf+ug/rW5WH4p/5BS/9dR/WtaXxozq/AzjaSlpK9U80K1PDn/IwWf8AvH+RrLrU8Of8jBZ/7x/kaifwsqHxIbPdNZeJZrhDzHcMfqMnI/Kl160WC/8AOh/1FyvmxkdOeoqtqv8AyF7z/rs38zWjbj+0/DstuebiyPmR+pTuKz2tIvdtGF2rU0C1Se/8+YfuLZTK5Pt0FZdbtx/xLPDsVv0nvD5knqEHQVc3pZdSYb3K1pdPe+JoLh85kuFP0GeKZ4h/5D15/v8A9BUej/8AIasv+uy/zqTxD/yHrz/f/oKlK07eQ27wLOr/APIu6N/uv/SmaNbQxW8+qXSBooOI0PR3PSpNW/5F7Rv91/6Ulz8nhCzC9HnYt+tSvht5lP4r+RmXt/cX8xknkLZ6LnhR6AVWV2RgyMVI6EHGKKDW1ktDNtm2066vokrXDL9stSCrk/M6+h9af4Tj868u48432zLn61gVu+FyVmvmHBFq5FZTjaLRcHeSuQ3+qmFTZacTDbR/KXXhpD6k1SsLWTU9Qity7EMcsxOcL3NVK3PDQ2vfyD7yWrFfrVNKMRJ80iLVtT3sbKz/AHVnEdoC8b/c+tZHfOTmjrRVRikhOV2bWkX63WNMvz5lvL8qO3Jjbtg1k3ds9pdS28n3o2Kn396ZGxSVGHUMCK1/FCga0T0Zo1Y/XFRa0rIe8bk2tyyWen2FnbMUt3hEjFeN7Hrk1z/Wti01iL7GtlqNt9ogX7jA4dPoaf8AYtCuP9RqMsDH+GZMj8xSi+XRocve1TE0K+HmPY3kgNnMhBEh4U9iPSspLdpbtbeP5maTYpHfnFaVx4euY4GntpIrqFeS0Tcj8Kb4bQNr1vu7ZP44p3STkg1dkyxqt2NNT+yrE7AgxPIvDO3pn0rBPr3qa8ZnvZ2b7xkYn86hq4RsiZPU09K1VrVxb3P72yk+WSNuQB6j0qHVrA6bqLwqSUPzRt6qelUjW3r3z2Okyt99rfB+gqbWkrdSk7xYaWzf8I7qxyc4XvWHvb+8fzrc0v8A5FzVv+AViIjOcKM0QSuwk3ZG3Ax/4Q66OTn7QOfwFYZJPUk109tYsfBlzn/n4X+Qrnprcxc9qVO12E72RBRiiitTMSilpKACge9LSUABooooAKKKKAOmNJSmkrMsSkNLSGmIbRQaQ0AFJS0lAi5pX/IVtf8AroK9Arz/AEr/AJCtr/10FegVw4r4kduG2YUUUtcp1AKKKWkAlZek/wCv1D/r4P8AKtSsvSf9fqH/AF8H+VXH4WRL4kalFFFQWFITRmmFxmgCORcmoGXFTSNUJNWiWNrD8U/8gpf+uo/rW4aw/FP/ACCl/wCug/rWtL40ZVfgZxtFKaSvVPNErU8Of8jBZ/7x/kazKt6XdrYalDdSKWWMkkL1PBFTNXiyo6MTVv8AkL3n/XZv5mnaRffYNSimb/Vk7XHqp61DeTrdXs86ggSSFgD2yar0lH3bML+9dG6dD/4qQWh/49z+93dvL6//AFqoaxff2hqUsw4jB2oPRR0q/wD8JCP7G+zeU32vy/K87j7melYRqIRle8ipNWsi5o//ACGbP/rsv86k8Q/8h68/3/6Cq1jcC1voLhgSsbhiB1OKdqd0l9qM9yisqyNkBuoqmnz3FdctjR1b/kXtG/3X/mKLEf2j4fuLJeZ4G86NfUd6p3uoJc6ZY2qowa2DBiehz6VUtrmW0nWeBykinIIqVB8pTlqQ/Witl73Sr8+ZeW0sE5+89uQQx9cGmhtCtzuVLu5YdFfCj8cVXO+xPKu421soY9Eub66jzuIjgBOMt3NTeGf9bf8A/Xo9UNQ1KbUXUuFSJBiOJOAoqTSdQTTnuTIjP5sLRjb2JqWm4u5Sa5kZvatTQLpLXVFEpxFMpif6GsztSVbjdWITs7otahZSWF7LbyDG0/KfUdjVWteLV4p7ZLbU4DcIgwkinDqPr3pNmgD5vNvj/sbVH60lJrdFOKezINHsWvtRjQjESHfIx6BRzSareJfaxLPyYi4A/wB0cVNdasv2RrPT4Ps1s33+cu/1NZdJJt8zBuysjS1zTk0+8UQhjbyIHjYnOR9azK1rTWFW0FlfwC5th93nDJ9DRt0Bvm82+T/Z2Kf1oTcVZoGk9UQaLPPb6tbGAkFpArKO4J5zVm5mTTvFkk0ePLjnyQPTv/WlTVLHTwTptq/nkY8+cgkfQVjuxkZnY5Zjkk0kru9gbsrGjrtl9l1FpU5gn/eRsOhBrMrTstW2W32K7hFza9lJwyfQ1N5GiP8ANuvkz/BtU/rTUnHRg0pO6Mu0tZL26jt4lJdzj6e9aHiK4SS+S3hOYrWMRA+46059Vhs4Xg0u2aAuMPNIcuR/SskD5gW6Z5oScpXYNpKyNvSI2fw7qwUZ+5UFpbhEGRzV/StQgt9KvLTYxa4C4YYwMetMReKhX5mU7WRt26j/AIQ+6x2uF/kK56WJXUgjIra07UhZRywSwia2mHzxk/qKq6hJp7ov2GGeNs/N5jAj8KiF4yaLlZpHMXMIibjpTYoGmbC/nWlJaCb7xqaG3WJcKK35tDGxRWxAXLE1BNb7OUraMeRUTwjGMUcw7GFiitVrNeeKo3FuYjkdKaZLRBRS0VQhKKWigDpO9JS0lZotjTSUppKYhKSlpKBBSUtJTAs6fIsOoQSMCVVwTgZNdh/blp/zzuP+/RrktK/5Ctr/ANdBXoIFcWJsmrnXh07Oxmf27af3Lj/v0aX+3LT+5cf9+jWlgU4AVzXj2Om0u5l/25af3Lj/AL9Gj+3LT+5cf9+jWrgUYFLmj2Hyy7mV/blp/wA87j/v0aoadqlvBNeFlmIeYsMRk9q6TArL0r/X6h/18H+VXFx5XoRJS5lqN/t21/uXH/fo0h121A+5cf8Afo1qECo39BU3j2Kal3Mwa/aH+C4/79GopNdtMn5Lj/v0a0DkdKaTzzVLl7E+93KH9uWm3lLj/v0aibXLTP3Lj/v0a1Q2eMUjAZ6U7x7CtLuZX9u2n9y4/wC/RrJ1/UoLzT1jjWUNvB+eMgd66nA9BWH4pH/ErX/roP5GtKTjzozqKXKzjaSlor0jgEpDS0UAJRSkYrd0fw0+q2ZuDceSu7ao2Zz+tTOajqyowcnZGBRWnrWjvo9ykbSeYjruV8YrMoi1JXQmmnZiGilpKoQhopaSkAUlLRTGJRS0mKQCdKKUikoASilooASiilVSxwKAQlJU5t225HJp8No7P8wwKVwsRJbu+MDipxYNxzWjDCEGMVOqD0qHItRKcVooA+XkVMYgB0qyFppWldlWRk3kI8ssBzVIRSEZ2E1vPCrjBHFKsCgYApqRPKZ+nRHBOCM+tagXApFiCHIpxpN3KSsIaYVyadSikMQLS7adTSaAEzSHBpCaaWoEI2MVTuIxIhXFWWOaRVGaaEzJa1cdqj8mT+6a3hGCKQxLg8VXMLlMHyn/ALporXMQzRRzCsWqbSk0hoAQ02loNACUlLSUxBRRRSAuaV/yFbb/AK6CvQQK8+0r/kK2v/XQV6DXDi/iR24bZi4paKSuQ6haKSloGFZmk/6/Uf8Ar4P8q1AOazdJH7/UP+vg/wAqqOzJl8SLzUwjNTEVGwPapQ2QMoGeajKntk1b8okdKdHEVbJqr2FYpeXIBna2KYQe9alMdAykEDFLmDlM2sTxT/yCk/66D+RromtnBOOnasHxTbyf2Wvy/wDLUf1rai/fRjVT5GcRRVprTj5Tz71A0Tr1Ferc82zI6KeyMoyRTKYEkMTzzJDGMu7BRXc6tcjQNCghtziX5VX8OSf8+tYvhCw+0ag1065SAcf7x/8ArVB4svvterGJTmOAbR9e9c0/3lTl7HRB8kObub+vQJq/h5LqIZZAJV+ncVwZrtvB94J7CWyk5MZyAe6muX1exNhqU0GMKDlT6g9KKLcZODFVXMlMpIjSOFRWZj0CjJqX7Dd/8+s3/fs/4U/T7w6ffRXSoHMZztJxniug/wCE3n/584/++zWk5TT91ERUbe8zm/sN3/z6zf8Afs0GxuwCTbTY/wCuZrrLLxVe390kEFjGzMeu88D1rU13Vo9NstrbWuJVwqD9TWbrTUuVo0VKLV0zzpIpJW2Rozt6KMmh4pIn2yRsjYzhlxXR+E0B1xfXy2pfGQEesR/9ch/M1ftPf5CPZ+5zHMEEdafHbzzAmKKRwOpVSaeI99dj4LQpZXIP/PQfyp1KnJG4qcOZ2OIYFWKsCCOCDTzbTiPzDBII+u/YcfnUuo/8hK5/66t/Ou6htGvvCsFspwZIlGT2FKdXkSY4U+ZtHn8NvPcNthieRvRFzSz281rKY542jcDO1hg12kutaZ4fT7HaxGWROG28c+59awHMnifXVKR+VuADc52gd6Uajbu1ZA4JaX1MeOKSZtsUbO3oozWhb6TqCku1lOF9dhrqL2/sPDECW1rArzkZx0P1JrOt/HF3FMGltomjzyFJBqfaTkrxWhXJCOkmZ6x4JDAgjqDUyIBXZS2tj4l0r7XaKFnA4OMHP901xrNsbB4I60oVOfQqUOUlAp2KarZGaUGqJFNNIpx5pp60wA9KUUlLmkApprClBFDEYpgRGnKaaaBQIkLUwmjFITQAw00mnnFRtTAaTQOtJmgGmInU0rniogcmnAE0gIyvNFS7aKBgaQ0pptUQFJS0nemIKSiigAoFLRQBc0r/AJCtr/10FegV59pX/IVtf+ugr0GuHFfEjtw2zAmkzQTSZrjsdQ7NOFMBp4oAeKzNJ/1+of8AXwf5Vpg1l6Sf3+of9fB/lVR2Ypbo0zSbMmlNKD61BQYwKKf1pCKBjDmkFOxQBQAmKxPFIH9lL/10H9a3aw/FP/IKX/roP61pR+NGdX4GcYeKYwzT8UmK9U81leUZBHtVXyyTt7+1XnTdWn4c0xb7V4gy5SP53+g6frQ58qbYlHmdkdLounNp+ipEABM672z/AHjXOyeDb6SR5HuoSzEkkg9a3vFupyWxgtbaRo5D87FeDjsK42bV9TR+L6fH+9XNSVSXvJ7nRUcF7r6HR6L4bvNL1JLg3ETJgq6jPIpPGlgJLaO9RfmjOx/oen61zqa1qZQ/6dP/AN9V22nuut+HQspDMymOT6+tE1OElOQoOMouKPNKfDBJczpDEpaRzgAU6a2khuntipMivsx6muz0vTrfw7p7X96QJyOe+3/ZHvXTOooq63MIQbeo6CG18K6UZZcPdOOfVm9B7Vxd7eTX909xOxZ2P4D2FT6nqM2rXjTSHA6InZRUaW6gZIJNTThy6vcc530WxteDSTrqf9c2qfxqgOsJ/wBcR/Wl8IKqa5GOmUYfpU/jOCQatE5X5GiAB/E1k3++NUv3RyoYJwetdj4N+ewuv+ug/lXKeSCc45r0DwjpslrpLPIhUzPuAPp0p4iSUdRUIty0PONSU/2lc8f8tW/nXeQSta+EknGQUtsg++K5DUrZjqtyRwPMb+ddpcxAeBGwORa/0pVndRHSWsjzQksxYnJJySa63wRCpa7m43Dao/WuT2NnpXT+DJ/JvZ7ZuDMoZfqP/wBda1l+7djOk/fVy9qXhVtQv5bl78KXPClM4Hp1qr/whA/6CA/79/8A16zfEsFzZaxMzPII5TvQ7jj6Vjmeb/nrJ/30aiEZuKsypygpao9I8O6W+iiVPtXmpJg7duMH865fW4/K1q6UdC+7j3GaZoOi3mrxySi5aJFO0Fifm9arzJ5VxJH5nmbWK7/WlCNpt31KlK8FoSI3HNShhUC9KkWtTNEu6ms3NNoJpAGaXdUZOKM0WAfuo3VHmgtTsFxxNIGpuc0A0CJMims1NJppNAATTSaCaaTTAWkozRmgB6mnBsVEDz1pc80AWA/FFQbqKQEppKU0lUQFJQaKYCUUppKACiiigB0cjxSLIjFXU5BHatGPxFqSdZg/+8oNZdJUuKe41JrY34/Fd0v+sgiYe2RVqPxbEcebbOP91s1y1FZuhBmirzR2sXibTn+80ifVavQ6xp8p+W6j/E4rzylzWbwsWaLEyW56ek8Un3JFb6EGs7SWzPqGP+fg/wAq4NWIOQSD7VPDe3NuSYp3TJycN1qPqtk0mV9Zu02j0nNL1rg4vEGpRgD7RuH+0oNXYvFV4v34on/AisXhprY2WIgzsAaUdK5mPxbHn97asP8AdbNW4vFOnvgN5qfVah0ZroWq0H1NyjFZ8WtafKPlukH+9xVtLmGT/VzRt9GBrNwa6FqSezJDWF4p/wCQWv8A10H9a3c5rD8U/wDIKX/roP61dH40TV+BnGUYpaQ16h5ohrpvDWo6ZpdpI1xPtnkbkbScAfhXMmmmpnBTVmVGbi7otapeHUNRnucnazfL7DtWfIgapTTTVRVlYiTu7kXlhRwK2fDWsxadPPFdPshcZBwT81ZLVG0YYZ705RUlZhGTi7o6b7doq+ITqDTqytF/cPD5HPT0qzeax4evwouZRIF6Aq3FcdIuFGKrqhLc9Kz9hF63NPbNaWO0hbwmX+4hx/stVwSeE/Rf++WrjkQKOKlQZNS6Pmxqp5FqK4+yal9otsYSQsn0z/hXZjV9E1e1WO+ARh/C46H2NcQBTsUp0lMcJuJ1qp4WsG81AJnHRRlqn07xRbSTXD3j+TGcCJACcD8K4zFLioeHTWrK9s09ESXhSa9nkQ5V3JB9s10kmq6e3hhrLzv3/kbNu09cVzFJVypqSXkSptN+ZSe1GcipLdGt50njYrIhypHarOBSVrfQzsdB/bOmalbeVqcIV++VypPqPSs9rLwtC3mNKp5+6XJ/SsxgCKqz2wl+tZqklsy3UfY1dR8UwxW32XSY9i4278YAHsKxIGLDNV2snU8HNXLWFlX5utaqMYrQzcpSepMoqdV4pFWn44pDsRtTDUxWkKDFAyA0lPZQKiNMQZozSGkpiHDrS00UjyJGMu6qPc4oAU0hNU5dVs4/+Wu4/wCyM1Tk11P+WULH3Y4pqLZDnFGsaQmufk1m6f7u1B7Cqkl1PN9+Vz+NUoMh1V0OlkuYYv8AWSqv1NVX1e1T7pZ/oK5+iq5CHVZrSa4x4jhA/wB41Vk1S7k/5abR/sjFU6KrlRDnJkhuJicmV/8Avo0VHRTsTdncUlFFYnWJRRSUCA0CiigApDS0UANop1JQAlFBooGFFFKKADFLS0oFIYDNLk0UYpDDNLmmGkGaAuSg8UBiOhIpgNLSaTHcsx3t1F/q7iVcejGpJ9Ru7qERTztIgOcN61U6UZpci7D5n3FpDSUuaoQhptONMJoENJpKU03NMQGm5zwKXNIRk0AIw4pqrSuW7CnRxMcFjj2piJIycVMgpVjCjFPUYqGy0hwFOAoFLUlCYpaSigAopKTNMB1FJmlBpAIRTGGBTzTaYEe3Jp4UClAp3FAgAxSg1BLe20P+snjX6sM1Qm1+yj+4zyH/AGRTSbE5Jbs1iaaTXOS+JXOfKtwPdjmqUutX0v8Ay12D0UAVSpsh1orY6pyBkkgD3qnLfWkX37hM+gOa5SSaWU5kkZvqc0zrVqmZOs+h0EuuWwGI0dz69BVSTXJj/q40T681m7CWCKMnvTKpRRDqSZZk1C7l+9O2PReKrli3LEk+9JRVWRLbYUUoODmhhtPt2oEJRRRQAUUUUAFFFFABRRRQB29FFBrE6hKSlpKACiiigAooooGB5pMUtFADSKMUGlFAgpaSloGLTgKQUopDFpKXFJSGIaSlpDQISnA4ptFMB+c0tRg04GkMdSE0ZoAzQAmaYalK4FRFTQAlNp200hBpiEzShSaeieoqVUouNIiWPByamVe9PCijFS2OwAU4Ckpc0ih4opAaWkAhpDSsyqMsQPrVObU7KHO+4TPoDk00mK6W5ZorGm8RWyf6tHf9BVGXxFcPny4kT3PJqlBsh1Yo6bNNeaOIZeRFH+0cVx0uqXs33rhwPReKqszOcsxJ9SatUmQ666HYS61YxZHnbj6IM1Rm8SxjIit2b3Y4rnKKpU0jN1pGrL4gvX+5sjHsv+NUZb66m/1lxIw/3qgoquVGbk3uw60UUUxBRRRTAKkjG1WkPbgfWo+ScCppF+dIV7dfrSbBE9nH8pkPfgVUcbXYehrUVQiBR0FULtds5PrzUxepTWhBRRRVEhUijfGV/iXkVHTkbY4b0oAbRT5k2SHHQ8j6UygAooooAKKKKACiiigDtqDQOtO2EjOKxOsbSU/y2pRE3ei4WZHRTzE3Y00ow7UXCwlFJ0opgLQaQGjNIBKWkoosIWlpBS0DFpwptLmkMdRTc0E0DFzTTRSE0CEpKKKBBRmijPNMZKop+KYtSZqWUJSYzS4pQOKQEZWnKop+Ka8kcQy7qo9zigNBwWnCqEutWEOR528+iDNUpfEsYP7qBm92OKfK2S5xRu0lcrL4gvZPubIx/sr/AI1Rlvbqf/WTyMPTdxVKmyHWXQ7GW8toR+8nRfqapS6/ZR5Cs8h/2V/xrlOtFUqaIdZ9Del8TP0htwPdm/pVKbXL+XI83YP9gYrOoqlCK6EOpJ9SSSeaY5kldz/tMTUdFFVYi4UUUUAFFFFABRRRQAUUUUAFFFFABRRRTAlt1G8ueiDNS2imSZpD2pjfu7UDoZDn8KtWibIB6nmobKS1J6p3ycK34VcqK5TfCw7jmpRTRmUUUVoZhRRRQBMR5ltnuhx+FQ1NbEeYUPRxiomUqxB7HFJbgJRRRTAKKKKACiiigDvljC0/FFLXK2d9gxRilopXGNxRgYpc0UwIZIwRwOarkFTg1dNQy4C+9VF9CJLqVxSmkoqyBKUUEUCgBRS02jNIY4UtIKXvSGLjikxTqKAEwTRs9acvSl60h2GbBTSO1TY4pu2gLEYXjmlCc0/bWBq19d2968SSlUwCMDmqWpMmoq5v8AEkgY9aryajZw/fuEz6A5/lXIvNJKcySMx/2jmmVSp9zJ1uyOll8Q2q8RpI/v0FUpfEVw3EcUaD1OSax6KpQSJdSTLcuqXs2d1w4Hopx/KqrMzHLMSffmkoqrENt7hRRRQIKKKKACiiigAooooAKKKKACiiigAooooAKKKKACiiigAooooAKVF3OFHc0lT2i/vC56KM0MAuPnuBGOgworQAwAB2qhbDzLkse2TWhUMuIUYyKKKkoypU8uRl9DTKt3qcq4HsaqVotjJ6MKKKOvSmAqkqQ3oamul/eBx0cZp88Oy1T/Z60h/eWYPdDilcditRRRTEFFFFABRRRQB6HSUUVyHoC0hNGaTNMBKKDSUCFJzUZXJ5p9OVfWnsG4wRgjkUnkLnOKmopXCxF5K+lOCAdAKd3paLsdkRlFPUCo3h7gVYpMUXFYqiNs9KmCADpUgApaLhYjKe1RsmKsUwjNFwsQ4xSgU49abVCFNFNooAdXPeIosSwy+oKn8P8mugrL16Pfp+4dUYH+n9acdGRUV4s5iiiitzkCiiigAooooAKKKKACiiigAooooAKKKKACiiigAooooAKKKKACiiigAooooAKKKKACrKfu7Nm7txVarNz8kMUfoMmkxoksUwrN+Aq3UVsuyBR681LUNlrYKKKKQxsiCSMqe9ZTKUYqeorXqC4txKMrw386qLsTJXM6rFpFvk3HotC2chbDYA9c1ejRY0CqOBTbEoiTKHhdfaqdr8wkjPcVfxms6P91d47ZxSWw3uQcg4NFS3C7J2H41FVogKKKKACiiigD0EmkpaTtXMd4ZozSUUAFFFFACinA0yikA/IzS5pgFOxQMWijvRSAKKKKACiiigYUhpaQ0CIyKbUhphHNUiRpFJT8UhpgNqC8j86zmT1U4qc0lAnrocNRT5lCzyKOgYgfnTK6EcQUUUUAFFFFABRRRQAUUUUAFFFFABRRRQAUUUUAFFFFABRRRQAUUUUAFFFFABRRRQA+Jd8yj3qS6O+52jtxRaDNwPpQvzXnP9+l1H0NBRhQPQUtFFZmgUUUUAFFFFABRRRQAVnXQ2XO78a0apXw+ZDVLcmWw28GSjjuKrVal5s4yeoqrVR2JluFFFFMQUUUU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4110" name="Picture 14" descr="https://ss1.bdstatic.com/70cFvXSh_Q1YnxGkpoWK1HF6hhy/it/u=4091189643,150993076&amp;fm=11&amp;gp=0.jpg"/>
          <p:cNvPicPr>
            <a:picLocks noChangeAspect="1" noChangeArrowheads="1"/>
          </p:cNvPicPr>
          <p:nvPr/>
        </p:nvPicPr>
        <p:blipFill>
          <a:blip r:embed="rId5"/>
          <a:srcRect/>
          <a:stretch>
            <a:fillRect/>
          </a:stretch>
        </p:blipFill>
        <p:spPr bwMode="auto">
          <a:xfrm>
            <a:off x="10144151" y="2890464"/>
            <a:ext cx="2507192" cy="1425191"/>
          </a:xfrm>
          <a:prstGeom prst="rect">
            <a:avLst/>
          </a:prstGeom>
          <a:noFill/>
        </p:spPr>
      </p:pic>
      <p:pic>
        <p:nvPicPr>
          <p:cNvPr id="4111" name="Picture 15"/>
          <p:cNvPicPr>
            <a:picLocks noChangeAspect="1" noChangeArrowheads="1"/>
          </p:cNvPicPr>
          <p:nvPr/>
        </p:nvPicPr>
        <p:blipFill>
          <a:blip r:embed="rId6"/>
          <a:srcRect/>
          <a:stretch>
            <a:fillRect/>
          </a:stretch>
        </p:blipFill>
        <p:spPr bwMode="auto">
          <a:xfrm>
            <a:off x="7500945" y="4819290"/>
            <a:ext cx="2343150" cy="676275"/>
          </a:xfrm>
          <a:prstGeom prst="rect">
            <a:avLst/>
          </a:prstGeom>
          <a:noFill/>
          <a:ln w="9525">
            <a:noFill/>
            <a:miter lim="800000"/>
            <a:headEnd/>
            <a:tailEnd/>
          </a:ln>
          <a:effectLst/>
        </p:spPr>
      </p:pic>
      <p:sp>
        <p:nvSpPr>
          <p:cNvPr id="4113" name="AutoShape 17" descr="https://timgsa.baidu.com/timg?image&amp;quality=80&amp;size=b9999_10000&amp;sec=1509714285536&amp;di=a9e1e7936384fedee93de27d8f9a726b&amp;imgtype=0&amp;src=http%3A%2F%2Fds.devstore.cn%2Fdev_store%2Fservice_class%2Flogo_image%2F1395651079814.jpg"/>
          <p:cNvSpPr>
            <a:spLocks noChangeAspect="1" noChangeArrowheads="1"/>
          </p:cNvSpPr>
          <p:nvPr/>
        </p:nvSpPr>
        <p:spPr bwMode="auto">
          <a:xfrm>
            <a:off x="155575" y="-754063"/>
            <a:ext cx="3143250" cy="1571626"/>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115" name="AutoShape 19" descr="https://timgsa.baidu.com/timg?image&amp;quality=80&amp;size=b9999_10000&amp;sec=1509714285536&amp;di=a9e1e7936384fedee93de27d8f9a726b&amp;imgtype=0&amp;src=http%3A%2F%2Fds.devstore.cn%2Fdev_store%2Fservice_class%2Flogo_image%2F1395651079814.jpg"/>
          <p:cNvSpPr>
            <a:spLocks noChangeAspect="1" noChangeArrowheads="1"/>
          </p:cNvSpPr>
          <p:nvPr/>
        </p:nvSpPr>
        <p:spPr bwMode="auto">
          <a:xfrm>
            <a:off x="155575" y="-754063"/>
            <a:ext cx="3143250" cy="1571626"/>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4116" name="Picture 20"/>
          <p:cNvPicPr>
            <a:picLocks noChangeAspect="1" noChangeArrowheads="1"/>
          </p:cNvPicPr>
          <p:nvPr/>
        </p:nvPicPr>
        <p:blipFill>
          <a:blip r:embed="rId7"/>
          <a:srcRect/>
          <a:stretch>
            <a:fillRect/>
          </a:stretch>
        </p:blipFill>
        <p:spPr bwMode="auto">
          <a:xfrm>
            <a:off x="10144151" y="4819290"/>
            <a:ext cx="2357454" cy="940175"/>
          </a:xfrm>
          <a:prstGeom prst="rect">
            <a:avLst/>
          </a:prstGeom>
          <a:noFill/>
          <a:ln w="9525">
            <a:noFill/>
            <a:miter lim="800000"/>
            <a:headEnd/>
            <a:tailEnd/>
          </a:ln>
          <a:effectLst/>
        </p:spPr>
      </p:pic>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a:spLocks noChangeArrowheads="1"/>
          </p:cNvSpPr>
          <p:nvPr/>
        </p:nvSpPr>
        <p:spPr bwMode="auto">
          <a:xfrm>
            <a:off x="2983132" y="2901945"/>
            <a:ext cx="4076757" cy="12607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pPr algn="r"/>
            <a:r>
              <a:rPr lang="zh-CN" altLang="en-US" sz="7593"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相关技术</a:t>
            </a:r>
            <a:endParaRPr lang="zh-CN" altLang="en-US" sz="7593"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直接连接符 11"/>
          <p:cNvSpPr>
            <a:spLocks noChangeShapeType="1"/>
          </p:cNvSpPr>
          <p:nvPr/>
        </p:nvSpPr>
        <p:spPr bwMode="auto">
          <a:xfrm>
            <a:off x="1714467" y="4259267"/>
            <a:ext cx="5504850" cy="1675"/>
          </a:xfrm>
          <a:prstGeom prst="line">
            <a:avLst/>
          </a:prstGeom>
          <a:noFill/>
          <a:ln w="6350" cap="flat" cmpd="sng">
            <a:solidFill>
              <a:schemeClr val="accent1"/>
            </a:solidFill>
            <a:bevel/>
            <a:headEnd/>
            <a:tailEnd/>
          </a:ln>
          <a:extLst>
            <a:ext uri="{909E8E84-426E-40DD-AFC4-6F175D3DCCD1}">
              <a14:hiddenFill xmlns="" xmlns:a14="http://schemas.microsoft.com/office/drawing/2010/main">
                <a:noFill/>
              </a14:hiddenFill>
            </a:ext>
          </a:extLst>
        </p:spPr>
        <p:txBody>
          <a:bodyPr/>
          <a:lstStyle/>
          <a:p>
            <a:endParaRPr lang="zh-CN" altLang="en-US" sz="2002">
              <a:solidFill>
                <a:schemeClr val="accent1"/>
              </a:solidFill>
            </a:endParaRPr>
          </a:p>
        </p:txBody>
      </p:sp>
      <p:sp>
        <p:nvSpPr>
          <p:cNvPr id="7" name="Text Box 3"/>
          <p:cNvSpPr>
            <a:spLocks noChangeArrowheads="1"/>
          </p:cNvSpPr>
          <p:nvPr/>
        </p:nvSpPr>
        <p:spPr bwMode="auto">
          <a:xfrm>
            <a:off x="7293471" y="1614088"/>
            <a:ext cx="3366627" cy="377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bevel/>
                <a:headEnd/>
                <a:tailEnd/>
              </a14:hiddenLine>
            </a:ext>
          </a:extLst>
        </p:spPr>
        <p:txBody>
          <a:bodyPr wrap="none" anchor="ctr">
            <a:spAutoFit/>
          </a:bodyPr>
          <a:lstStyle/>
          <a:p>
            <a:r>
              <a:rPr lang="en-US" sz="23900" dirty="0" smtClean="0">
                <a:solidFill>
                  <a:schemeClr val="accent2"/>
                </a:solidFill>
                <a:latin typeface="Impact" panose="020B0806030902050204" pitchFamily="34" charset="0"/>
                <a:ea typeface="微软雅黑" panose="020B0503020204020204" pitchFamily="34" charset="-122"/>
                <a:sym typeface="微软雅黑" panose="020B0503020204020204" pitchFamily="34" charset="-122"/>
              </a:rPr>
              <a:t>02</a:t>
            </a:r>
            <a:endParaRPr lang="zh-CN" altLang="en-US" sz="23900" b="1" dirty="0">
              <a:solidFill>
                <a:schemeClr val="accent2"/>
              </a:solidFill>
              <a:latin typeface="Impact" panose="020B0806030902050204" pitchFamily="34" charset="0"/>
              <a:ea typeface="微软雅黑" panose="020B0503020204020204" pitchFamily="34" charset="-122"/>
              <a:sym typeface="微软雅黑" panose="020B0503020204020204" pitchFamily="34" charset="-122"/>
            </a:endParaRPr>
          </a:p>
        </p:txBody>
      </p:sp>
      <p:sp>
        <p:nvSpPr>
          <p:cNvPr id="10" name="Freeform 6"/>
          <p:cNvSpPr>
            <a:spLocks/>
          </p:cNvSpPr>
          <p:nvPr/>
        </p:nvSpPr>
        <p:spPr bwMode="auto">
          <a:xfrm>
            <a:off x="0" y="4091804"/>
            <a:ext cx="5265494" cy="3140846"/>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1" name="Freeform 7"/>
          <p:cNvSpPr>
            <a:spLocks/>
          </p:cNvSpPr>
          <p:nvPr/>
        </p:nvSpPr>
        <p:spPr bwMode="auto">
          <a:xfrm>
            <a:off x="2984828" y="4640949"/>
            <a:ext cx="9873922" cy="259170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Tree>
    <p:extLst>
      <p:ext uri="{BB962C8B-B14F-4D97-AF65-F5344CB8AC3E}">
        <p14:creationId xmlns="" xmlns:p14="http://schemas.microsoft.com/office/powerpoint/2010/main" val="3032262311"/>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3900894"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技术架构发展历史</a:t>
            </a:r>
          </a:p>
        </p:txBody>
      </p:sp>
      <p:sp>
        <p:nvSpPr>
          <p:cNvPr id="27" name="矩形 26"/>
          <p:cNvSpPr/>
          <p:nvPr/>
        </p:nvSpPr>
        <p:spPr>
          <a:xfrm>
            <a:off x="7286631" y="1758937"/>
            <a:ext cx="4786346" cy="4801314"/>
          </a:xfrm>
          <a:prstGeom prst="rect">
            <a:avLst/>
          </a:prstGeom>
        </p:spPr>
        <p:txBody>
          <a:bodyPr wrap="square">
            <a:spAutoFit/>
          </a:bodyPr>
          <a:lstStyle/>
          <a:p>
            <a:r>
              <a:rPr lang="zh-CN" altLang="en-US" dirty="0" smtClean="0"/>
              <a:t>主要分为下位机、上位机、通讯网络三部分。</a:t>
            </a:r>
            <a:endParaRPr lang="en-US" altLang="zh-CN" dirty="0" smtClean="0"/>
          </a:p>
          <a:p>
            <a:endParaRPr lang="en-US" altLang="zh-CN" dirty="0" smtClean="0"/>
          </a:p>
          <a:p>
            <a:r>
              <a:rPr lang="en-US" altLang="zh-CN" dirty="0" smtClean="0"/>
              <a:t>1</a:t>
            </a:r>
            <a:r>
              <a:rPr lang="zh-CN" altLang="en-US" dirty="0" smtClean="0"/>
              <a:t>、下位机方面通过在机械水表上加装传感器输出脉冲</a:t>
            </a:r>
            <a:r>
              <a:rPr lang="en-US" dirty="0" smtClean="0"/>
              <a:t>I/O</a:t>
            </a:r>
            <a:r>
              <a:rPr lang="zh-CN" altLang="en-US" dirty="0" smtClean="0"/>
              <a:t>信号给采集器</a:t>
            </a:r>
            <a:endParaRPr lang="en-US" altLang="zh-CN" dirty="0" smtClean="0"/>
          </a:p>
          <a:p>
            <a:endParaRPr lang="en-US" altLang="zh-CN" dirty="0" smtClean="0"/>
          </a:p>
          <a:p>
            <a:r>
              <a:rPr lang="en-US" altLang="zh-CN" dirty="0" smtClean="0"/>
              <a:t>2</a:t>
            </a:r>
            <a:r>
              <a:rPr lang="zh-CN" altLang="en-US" dirty="0" smtClean="0"/>
              <a:t>、采集器再通过</a:t>
            </a:r>
            <a:r>
              <a:rPr lang="en-US" dirty="0" smtClean="0"/>
              <a:t>485</a:t>
            </a:r>
            <a:r>
              <a:rPr lang="zh-CN" altLang="en-US" dirty="0" smtClean="0"/>
              <a:t>通讯网络连接到集中器（</a:t>
            </a:r>
            <a:r>
              <a:rPr lang="en-US" dirty="0" smtClean="0"/>
              <a:t>RTU</a:t>
            </a:r>
            <a:r>
              <a:rPr lang="zh-CN" altLang="en-US" dirty="0" smtClean="0"/>
              <a:t>）</a:t>
            </a:r>
            <a:endParaRPr lang="en-US" altLang="zh-CN" dirty="0" smtClean="0"/>
          </a:p>
          <a:p>
            <a:endParaRPr lang="en-US" altLang="zh-CN" dirty="0" smtClean="0"/>
          </a:p>
          <a:p>
            <a:r>
              <a:rPr lang="en-US" altLang="zh-CN" dirty="0" smtClean="0"/>
              <a:t>3</a:t>
            </a:r>
            <a:r>
              <a:rPr lang="zh-CN" altLang="en-US" dirty="0" smtClean="0"/>
              <a:t>、最后通过</a:t>
            </a:r>
            <a:r>
              <a:rPr lang="en-US" dirty="0" smtClean="0"/>
              <a:t>GPRS</a:t>
            </a:r>
            <a:r>
              <a:rPr lang="zh-CN" altLang="en-US" dirty="0" smtClean="0"/>
              <a:t>或有线电话网络连接到上位机</a:t>
            </a:r>
            <a:r>
              <a:rPr lang="en-US" dirty="0" smtClean="0"/>
              <a:t>SCADA</a:t>
            </a:r>
            <a:r>
              <a:rPr lang="zh-CN" altLang="en-US" dirty="0" smtClean="0"/>
              <a:t>服务器。</a:t>
            </a:r>
            <a:endParaRPr lang="en-US" altLang="zh-CN" dirty="0" smtClean="0"/>
          </a:p>
          <a:p>
            <a:endParaRPr lang="en-US" altLang="zh-CN" dirty="0" smtClean="0"/>
          </a:p>
          <a:p>
            <a:r>
              <a:rPr lang="zh-CN" altLang="en-US" b="1" dirty="0" smtClean="0"/>
              <a:t>优势：</a:t>
            </a:r>
            <a:r>
              <a:rPr lang="zh-CN" altLang="en-US" dirty="0" smtClean="0"/>
              <a:t>是可以采用标准化的形式，从而为开发带来快速、便捷、统一的特点。</a:t>
            </a:r>
            <a:endParaRPr lang="en-US" altLang="zh-CN" dirty="0" smtClean="0"/>
          </a:p>
          <a:p>
            <a:endParaRPr lang="en-US" altLang="zh-CN" dirty="0" smtClean="0"/>
          </a:p>
          <a:p>
            <a:r>
              <a:rPr lang="zh-CN" altLang="en-US" b="1" dirty="0" smtClean="0"/>
              <a:t>劣势：</a:t>
            </a:r>
            <a:r>
              <a:rPr lang="zh-CN" altLang="en-US" dirty="0" smtClean="0"/>
              <a:t>是表具分布比较分散，布线比较难实施，另外标准组态软件不适合于大量表具与数据的管理与分析。</a:t>
            </a:r>
            <a:endParaRPr lang="zh-CN" altLang="en-US" dirty="0"/>
          </a:p>
        </p:txBody>
      </p:sp>
      <p:pic>
        <p:nvPicPr>
          <p:cNvPr id="28" name="图片 27"/>
          <p:cNvPicPr/>
          <p:nvPr/>
        </p:nvPicPr>
        <p:blipFill>
          <a:blip r:embed="rId3" cstate="print"/>
          <a:srcRect/>
          <a:stretch>
            <a:fillRect/>
          </a:stretch>
        </p:blipFill>
        <p:spPr bwMode="auto">
          <a:xfrm>
            <a:off x="785773" y="1187433"/>
            <a:ext cx="5715040" cy="5572164"/>
          </a:xfrm>
          <a:prstGeom prst="rect">
            <a:avLst/>
          </a:prstGeom>
          <a:noFill/>
          <a:ln w="9525">
            <a:solidFill>
              <a:srgbClr val="0070C0"/>
            </a:solidFill>
            <a:miter lim="800000"/>
            <a:headEnd/>
            <a:tailEnd/>
          </a:ln>
        </p:spPr>
      </p:pic>
      <p:sp>
        <p:nvSpPr>
          <p:cNvPr id="29" name="矩形 28"/>
          <p:cNvSpPr/>
          <p:nvPr/>
        </p:nvSpPr>
        <p:spPr>
          <a:xfrm>
            <a:off x="7286631" y="1187433"/>
            <a:ext cx="4557711" cy="369332"/>
          </a:xfrm>
          <a:prstGeom prst="rect">
            <a:avLst/>
          </a:prstGeom>
        </p:spPr>
        <p:txBody>
          <a:bodyPr wrap="square">
            <a:spAutoFit/>
          </a:bodyPr>
          <a:lstStyle/>
          <a:p>
            <a:r>
              <a:rPr lang="zh-CN" altLang="en-US" dirty="0" smtClean="0">
                <a:solidFill>
                  <a:srgbClr val="000000"/>
                </a:solidFill>
                <a:latin typeface="+mj-ea"/>
                <a:ea typeface="+mj-ea"/>
              </a:rPr>
              <a:t>基于传统</a:t>
            </a:r>
            <a:r>
              <a:rPr lang="en-US" dirty="0" smtClean="0">
                <a:solidFill>
                  <a:srgbClr val="000000"/>
                </a:solidFill>
                <a:latin typeface="+mj-ea"/>
                <a:ea typeface="+mj-ea"/>
              </a:rPr>
              <a:t>SCADA</a:t>
            </a:r>
            <a:r>
              <a:rPr lang="zh-CN" altLang="en-US" dirty="0" smtClean="0">
                <a:solidFill>
                  <a:srgbClr val="000000"/>
                </a:solidFill>
                <a:latin typeface="+mj-ea"/>
                <a:ea typeface="+mj-ea"/>
              </a:rPr>
              <a:t>系统架构的方案</a:t>
            </a:r>
            <a:endParaRPr lang="zh-CN" altLang="en-US" dirty="0">
              <a:latin typeface="+mj-ea"/>
              <a:ea typeface="+mj-ea"/>
            </a:endParaRPr>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 y="361635"/>
            <a:ext cx="225016" cy="586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3900894" cy="651374"/>
          </a:xfrm>
          <a:prstGeom prst="rect">
            <a:avLst/>
          </a:prstGeom>
          <a:noFill/>
        </p:spPr>
        <p:txBody>
          <a:bodyPr wrap="none" lIns="96434" tIns="48217" rIns="96434" bIns="48217" rtlCol="0">
            <a:spAutoFit/>
          </a:bodyPr>
          <a:lstStyle/>
          <a:p>
            <a:r>
              <a:rPr lang="zh-CN" altLang="en-US" sz="3600" b="1" dirty="0" smtClean="0">
                <a:latin typeface="黑体" pitchFamily="49" charset="-122"/>
                <a:ea typeface="黑体" pitchFamily="49" charset="-122"/>
              </a:rPr>
              <a:t>技术架构发展历史</a:t>
            </a:r>
          </a:p>
        </p:txBody>
      </p:sp>
      <p:sp>
        <p:nvSpPr>
          <p:cNvPr id="5" name="矩形 4"/>
          <p:cNvSpPr/>
          <p:nvPr/>
        </p:nvSpPr>
        <p:spPr>
          <a:xfrm>
            <a:off x="7358069" y="1616061"/>
            <a:ext cx="4857784" cy="5078313"/>
          </a:xfrm>
          <a:prstGeom prst="rect">
            <a:avLst/>
          </a:prstGeom>
        </p:spPr>
        <p:txBody>
          <a:bodyPr wrap="square">
            <a:spAutoFit/>
          </a:bodyPr>
          <a:lstStyle/>
          <a:p>
            <a:r>
              <a:rPr lang="zh-CN" altLang="en-US" dirty="0" smtClean="0"/>
              <a:t>主要分为智能表，社区网络、应用服务软件三部分。</a:t>
            </a:r>
            <a:endParaRPr lang="en-US" altLang="zh-CN" dirty="0" smtClean="0"/>
          </a:p>
          <a:p>
            <a:endParaRPr lang="en-US" altLang="zh-CN" dirty="0" smtClean="0"/>
          </a:p>
          <a:p>
            <a:r>
              <a:rPr lang="en-US" altLang="zh-CN" dirty="0" smtClean="0"/>
              <a:t>1</a:t>
            </a:r>
            <a:r>
              <a:rPr lang="zh-CN" altLang="en-US" dirty="0" smtClean="0"/>
              <a:t>、智能表方面由机械表配上智能终端，智能终端具有采集、存储、计算、通讯的功能。</a:t>
            </a:r>
            <a:endParaRPr lang="en-US" altLang="zh-CN" dirty="0" smtClean="0"/>
          </a:p>
          <a:p>
            <a:endParaRPr lang="en-US" altLang="zh-CN" dirty="0" smtClean="0"/>
          </a:p>
          <a:p>
            <a:r>
              <a:rPr lang="en-US" altLang="zh-CN" dirty="0" smtClean="0"/>
              <a:t>2</a:t>
            </a:r>
            <a:r>
              <a:rPr lang="zh-CN" altLang="en-US" dirty="0" smtClean="0"/>
              <a:t>、在社区网络方面使用多种网络技术从社区无线网络、专用</a:t>
            </a:r>
            <a:r>
              <a:rPr lang="en-US" dirty="0" smtClean="0"/>
              <a:t>M-BUS(Meter BUS)</a:t>
            </a:r>
            <a:r>
              <a:rPr lang="zh-CN" altLang="en-US" dirty="0" smtClean="0"/>
              <a:t>总线网</a:t>
            </a:r>
            <a:r>
              <a:rPr lang="en-US" altLang="zh-CN" dirty="0" smtClean="0"/>
              <a:t>……</a:t>
            </a:r>
          </a:p>
          <a:p>
            <a:endParaRPr lang="en-US" altLang="zh-CN" dirty="0" smtClean="0"/>
          </a:p>
          <a:p>
            <a:r>
              <a:rPr lang="en-US" altLang="zh-CN" dirty="0" smtClean="0"/>
              <a:t>3</a:t>
            </a:r>
            <a:r>
              <a:rPr lang="zh-CN" altLang="en-US" dirty="0" smtClean="0"/>
              <a:t>、应用服务软件方面开发专用的数据接收软件与存储软件，提供</a:t>
            </a:r>
            <a:r>
              <a:rPr lang="en-US" dirty="0" smtClean="0"/>
              <a:t>MIS</a:t>
            </a:r>
            <a:r>
              <a:rPr lang="zh-CN" altLang="en-US" dirty="0" smtClean="0"/>
              <a:t>系统（管理信息系统）的操作界面。</a:t>
            </a:r>
            <a:endParaRPr lang="en-US" altLang="zh-CN" dirty="0" smtClean="0"/>
          </a:p>
          <a:p>
            <a:endParaRPr lang="en-US" altLang="zh-CN" dirty="0" smtClean="0"/>
          </a:p>
          <a:p>
            <a:r>
              <a:rPr lang="zh-CN" altLang="en-US" b="1" dirty="0" smtClean="0"/>
              <a:t>优势：</a:t>
            </a:r>
            <a:r>
              <a:rPr lang="zh-CN" altLang="en-US" dirty="0" smtClean="0"/>
              <a:t>是智能终端、网络协议、软件是为应用专门定制开发的，有良好的扩展性。</a:t>
            </a:r>
            <a:endParaRPr lang="en-US" altLang="zh-CN" dirty="0" smtClean="0"/>
          </a:p>
          <a:p>
            <a:endParaRPr lang="en-US" altLang="zh-CN" dirty="0" smtClean="0"/>
          </a:p>
          <a:p>
            <a:r>
              <a:rPr lang="zh-CN" altLang="en-US" b="1" dirty="0" smtClean="0"/>
              <a:t>劣势：</a:t>
            </a:r>
            <a:r>
              <a:rPr lang="zh-CN" altLang="en-US" dirty="0" smtClean="0"/>
              <a:t>是标准化有欠缺，各种技术标准并行，互不兼容，开发周期长成本高。</a:t>
            </a:r>
            <a:endParaRPr lang="zh-CN" altLang="en-US" dirty="0"/>
          </a:p>
        </p:txBody>
      </p:sp>
      <p:pic>
        <p:nvPicPr>
          <p:cNvPr id="6" name="图片 5" descr="说明: 说明: E:\东宇电子产品型录\网络图\网络图\网络解决方案-3-01.jpg"/>
          <p:cNvPicPr/>
          <p:nvPr/>
        </p:nvPicPr>
        <p:blipFill>
          <a:blip r:embed="rId3" cstate="print"/>
          <a:srcRect/>
          <a:stretch>
            <a:fillRect/>
          </a:stretch>
        </p:blipFill>
        <p:spPr bwMode="auto">
          <a:xfrm>
            <a:off x="857211" y="1187433"/>
            <a:ext cx="5643602" cy="5500726"/>
          </a:xfrm>
          <a:prstGeom prst="rect">
            <a:avLst/>
          </a:prstGeom>
          <a:noFill/>
          <a:ln w="9525">
            <a:solidFill>
              <a:srgbClr val="0070C0"/>
            </a:solidFill>
            <a:miter lim="800000"/>
            <a:headEnd/>
            <a:tailEnd/>
          </a:ln>
        </p:spPr>
      </p:pic>
      <p:sp>
        <p:nvSpPr>
          <p:cNvPr id="7" name="矩形 6"/>
          <p:cNvSpPr/>
          <p:nvPr/>
        </p:nvSpPr>
        <p:spPr>
          <a:xfrm>
            <a:off x="7358069" y="1187433"/>
            <a:ext cx="3185487" cy="369332"/>
          </a:xfrm>
          <a:prstGeom prst="rect">
            <a:avLst/>
          </a:prstGeom>
        </p:spPr>
        <p:txBody>
          <a:bodyPr wrap="none">
            <a:spAutoFit/>
          </a:bodyPr>
          <a:lstStyle/>
          <a:p>
            <a:r>
              <a:rPr lang="zh-CN" altLang="en-US" dirty="0" smtClean="0">
                <a:solidFill>
                  <a:srgbClr val="000000"/>
                </a:solidFill>
                <a:latin typeface="+mj-ea"/>
                <a:ea typeface="+mj-ea"/>
              </a:rPr>
              <a:t>基于自动抄表系统架构的方案</a:t>
            </a:r>
            <a:endParaRPr lang="zh-CN" altLang="en-US" dirty="0">
              <a:latin typeface="+mj-ea"/>
              <a:ea typeface="+mj-ea"/>
            </a:endParaRPr>
          </a:p>
        </p:txBody>
      </p:sp>
    </p:spTree>
    <p:extLst>
      <p:ext uri="{BB962C8B-B14F-4D97-AF65-F5344CB8AC3E}">
        <p14:creationId xmlns="" xmlns:p14="http://schemas.microsoft.com/office/powerpoint/2010/main" val="1123670488"/>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020.pptx"/>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heme/theme1.xml><?xml version="1.0" encoding="utf-8"?>
<a:theme xmlns:a="http://schemas.openxmlformats.org/drawingml/2006/main" name="第一PPT，www.1ppt.com">
  <a:themeElements>
    <a:clrScheme name="自定义 15">
      <a:dk1>
        <a:srgbClr val="000000"/>
      </a:dk1>
      <a:lt1>
        <a:srgbClr val="FFFFFF"/>
      </a:lt1>
      <a:dk2>
        <a:srgbClr val="44546A"/>
      </a:dk2>
      <a:lt2>
        <a:srgbClr val="E7E6E6"/>
      </a:lt2>
      <a:accent1>
        <a:srgbClr val="0070C0"/>
      </a:accent1>
      <a:accent2>
        <a:srgbClr val="A5A5A5"/>
      </a:accent2>
      <a:accent3>
        <a:srgbClr val="0070C0"/>
      </a:accent3>
      <a:accent4>
        <a:srgbClr val="A5A5A5"/>
      </a:accent4>
      <a:accent5>
        <a:srgbClr val="0070C0"/>
      </a:accent5>
      <a:accent6>
        <a:srgbClr val="A5A5A5"/>
      </a:accent6>
      <a:hlink>
        <a:srgbClr val="0070C0"/>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2960</Words>
  <Application>Microsoft Office PowerPoint</Application>
  <PresentationFormat>自定义</PresentationFormat>
  <Paragraphs>416</Paragraphs>
  <Slides>29</Slides>
  <Notes>29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第一PPT，www.1ppt.com</vt:lpstr>
      <vt:lpstr>Visio</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keywords>http:/www.ypppt.com</cp:keywords>
  <cp:lastModifiedBy/>
  <cp:revision>1</cp:revision>
  <dcterms:created xsi:type="dcterms:W3CDTF">2016-09-17T14:53:56Z</dcterms:created>
  <dcterms:modified xsi:type="dcterms:W3CDTF">2018-06-28T16:28:13Z</dcterms:modified>
</cp:coreProperties>
</file>