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3"/>
  </p:handoutMasterIdLst>
  <p:sldIdLst>
    <p:sldId id="512" r:id="rId3"/>
    <p:sldId id="514" r:id="rId5"/>
    <p:sldId id="982" r:id="rId6"/>
    <p:sldId id="1004" r:id="rId7"/>
    <p:sldId id="1043" r:id="rId8"/>
    <p:sldId id="1030" r:id="rId9"/>
    <p:sldId id="1031" r:id="rId10"/>
    <p:sldId id="1032" r:id="rId11"/>
    <p:sldId id="1033" r:id="rId12"/>
    <p:sldId id="1034" r:id="rId13"/>
    <p:sldId id="1035" r:id="rId14"/>
    <p:sldId id="1036" r:id="rId15"/>
    <p:sldId id="1037" r:id="rId16"/>
    <p:sldId id="1038" r:id="rId17"/>
    <p:sldId id="1039" r:id="rId18"/>
    <p:sldId id="1040" r:id="rId19"/>
    <p:sldId id="1041" r:id="rId20"/>
    <p:sldId id="830" r:id="rId21"/>
    <p:sldId id="870" r:id="rId22"/>
    <p:sldId id="781" r:id="rId23"/>
    <p:sldId id="945" r:id="rId24"/>
    <p:sldId id="783" r:id="rId25"/>
    <p:sldId id="785" r:id="rId26"/>
    <p:sldId id="790" r:id="rId27"/>
    <p:sldId id="617" r:id="rId28"/>
    <p:sldId id="775" r:id="rId29"/>
    <p:sldId id="983" r:id="rId30"/>
    <p:sldId id="984" r:id="rId31"/>
    <p:sldId id="985" r:id="rId32"/>
    <p:sldId id="987" r:id="rId33"/>
    <p:sldId id="992" r:id="rId34"/>
    <p:sldId id="997" r:id="rId35"/>
    <p:sldId id="998" r:id="rId36"/>
    <p:sldId id="999" r:id="rId37"/>
    <p:sldId id="1044" r:id="rId38"/>
    <p:sldId id="1001" r:id="rId39"/>
    <p:sldId id="1002" r:id="rId40"/>
    <p:sldId id="1003" r:id="rId41"/>
    <p:sldId id="466" r:id="rId42"/>
  </p:sldIdLst>
  <p:sldSz cx="9144000" cy="5144135" type="screen16x9"/>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xuan Zeng"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0" d="100"/>
          <a:sy n="40" d="100"/>
        </p:scale>
        <p:origin x="696" y="54"/>
      </p:cViewPr>
      <p:guideLst>
        <p:guide orient="horz" pos="1821"/>
        <p:guide pos="2803"/>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E:\&#24037;&#20316;&#36164;&#26009;\&#20849;&#20139;\&#30740;&#21457;&#25968;&#25454;\&#22312;&#32447;&#20202;&#22120;\&#22312;&#32447;&#30740;&#21457;\&#31034;&#33539;&#28857;&#25968;&#25454;\&#33714;&#22616;\2017&#24180;7&#26376;&#25968;&#25454;&#20998;&#26512;\&#25968;&#25454;&#27719;&#2463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[数据汇总.xlsx]Sheet2!$B$1</c:f>
              <c:strCache>
                <c:ptCount val="1"/>
                <c:pt idx="0">
                  <c:v>实验室数据</c:v>
                </c:pt>
              </c:strCache>
            </c:strRef>
          </c:tx>
          <c:spPr>
            <a:ln w="28575" cap="rnd">
              <a:solidFill>
                <a:schemeClr val="accent1"/>
              </a:solidFill>
              <a:round/>
            </a:ln>
            <a:effectLst/>
          </c:spPr>
          <c:marker>
            <c:symbol val="none"/>
          </c:marker>
          <c:dLbls>
            <c:delete val="1"/>
          </c:dLbls>
          <c:cat>
            <c:numRef>
              <c:f>[数据汇总.xlsx]Sheet2!$A$2:$A$73</c:f>
              <c:numCache>
                <c:formatCode>m"月"d"日";@</c:formatCode>
                <c:ptCount val="72"/>
                <c:pt idx="0" c:formatCode="m&quot;月&quot;d&quot;日&quot;;@">
                  <c:v>42845</c:v>
                </c:pt>
                <c:pt idx="1" c:formatCode="m&quot;月&quot;d&quot;日&quot;;@">
                  <c:v>42846</c:v>
                </c:pt>
                <c:pt idx="2" c:formatCode="m&quot;月&quot;d&quot;日&quot;;@">
                  <c:v>42847</c:v>
                </c:pt>
                <c:pt idx="3" c:formatCode="m&quot;月&quot;d&quot;日&quot;;@">
                  <c:v>42848</c:v>
                </c:pt>
                <c:pt idx="4" c:formatCode="m&quot;月&quot;d&quot;日&quot;;@">
                  <c:v>42849</c:v>
                </c:pt>
                <c:pt idx="5" c:formatCode="m&quot;月&quot;d&quot;日&quot;;@">
                  <c:v>42850</c:v>
                </c:pt>
                <c:pt idx="6" c:formatCode="m&quot;月&quot;d&quot;日&quot;;@">
                  <c:v>42851</c:v>
                </c:pt>
                <c:pt idx="7" c:formatCode="m&quot;月&quot;d&quot;日&quot;;@">
                  <c:v>42852</c:v>
                </c:pt>
                <c:pt idx="8" c:formatCode="m&quot;月&quot;d&quot;日&quot;;@">
                  <c:v>42853</c:v>
                </c:pt>
                <c:pt idx="9" c:formatCode="m&quot;月&quot;d&quot;日&quot;;@">
                  <c:v>42854</c:v>
                </c:pt>
                <c:pt idx="10" c:formatCode="m&quot;月&quot;d&quot;日&quot;;@">
                  <c:v>42855</c:v>
                </c:pt>
                <c:pt idx="11" c:formatCode="m&quot;月&quot;d&quot;日&quot;;@">
                  <c:v>42856</c:v>
                </c:pt>
                <c:pt idx="12" c:formatCode="m&quot;月&quot;d&quot;日&quot;;@">
                  <c:v>42857</c:v>
                </c:pt>
                <c:pt idx="13" c:formatCode="m&quot;月&quot;d&quot;日&quot;;@">
                  <c:v>42858</c:v>
                </c:pt>
                <c:pt idx="14" c:formatCode="m&quot;月&quot;d&quot;日&quot;;@">
                  <c:v>42859</c:v>
                </c:pt>
                <c:pt idx="15" c:formatCode="m&quot;月&quot;d&quot;日&quot;;@">
                  <c:v>42860</c:v>
                </c:pt>
                <c:pt idx="16" c:formatCode="m&quot;月&quot;d&quot;日&quot;;@">
                  <c:v>42861</c:v>
                </c:pt>
                <c:pt idx="17" c:formatCode="m&quot;月&quot;d&quot;日&quot;;@">
                  <c:v>42862</c:v>
                </c:pt>
                <c:pt idx="18" c:formatCode="m&quot;月&quot;d&quot;日&quot;;@">
                  <c:v>42863</c:v>
                </c:pt>
                <c:pt idx="19" c:formatCode="m&quot;月&quot;d&quot;日&quot;;@">
                  <c:v>42864</c:v>
                </c:pt>
                <c:pt idx="20" c:formatCode="m&quot;月&quot;d&quot;日&quot;;@">
                  <c:v>42865</c:v>
                </c:pt>
                <c:pt idx="21" c:formatCode="m&quot;月&quot;d&quot;日&quot;;@">
                  <c:v>42866</c:v>
                </c:pt>
                <c:pt idx="22" c:formatCode="m&quot;月&quot;d&quot;日&quot;;@">
                  <c:v>42867</c:v>
                </c:pt>
                <c:pt idx="23" c:formatCode="m&quot;月&quot;d&quot;日&quot;;@">
                  <c:v>42868</c:v>
                </c:pt>
                <c:pt idx="24" c:formatCode="m&quot;月&quot;d&quot;日&quot;;@">
                  <c:v>42869</c:v>
                </c:pt>
                <c:pt idx="25" c:formatCode="m&quot;月&quot;d&quot;日&quot;;@">
                  <c:v>42870</c:v>
                </c:pt>
                <c:pt idx="26" c:formatCode="m&quot;月&quot;d&quot;日&quot;;@">
                  <c:v>42871</c:v>
                </c:pt>
                <c:pt idx="27" c:formatCode="m&quot;月&quot;d&quot;日&quot;;@">
                  <c:v>42872</c:v>
                </c:pt>
                <c:pt idx="28" c:formatCode="m&quot;月&quot;d&quot;日&quot;;@">
                  <c:v>42873</c:v>
                </c:pt>
                <c:pt idx="29" c:formatCode="m&quot;月&quot;d&quot;日&quot;;@">
                  <c:v>42874</c:v>
                </c:pt>
                <c:pt idx="30" c:formatCode="m&quot;月&quot;d&quot;日&quot;;@">
                  <c:v>42875</c:v>
                </c:pt>
                <c:pt idx="31" c:formatCode="m&quot;月&quot;d&quot;日&quot;;@">
                  <c:v>42876</c:v>
                </c:pt>
                <c:pt idx="32" c:formatCode="m&quot;月&quot;d&quot;日&quot;;@">
                  <c:v>42877</c:v>
                </c:pt>
                <c:pt idx="33" c:formatCode="m&quot;月&quot;d&quot;日&quot;;@">
                  <c:v>42878</c:v>
                </c:pt>
                <c:pt idx="34" c:formatCode="m&quot;月&quot;d&quot;日&quot;;@">
                  <c:v>42879</c:v>
                </c:pt>
                <c:pt idx="35" c:formatCode="m&quot;月&quot;d&quot;日&quot;;@">
                  <c:v>42880</c:v>
                </c:pt>
                <c:pt idx="36" c:formatCode="m&quot;月&quot;d&quot;日&quot;;@">
                  <c:v>42881</c:v>
                </c:pt>
                <c:pt idx="37" c:formatCode="m&quot;月&quot;d&quot;日&quot;;@">
                  <c:v>42882</c:v>
                </c:pt>
                <c:pt idx="38" c:formatCode="m&quot;月&quot;d&quot;日&quot;;@">
                  <c:v>42883</c:v>
                </c:pt>
                <c:pt idx="39" c:formatCode="m&quot;月&quot;d&quot;日&quot;;@">
                  <c:v>42884</c:v>
                </c:pt>
                <c:pt idx="40" c:formatCode="m&quot;月&quot;d&quot;日&quot;;@">
                  <c:v>42885</c:v>
                </c:pt>
                <c:pt idx="41" c:formatCode="m&quot;月&quot;d&quot;日&quot;;@">
                  <c:v>42886</c:v>
                </c:pt>
                <c:pt idx="42" c:formatCode="m&quot;月&quot;d&quot;日&quot;;@">
                  <c:v>42887</c:v>
                </c:pt>
                <c:pt idx="43" c:formatCode="m&quot;月&quot;d&quot;日&quot;;@">
                  <c:v>42888</c:v>
                </c:pt>
                <c:pt idx="44" c:formatCode="m&quot;月&quot;d&quot;日&quot;;@">
                  <c:v>42889</c:v>
                </c:pt>
                <c:pt idx="45" c:formatCode="m&quot;月&quot;d&quot;日&quot;;@">
                  <c:v>42890</c:v>
                </c:pt>
                <c:pt idx="46" c:formatCode="m&quot;月&quot;d&quot;日&quot;;@">
                  <c:v>42891</c:v>
                </c:pt>
                <c:pt idx="47" c:formatCode="m&quot;月&quot;d&quot;日&quot;;@">
                  <c:v>42892</c:v>
                </c:pt>
                <c:pt idx="48" c:formatCode="m&quot;月&quot;d&quot;日&quot;;@">
                  <c:v>42893</c:v>
                </c:pt>
                <c:pt idx="49" c:formatCode="m&quot;月&quot;d&quot;日&quot;;@">
                  <c:v>42894</c:v>
                </c:pt>
                <c:pt idx="50" c:formatCode="m&quot;月&quot;d&quot;日&quot;;@">
                  <c:v>42895</c:v>
                </c:pt>
                <c:pt idx="51" c:formatCode="m&quot;月&quot;d&quot;日&quot;;@">
                  <c:v>42896</c:v>
                </c:pt>
                <c:pt idx="52" c:formatCode="m&quot;月&quot;d&quot;日&quot;;@">
                  <c:v>42897</c:v>
                </c:pt>
                <c:pt idx="53" c:formatCode="m&quot;月&quot;d&quot;日&quot;;@">
                  <c:v>42898</c:v>
                </c:pt>
                <c:pt idx="54" c:formatCode="m&quot;月&quot;d&quot;日&quot;;@">
                  <c:v>42899</c:v>
                </c:pt>
                <c:pt idx="55" c:formatCode="m&quot;月&quot;d&quot;日&quot;;@">
                  <c:v>42900</c:v>
                </c:pt>
                <c:pt idx="56" c:formatCode="m&quot;月&quot;d&quot;日&quot;;@">
                  <c:v>42901</c:v>
                </c:pt>
                <c:pt idx="57" c:formatCode="m&quot;月&quot;d&quot;日&quot;;@">
                  <c:v>42902</c:v>
                </c:pt>
                <c:pt idx="58" c:formatCode="m&quot;月&quot;d&quot;日&quot;;@">
                  <c:v>42903</c:v>
                </c:pt>
                <c:pt idx="59" c:formatCode="m&quot;月&quot;d&quot;日&quot;;@">
                  <c:v>42904</c:v>
                </c:pt>
                <c:pt idx="60" c:formatCode="m&quot;月&quot;d&quot;日&quot;;@">
                  <c:v>42905</c:v>
                </c:pt>
                <c:pt idx="61" c:formatCode="m&quot;月&quot;d&quot;日&quot;;@">
                  <c:v>42906</c:v>
                </c:pt>
                <c:pt idx="62" c:formatCode="m&quot;月&quot;d&quot;日&quot;;@">
                  <c:v>42907</c:v>
                </c:pt>
                <c:pt idx="63" c:formatCode="m&quot;月&quot;d&quot;日&quot;;@">
                  <c:v>42908</c:v>
                </c:pt>
                <c:pt idx="64" c:formatCode="m&quot;月&quot;d&quot;日&quot;;@">
                  <c:v>42909</c:v>
                </c:pt>
                <c:pt idx="65" c:formatCode="m&quot;月&quot;d&quot;日&quot;;@">
                  <c:v>42910</c:v>
                </c:pt>
                <c:pt idx="66" c:formatCode="m&quot;月&quot;d&quot;日&quot;;@">
                  <c:v>42911</c:v>
                </c:pt>
                <c:pt idx="67" c:formatCode="m&quot;月&quot;d&quot;日&quot;;@">
                  <c:v>42912</c:v>
                </c:pt>
                <c:pt idx="68" c:formatCode="m&quot;月&quot;d&quot;日&quot;;@">
                  <c:v>42913</c:v>
                </c:pt>
                <c:pt idx="69" c:formatCode="m&quot;月&quot;d&quot;日&quot;;@">
                  <c:v>42914</c:v>
                </c:pt>
                <c:pt idx="70" c:formatCode="m&quot;月&quot;d&quot;日&quot;;@">
                  <c:v>42915</c:v>
                </c:pt>
                <c:pt idx="71" c:formatCode="m&quot;月&quot;d&quot;日&quot;;@">
                  <c:v>42916</c:v>
                </c:pt>
              </c:numCache>
            </c:numRef>
          </c:cat>
          <c:val>
            <c:numRef>
              <c:f>[数据汇总.xlsx]Sheet2!$B$2:$B$73</c:f>
              <c:numCache>
                <c:formatCode>0.00_ </c:formatCode>
                <c:ptCount val="72"/>
                <c:pt idx="0">
                  <c:v>0.1</c:v>
                </c:pt>
                <c:pt idx="1">
                  <c:v>0.1</c:v>
                </c:pt>
                <c:pt idx="2">
                  <c:v>0.11</c:v>
                </c:pt>
                <c:pt idx="3">
                  <c:v>0.14</c:v>
                </c:pt>
                <c:pt idx="4">
                  <c:v>0.1</c:v>
                </c:pt>
                <c:pt idx="5">
                  <c:v>0.12</c:v>
                </c:pt>
                <c:pt idx="6">
                  <c:v>0.17</c:v>
                </c:pt>
                <c:pt idx="7">
                  <c:v>0.15</c:v>
                </c:pt>
                <c:pt idx="8">
                  <c:v>0.1</c:v>
                </c:pt>
                <c:pt idx="9">
                  <c:v>0.1</c:v>
                </c:pt>
                <c:pt idx="10">
                  <c:v>0.11</c:v>
                </c:pt>
                <c:pt idx="11">
                  <c:v>0.15</c:v>
                </c:pt>
                <c:pt idx="12">
                  <c:v>0.14</c:v>
                </c:pt>
                <c:pt idx="13">
                  <c:v>0.15</c:v>
                </c:pt>
                <c:pt idx="14">
                  <c:v>0.14</c:v>
                </c:pt>
                <c:pt idx="15">
                  <c:v>0.1</c:v>
                </c:pt>
                <c:pt idx="16">
                  <c:v>0.1</c:v>
                </c:pt>
                <c:pt idx="17">
                  <c:v>0.11</c:v>
                </c:pt>
                <c:pt idx="18">
                  <c:v>0.14</c:v>
                </c:pt>
                <c:pt idx="19">
                  <c:v>0.14</c:v>
                </c:pt>
                <c:pt idx="20">
                  <c:v>0.16</c:v>
                </c:pt>
                <c:pt idx="21">
                  <c:v>0.18</c:v>
                </c:pt>
                <c:pt idx="22">
                  <c:v>0.15</c:v>
                </c:pt>
                <c:pt idx="23">
                  <c:v>0.14</c:v>
                </c:pt>
                <c:pt idx="24">
                  <c:v>0.13</c:v>
                </c:pt>
                <c:pt idx="25">
                  <c:v>0.16</c:v>
                </c:pt>
                <c:pt idx="26">
                  <c:v>0.13</c:v>
                </c:pt>
                <c:pt idx="27">
                  <c:v>0.11</c:v>
                </c:pt>
                <c:pt idx="28">
                  <c:v>0.14</c:v>
                </c:pt>
                <c:pt idx="29">
                  <c:v>0.16</c:v>
                </c:pt>
                <c:pt idx="30">
                  <c:v>0.16</c:v>
                </c:pt>
                <c:pt idx="31">
                  <c:v>0.18</c:v>
                </c:pt>
                <c:pt idx="32">
                  <c:v>0.14</c:v>
                </c:pt>
                <c:pt idx="33">
                  <c:v>0.22</c:v>
                </c:pt>
                <c:pt idx="34">
                  <c:v>0.2</c:v>
                </c:pt>
                <c:pt idx="35">
                  <c:v>0.13</c:v>
                </c:pt>
                <c:pt idx="36">
                  <c:v>0.18</c:v>
                </c:pt>
                <c:pt idx="37">
                  <c:v>0.16</c:v>
                </c:pt>
                <c:pt idx="38">
                  <c:v>0.12</c:v>
                </c:pt>
                <c:pt idx="39">
                  <c:v>0.19</c:v>
                </c:pt>
                <c:pt idx="40">
                  <c:v>0.2</c:v>
                </c:pt>
                <c:pt idx="41">
                  <c:v>0.16</c:v>
                </c:pt>
                <c:pt idx="42">
                  <c:v>0.17</c:v>
                </c:pt>
                <c:pt idx="43">
                  <c:v>0.18</c:v>
                </c:pt>
                <c:pt idx="44">
                  <c:v>0.2</c:v>
                </c:pt>
                <c:pt idx="45">
                  <c:v>0.19</c:v>
                </c:pt>
                <c:pt idx="46">
                  <c:v>0.22</c:v>
                </c:pt>
                <c:pt idx="47">
                  <c:v>0.16</c:v>
                </c:pt>
                <c:pt idx="48">
                  <c:v>0.12</c:v>
                </c:pt>
                <c:pt idx="49">
                  <c:v>0.18</c:v>
                </c:pt>
                <c:pt idx="50">
                  <c:v>0.15</c:v>
                </c:pt>
                <c:pt idx="51">
                  <c:v>0.17</c:v>
                </c:pt>
                <c:pt idx="52">
                  <c:v>0.13</c:v>
                </c:pt>
                <c:pt idx="53">
                  <c:v>0.16</c:v>
                </c:pt>
                <c:pt idx="54">
                  <c:v>0.19</c:v>
                </c:pt>
                <c:pt idx="55">
                  <c:v>0.17</c:v>
                </c:pt>
                <c:pt idx="56">
                  <c:v>0.13</c:v>
                </c:pt>
                <c:pt idx="57">
                  <c:v>0.14</c:v>
                </c:pt>
                <c:pt idx="58">
                  <c:v>0.16</c:v>
                </c:pt>
                <c:pt idx="59">
                  <c:v>0.15</c:v>
                </c:pt>
                <c:pt idx="60">
                  <c:v>0.18</c:v>
                </c:pt>
                <c:pt idx="61">
                  <c:v>0.18</c:v>
                </c:pt>
                <c:pt idx="62">
                  <c:v>0.19</c:v>
                </c:pt>
                <c:pt idx="63">
                  <c:v>0.2</c:v>
                </c:pt>
                <c:pt idx="64">
                  <c:v>0.19</c:v>
                </c:pt>
                <c:pt idx="65">
                  <c:v>0.2</c:v>
                </c:pt>
                <c:pt idx="66">
                  <c:v>0.16</c:v>
                </c:pt>
                <c:pt idx="67">
                  <c:v>0.14</c:v>
                </c:pt>
                <c:pt idx="68">
                  <c:v>0.17</c:v>
                </c:pt>
                <c:pt idx="69">
                  <c:v>0.16</c:v>
                </c:pt>
                <c:pt idx="70">
                  <c:v>0.13</c:v>
                </c:pt>
                <c:pt idx="71">
                  <c:v>0.16</c:v>
                </c:pt>
              </c:numCache>
            </c:numRef>
          </c:val>
          <c:smooth val="0"/>
        </c:ser>
        <c:ser>
          <c:idx val="1"/>
          <c:order val="1"/>
          <c:tx>
            <c:strRef>
              <c:f>[数据汇总.xlsx]Sheet2!$C$1</c:f>
              <c:strCache>
                <c:ptCount val="1"/>
                <c:pt idx="0">
                  <c:v>清时捷二氧化氯在线数据</c:v>
                </c:pt>
              </c:strCache>
            </c:strRef>
          </c:tx>
          <c:spPr>
            <a:ln w="28575" cap="rnd">
              <a:solidFill>
                <a:srgbClr val="FF0000"/>
              </a:solidFill>
              <a:round/>
            </a:ln>
            <a:effectLst/>
          </c:spPr>
          <c:marker>
            <c:symbol val="none"/>
          </c:marker>
          <c:dLbls>
            <c:delete val="1"/>
          </c:dLbls>
          <c:cat>
            <c:numRef>
              <c:f>[数据汇总.xlsx]Sheet2!$A$2:$A$73</c:f>
              <c:numCache>
                <c:formatCode>m"月"d"日";@</c:formatCode>
                <c:ptCount val="72"/>
                <c:pt idx="0" c:formatCode="m&quot;月&quot;d&quot;日&quot;;@">
                  <c:v>42845</c:v>
                </c:pt>
                <c:pt idx="1" c:formatCode="m&quot;月&quot;d&quot;日&quot;;@">
                  <c:v>42846</c:v>
                </c:pt>
                <c:pt idx="2" c:formatCode="m&quot;月&quot;d&quot;日&quot;;@">
                  <c:v>42847</c:v>
                </c:pt>
                <c:pt idx="3" c:formatCode="m&quot;月&quot;d&quot;日&quot;;@">
                  <c:v>42848</c:v>
                </c:pt>
                <c:pt idx="4" c:formatCode="m&quot;月&quot;d&quot;日&quot;;@">
                  <c:v>42849</c:v>
                </c:pt>
                <c:pt idx="5" c:formatCode="m&quot;月&quot;d&quot;日&quot;;@">
                  <c:v>42850</c:v>
                </c:pt>
                <c:pt idx="6" c:formatCode="m&quot;月&quot;d&quot;日&quot;;@">
                  <c:v>42851</c:v>
                </c:pt>
                <c:pt idx="7" c:formatCode="m&quot;月&quot;d&quot;日&quot;;@">
                  <c:v>42852</c:v>
                </c:pt>
                <c:pt idx="8" c:formatCode="m&quot;月&quot;d&quot;日&quot;;@">
                  <c:v>42853</c:v>
                </c:pt>
                <c:pt idx="9" c:formatCode="m&quot;月&quot;d&quot;日&quot;;@">
                  <c:v>42854</c:v>
                </c:pt>
                <c:pt idx="10" c:formatCode="m&quot;月&quot;d&quot;日&quot;;@">
                  <c:v>42855</c:v>
                </c:pt>
                <c:pt idx="11" c:formatCode="m&quot;月&quot;d&quot;日&quot;;@">
                  <c:v>42856</c:v>
                </c:pt>
                <c:pt idx="12" c:formatCode="m&quot;月&quot;d&quot;日&quot;;@">
                  <c:v>42857</c:v>
                </c:pt>
                <c:pt idx="13" c:formatCode="m&quot;月&quot;d&quot;日&quot;;@">
                  <c:v>42858</c:v>
                </c:pt>
                <c:pt idx="14" c:formatCode="m&quot;月&quot;d&quot;日&quot;;@">
                  <c:v>42859</c:v>
                </c:pt>
                <c:pt idx="15" c:formatCode="m&quot;月&quot;d&quot;日&quot;;@">
                  <c:v>42860</c:v>
                </c:pt>
                <c:pt idx="16" c:formatCode="m&quot;月&quot;d&quot;日&quot;;@">
                  <c:v>42861</c:v>
                </c:pt>
                <c:pt idx="17" c:formatCode="m&quot;月&quot;d&quot;日&quot;;@">
                  <c:v>42862</c:v>
                </c:pt>
                <c:pt idx="18" c:formatCode="m&quot;月&quot;d&quot;日&quot;;@">
                  <c:v>42863</c:v>
                </c:pt>
                <c:pt idx="19" c:formatCode="m&quot;月&quot;d&quot;日&quot;;@">
                  <c:v>42864</c:v>
                </c:pt>
                <c:pt idx="20" c:formatCode="m&quot;月&quot;d&quot;日&quot;;@">
                  <c:v>42865</c:v>
                </c:pt>
                <c:pt idx="21" c:formatCode="m&quot;月&quot;d&quot;日&quot;;@">
                  <c:v>42866</c:v>
                </c:pt>
                <c:pt idx="22" c:formatCode="m&quot;月&quot;d&quot;日&quot;;@">
                  <c:v>42867</c:v>
                </c:pt>
                <c:pt idx="23" c:formatCode="m&quot;月&quot;d&quot;日&quot;;@">
                  <c:v>42868</c:v>
                </c:pt>
                <c:pt idx="24" c:formatCode="m&quot;月&quot;d&quot;日&quot;;@">
                  <c:v>42869</c:v>
                </c:pt>
                <c:pt idx="25" c:formatCode="m&quot;月&quot;d&quot;日&quot;;@">
                  <c:v>42870</c:v>
                </c:pt>
                <c:pt idx="26" c:formatCode="m&quot;月&quot;d&quot;日&quot;;@">
                  <c:v>42871</c:v>
                </c:pt>
                <c:pt idx="27" c:formatCode="m&quot;月&quot;d&quot;日&quot;;@">
                  <c:v>42872</c:v>
                </c:pt>
                <c:pt idx="28" c:formatCode="m&quot;月&quot;d&quot;日&quot;;@">
                  <c:v>42873</c:v>
                </c:pt>
                <c:pt idx="29" c:formatCode="m&quot;月&quot;d&quot;日&quot;;@">
                  <c:v>42874</c:v>
                </c:pt>
                <c:pt idx="30" c:formatCode="m&quot;月&quot;d&quot;日&quot;;@">
                  <c:v>42875</c:v>
                </c:pt>
                <c:pt idx="31" c:formatCode="m&quot;月&quot;d&quot;日&quot;;@">
                  <c:v>42876</c:v>
                </c:pt>
                <c:pt idx="32" c:formatCode="m&quot;月&quot;d&quot;日&quot;;@">
                  <c:v>42877</c:v>
                </c:pt>
                <c:pt idx="33" c:formatCode="m&quot;月&quot;d&quot;日&quot;;@">
                  <c:v>42878</c:v>
                </c:pt>
                <c:pt idx="34" c:formatCode="m&quot;月&quot;d&quot;日&quot;;@">
                  <c:v>42879</c:v>
                </c:pt>
                <c:pt idx="35" c:formatCode="m&quot;月&quot;d&quot;日&quot;;@">
                  <c:v>42880</c:v>
                </c:pt>
                <c:pt idx="36" c:formatCode="m&quot;月&quot;d&quot;日&quot;;@">
                  <c:v>42881</c:v>
                </c:pt>
                <c:pt idx="37" c:formatCode="m&quot;月&quot;d&quot;日&quot;;@">
                  <c:v>42882</c:v>
                </c:pt>
                <c:pt idx="38" c:formatCode="m&quot;月&quot;d&quot;日&quot;;@">
                  <c:v>42883</c:v>
                </c:pt>
                <c:pt idx="39" c:formatCode="m&quot;月&quot;d&quot;日&quot;;@">
                  <c:v>42884</c:v>
                </c:pt>
                <c:pt idx="40" c:formatCode="m&quot;月&quot;d&quot;日&quot;;@">
                  <c:v>42885</c:v>
                </c:pt>
                <c:pt idx="41" c:formatCode="m&quot;月&quot;d&quot;日&quot;;@">
                  <c:v>42886</c:v>
                </c:pt>
                <c:pt idx="42" c:formatCode="m&quot;月&quot;d&quot;日&quot;;@">
                  <c:v>42887</c:v>
                </c:pt>
                <c:pt idx="43" c:formatCode="m&quot;月&quot;d&quot;日&quot;;@">
                  <c:v>42888</c:v>
                </c:pt>
                <c:pt idx="44" c:formatCode="m&quot;月&quot;d&quot;日&quot;;@">
                  <c:v>42889</c:v>
                </c:pt>
                <c:pt idx="45" c:formatCode="m&quot;月&quot;d&quot;日&quot;;@">
                  <c:v>42890</c:v>
                </c:pt>
                <c:pt idx="46" c:formatCode="m&quot;月&quot;d&quot;日&quot;;@">
                  <c:v>42891</c:v>
                </c:pt>
                <c:pt idx="47" c:formatCode="m&quot;月&quot;d&quot;日&quot;;@">
                  <c:v>42892</c:v>
                </c:pt>
                <c:pt idx="48" c:formatCode="m&quot;月&quot;d&quot;日&quot;;@">
                  <c:v>42893</c:v>
                </c:pt>
                <c:pt idx="49" c:formatCode="m&quot;月&quot;d&quot;日&quot;;@">
                  <c:v>42894</c:v>
                </c:pt>
                <c:pt idx="50" c:formatCode="m&quot;月&quot;d&quot;日&quot;;@">
                  <c:v>42895</c:v>
                </c:pt>
                <c:pt idx="51" c:formatCode="m&quot;月&quot;d&quot;日&quot;;@">
                  <c:v>42896</c:v>
                </c:pt>
                <c:pt idx="52" c:formatCode="m&quot;月&quot;d&quot;日&quot;;@">
                  <c:v>42897</c:v>
                </c:pt>
                <c:pt idx="53" c:formatCode="m&quot;月&quot;d&quot;日&quot;;@">
                  <c:v>42898</c:v>
                </c:pt>
                <c:pt idx="54" c:formatCode="m&quot;月&quot;d&quot;日&quot;;@">
                  <c:v>42899</c:v>
                </c:pt>
                <c:pt idx="55" c:formatCode="m&quot;月&quot;d&quot;日&quot;;@">
                  <c:v>42900</c:v>
                </c:pt>
                <c:pt idx="56" c:formatCode="m&quot;月&quot;d&quot;日&quot;;@">
                  <c:v>42901</c:v>
                </c:pt>
                <c:pt idx="57" c:formatCode="m&quot;月&quot;d&quot;日&quot;;@">
                  <c:v>42902</c:v>
                </c:pt>
                <c:pt idx="58" c:formatCode="m&quot;月&quot;d&quot;日&quot;;@">
                  <c:v>42903</c:v>
                </c:pt>
                <c:pt idx="59" c:formatCode="m&quot;月&quot;d&quot;日&quot;;@">
                  <c:v>42904</c:v>
                </c:pt>
                <c:pt idx="60" c:formatCode="m&quot;月&quot;d&quot;日&quot;;@">
                  <c:v>42905</c:v>
                </c:pt>
                <c:pt idx="61" c:formatCode="m&quot;月&quot;d&quot;日&quot;;@">
                  <c:v>42906</c:v>
                </c:pt>
                <c:pt idx="62" c:formatCode="m&quot;月&quot;d&quot;日&quot;;@">
                  <c:v>42907</c:v>
                </c:pt>
                <c:pt idx="63" c:formatCode="m&quot;月&quot;d&quot;日&quot;;@">
                  <c:v>42908</c:v>
                </c:pt>
                <c:pt idx="64" c:formatCode="m&quot;月&quot;d&quot;日&quot;;@">
                  <c:v>42909</c:v>
                </c:pt>
                <c:pt idx="65" c:formatCode="m&quot;月&quot;d&quot;日&quot;;@">
                  <c:v>42910</c:v>
                </c:pt>
                <c:pt idx="66" c:formatCode="m&quot;月&quot;d&quot;日&quot;;@">
                  <c:v>42911</c:v>
                </c:pt>
                <c:pt idx="67" c:formatCode="m&quot;月&quot;d&quot;日&quot;;@">
                  <c:v>42912</c:v>
                </c:pt>
                <c:pt idx="68" c:formatCode="m&quot;月&quot;d&quot;日&quot;;@">
                  <c:v>42913</c:v>
                </c:pt>
                <c:pt idx="69" c:formatCode="m&quot;月&quot;d&quot;日&quot;;@">
                  <c:v>42914</c:v>
                </c:pt>
                <c:pt idx="70" c:formatCode="m&quot;月&quot;d&quot;日&quot;;@">
                  <c:v>42915</c:v>
                </c:pt>
                <c:pt idx="71" c:formatCode="m&quot;月&quot;d&quot;日&quot;;@">
                  <c:v>42916</c:v>
                </c:pt>
              </c:numCache>
            </c:numRef>
          </c:cat>
          <c:val>
            <c:numRef>
              <c:f>[数据汇总.xlsx]Sheet2!$C$2:$C$73</c:f>
              <c:numCache>
                <c:formatCode>0.00_ </c:formatCode>
                <c:ptCount val="72"/>
                <c:pt idx="0">
                  <c:v>0.1</c:v>
                </c:pt>
                <c:pt idx="1">
                  <c:v>0.08</c:v>
                </c:pt>
                <c:pt idx="2">
                  <c:v>0.08</c:v>
                </c:pt>
                <c:pt idx="3">
                  <c:v>0.12</c:v>
                </c:pt>
                <c:pt idx="4">
                  <c:v>0.08</c:v>
                </c:pt>
                <c:pt idx="5">
                  <c:v>0.11</c:v>
                </c:pt>
                <c:pt idx="6">
                  <c:v>0.13</c:v>
                </c:pt>
                <c:pt idx="7">
                  <c:v>0.13</c:v>
                </c:pt>
                <c:pt idx="8">
                  <c:v>0.1</c:v>
                </c:pt>
                <c:pt idx="9">
                  <c:v>0.09</c:v>
                </c:pt>
                <c:pt idx="10">
                  <c:v>0.1</c:v>
                </c:pt>
                <c:pt idx="11">
                  <c:v>0.11</c:v>
                </c:pt>
                <c:pt idx="12">
                  <c:v>0.11</c:v>
                </c:pt>
                <c:pt idx="13">
                  <c:v>0.15</c:v>
                </c:pt>
                <c:pt idx="14">
                  <c:v>0.13</c:v>
                </c:pt>
                <c:pt idx="15">
                  <c:v>0.11</c:v>
                </c:pt>
                <c:pt idx="16">
                  <c:v>0.1</c:v>
                </c:pt>
                <c:pt idx="17">
                  <c:v>0.08</c:v>
                </c:pt>
                <c:pt idx="18">
                  <c:v>0.1</c:v>
                </c:pt>
                <c:pt idx="19">
                  <c:v>0.1</c:v>
                </c:pt>
                <c:pt idx="20">
                  <c:v>0.16</c:v>
                </c:pt>
                <c:pt idx="21">
                  <c:v>0.18</c:v>
                </c:pt>
                <c:pt idx="22">
                  <c:v>0.17</c:v>
                </c:pt>
                <c:pt idx="23">
                  <c:v>0.15</c:v>
                </c:pt>
                <c:pt idx="24">
                  <c:v>0.11</c:v>
                </c:pt>
                <c:pt idx="25">
                  <c:v>0.15</c:v>
                </c:pt>
                <c:pt idx="26">
                  <c:v>0.15</c:v>
                </c:pt>
                <c:pt idx="27">
                  <c:v>0.1</c:v>
                </c:pt>
                <c:pt idx="28">
                  <c:v>0.08</c:v>
                </c:pt>
                <c:pt idx="29">
                  <c:v>0.12</c:v>
                </c:pt>
                <c:pt idx="30">
                  <c:v>0.13</c:v>
                </c:pt>
                <c:pt idx="31">
                  <c:v>0.15</c:v>
                </c:pt>
                <c:pt idx="32">
                  <c:v>0.12</c:v>
                </c:pt>
                <c:pt idx="33">
                  <c:v>0.16</c:v>
                </c:pt>
                <c:pt idx="34">
                  <c:v>0.18</c:v>
                </c:pt>
                <c:pt idx="35">
                  <c:v>0.13</c:v>
                </c:pt>
                <c:pt idx="36">
                  <c:v>0.15</c:v>
                </c:pt>
                <c:pt idx="37">
                  <c:v>0.15</c:v>
                </c:pt>
                <c:pt idx="38">
                  <c:v>0.13</c:v>
                </c:pt>
                <c:pt idx="39">
                  <c:v>0.17</c:v>
                </c:pt>
                <c:pt idx="40">
                  <c:v>0.14</c:v>
                </c:pt>
                <c:pt idx="41">
                  <c:v>0.16</c:v>
                </c:pt>
                <c:pt idx="42">
                  <c:v>0.16</c:v>
                </c:pt>
                <c:pt idx="43">
                  <c:v>0.14</c:v>
                </c:pt>
                <c:pt idx="44">
                  <c:v>0.15</c:v>
                </c:pt>
                <c:pt idx="45">
                  <c:v>0.17</c:v>
                </c:pt>
                <c:pt idx="46">
                  <c:v>0.17</c:v>
                </c:pt>
                <c:pt idx="47">
                  <c:v>0.16</c:v>
                </c:pt>
                <c:pt idx="48">
                  <c:v>0.16</c:v>
                </c:pt>
                <c:pt idx="49">
                  <c:v>0.17</c:v>
                </c:pt>
                <c:pt idx="50">
                  <c:v>0.15</c:v>
                </c:pt>
                <c:pt idx="51">
                  <c:v>0.17</c:v>
                </c:pt>
                <c:pt idx="52">
                  <c:v>0.18</c:v>
                </c:pt>
                <c:pt idx="53">
                  <c:v>0.16</c:v>
                </c:pt>
                <c:pt idx="54">
                  <c:v>0.19</c:v>
                </c:pt>
                <c:pt idx="55">
                  <c:v>0.19</c:v>
                </c:pt>
                <c:pt idx="56">
                  <c:v>0.16</c:v>
                </c:pt>
                <c:pt idx="57">
                  <c:v>0.15</c:v>
                </c:pt>
                <c:pt idx="58">
                  <c:v>0.17</c:v>
                </c:pt>
                <c:pt idx="59">
                  <c:v>0.15</c:v>
                </c:pt>
                <c:pt idx="60">
                  <c:v>0.17</c:v>
                </c:pt>
                <c:pt idx="61">
                  <c:v>0.19</c:v>
                </c:pt>
                <c:pt idx="62">
                  <c:v>0.2</c:v>
                </c:pt>
                <c:pt idx="63">
                  <c:v>0.2</c:v>
                </c:pt>
                <c:pt idx="64">
                  <c:v>0.18</c:v>
                </c:pt>
                <c:pt idx="65">
                  <c:v>0.18</c:v>
                </c:pt>
                <c:pt idx="66">
                  <c:v>0.14</c:v>
                </c:pt>
                <c:pt idx="67">
                  <c:v>0.17</c:v>
                </c:pt>
                <c:pt idx="68">
                  <c:v>0.15</c:v>
                </c:pt>
                <c:pt idx="69">
                  <c:v>0.17</c:v>
                </c:pt>
                <c:pt idx="70">
                  <c:v>0.11</c:v>
                </c:pt>
                <c:pt idx="71">
                  <c:v>0.13</c:v>
                </c:pt>
              </c:numCache>
            </c:numRef>
          </c:val>
          <c:smooth val="0"/>
        </c:ser>
        <c:dLbls>
          <c:showLegendKey val="0"/>
          <c:showVal val="0"/>
          <c:showCatName val="0"/>
          <c:showSerName val="0"/>
          <c:showPercent val="0"/>
          <c:showBubbleSize val="0"/>
        </c:dLbls>
        <c:marker val="0"/>
        <c:smooth val="0"/>
        <c:axId val="65623204"/>
        <c:axId val="897127958"/>
      </c:lineChart>
      <c:dateAx>
        <c:axId val="65623204"/>
        <c:scaling>
          <c:orientation val="minMax"/>
        </c:scaling>
        <c:delete val="0"/>
        <c:axPos val="b"/>
        <c:numFmt formatCode="m&quot;月&quot;d&quot;日&quot;;@"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897127958"/>
        <c:crosses val="autoZero"/>
        <c:auto val="1"/>
        <c:lblOffset val="100"/>
        <c:baseTimeUnit val="days"/>
      </c:dateAx>
      <c:valAx>
        <c:axId val="897127958"/>
        <c:scaling>
          <c:orientation val="minMax"/>
          <c:max val="0.4"/>
        </c:scaling>
        <c:delete val="0"/>
        <c:axPos val="l"/>
        <c:majorGridlines>
          <c:spPr>
            <a:ln w="9525" cap="flat" cmpd="sng" algn="ctr">
              <a:solidFill>
                <a:schemeClr val="tx1">
                  <a:lumMod val="15000"/>
                  <a:lumOff val="85000"/>
                </a:schemeClr>
              </a:solidFill>
              <a:round/>
            </a:ln>
            <a:effectLst/>
          </c:spPr>
        </c:majorGridlines>
        <c:numFmt formatCode="0.00_ "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65623204"/>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2000" b="0" i="0" u="none" strike="noStrike" kern="1200" baseline="0">
                <a:solidFill>
                  <a:schemeClr val="tx1">
                    <a:lumMod val="65000"/>
                    <a:lumOff val="35000"/>
                  </a:schemeClr>
                </a:solidFill>
                <a:latin typeface="+mn-lt"/>
                <a:ea typeface="+mn-ea"/>
                <a:cs typeface="+mn-cs"/>
              </a:defRPr>
            </a:pPr>
          </a:p>
        </c:txPr>
      </c:legendEntry>
      <c:legendEntry>
        <c:idx val="1"/>
        <c:txPr>
          <a:bodyPr rot="0" spcFirstLastPara="0" vertOverflow="ellipsis" vert="horz" wrap="square" anchor="ctr" anchorCtr="1"/>
          <a:lstStyle/>
          <a:p>
            <a:pPr>
              <a:defRPr lang="zh-CN" sz="2000" b="0" i="0" u="none" strike="noStrike" kern="1200" baseline="0">
                <a:solidFill>
                  <a:schemeClr val="tx1">
                    <a:lumMod val="65000"/>
                    <a:lumOff val="35000"/>
                  </a:schemeClr>
                </a:solidFill>
                <a:latin typeface="+mn-lt"/>
                <a:ea typeface="+mn-ea"/>
                <a:cs typeface="+mn-cs"/>
              </a:defRPr>
            </a:pPr>
          </a:p>
        </c:txPr>
      </c:legendEntry>
      <c:layout/>
      <c:overlay val="0"/>
      <c:spPr>
        <a:noFill/>
        <a:ln>
          <a:noFill/>
        </a:ln>
        <a:effectLst/>
      </c:spPr>
      <c:txPr>
        <a:bodyPr rot="0" spcFirstLastPara="0" vertOverflow="ellipsis" vert="horz" wrap="square" anchor="ctr" anchorCtr="1"/>
        <a:lstStyle/>
        <a:p>
          <a:pPr>
            <a:defRPr lang="zh-CN" sz="20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4" Type="http://schemas.openxmlformats.org/officeDocument/2006/relationships/image" Target="../media/image20.wmf"/><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2050" name="页眉占位符 1"/>
          <p:cNvSpPr>
            <a:spLocks noGrp="1"/>
          </p:cNvSpPr>
          <p:nvPr>
            <p:ph type="hdr" sz="quarter"/>
          </p:nvPr>
        </p:nvSpPr>
        <p:spPr>
          <a:xfrm>
            <a:off x="0" y="0"/>
            <a:ext cx="2970213" cy="457200"/>
          </a:xfrm>
          <a:prstGeom prst="rect">
            <a:avLst/>
          </a:prstGeom>
          <a:noFill/>
          <a:ln w="9525">
            <a:noFill/>
          </a:ln>
        </p:spPr>
        <p:txBody>
          <a:bodyPr wrap="square" anchor="t"/>
          <a:lstStyle/>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
        <p:nvSpPr>
          <p:cNvPr id="2051" name="日期占位符 2"/>
          <p:cNvSpPr>
            <a:spLocks noGrp="1"/>
          </p:cNvSpPr>
          <p:nvPr>
            <p:ph type="dt"/>
          </p:nvPr>
        </p:nvSpPr>
        <p:spPr>
          <a:xfrm>
            <a:off x="3883025" y="0"/>
            <a:ext cx="2973388" cy="457200"/>
          </a:xfrm>
          <a:prstGeom prst="rect">
            <a:avLst/>
          </a:prstGeom>
          <a:noFill/>
          <a:ln w="9525">
            <a:noFill/>
          </a:ln>
        </p:spPr>
        <p:txBody>
          <a:bodyPr wrap="square" anchor="t"/>
          <a:lstStyle/>
          <a:p>
            <a:pPr lvl="0" indent="0" algn="r" defTabSz="914400" eaLnBrk="1" hangingPunct="1"/>
            <a:fld id="{BB962C8B-B14F-4D97-AF65-F5344CB8AC3E}" type="datetime1">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2052" name="幻灯片图像占位符 3"/>
          <p:cNvSpPr>
            <a:spLocks noGrp="1" noRot="1" noChangeAspect="1"/>
          </p:cNvSpPr>
          <p:nvPr>
            <p:ph type="sldImg"/>
          </p:nvPr>
        </p:nvSpPr>
        <p:spPr>
          <a:xfrm>
            <a:off x="381533" y="685800"/>
            <a:ext cx="6094934" cy="3429000"/>
          </a:xfrm>
          <a:prstGeom prst="rect">
            <a:avLst/>
          </a:prstGeom>
          <a:noFill/>
          <a:ln w="9525">
            <a:noFill/>
          </a:ln>
        </p:spPr>
      </p:sp>
      <p:sp>
        <p:nvSpPr>
          <p:cNvPr id="2053" name="备注占位符 4"/>
          <p:cNvSpPr>
            <a:spLocks noGrp="1" noRot="1"/>
          </p:cNvSpPr>
          <p:nvPr>
            <p:ph type="body" sz="quarter"/>
          </p:nvPr>
        </p:nvSpPr>
        <p:spPr>
          <a:xfrm>
            <a:off x="685800" y="4343400"/>
            <a:ext cx="5486400" cy="4114800"/>
          </a:xfrm>
          <a:prstGeom prst="rect">
            <a:avLst/>
          </a:prstGeom>
          <a:noFill/>
          <a:ln w="9525">
            <a:noFill/>
          </a:ln>
        </p:spPr>
        <p:txBody>
          <a:bodyPr wrap="square" anchor="t"/>
          <a:lstStyle/>
          <a:p>
            <a:pPr marL="0" lvl="0" indent="0" defTabSz="914400"/>
            <a:r>
              <a:rPr lang="zh-CN" altLang="en-US" dirty="0"/>
              <a:t>单击此处编辑母版文本样式</a:t>
            </a:r>
            <a:endParaRPr lang="zh-CN" altLang="en-US" dirty="0"/>
          </a:p>
          <a:p>
            <a:pPr lvl="1" indent="0" defTabSz="914400"/>
            <a:r>
              <a:rPr lang="zh-CN" altLang="en-US" dirty="0"/>
              <a:t>第二级</a:t>
            </a:r>
            <a:endParaRPr lang="zh-CN" altLang="en-US" dirty="0"/>
          </a:p>
          <a:p>
            <a:pPr lvl="2" indent="0" defTabSz="914400"/>
            <a:r>
              <a:rPr lang="zh-CN" altLang="en-US" dirty="0"/>
              <a:t>第三级</a:t>
            </a:r>
            <a:endParaRPr lang="zh-CN" altLang="en-US" dirty="0"/>
          </a:p>
          <a:p>
            <a:pPr lvl="3" indent="0" defTabSz="914400"/>
            <a:r>
              <a:rPr lang="zh-CN" altLang="en-US" dirty="0"/>
              <a:t>第四级</a:t>
            </a:r>
            <a:endParaRPr lang="zh-CN" altLang="en-US" dirty="0"/>
          </a:p>
          <a:p>
            <a:pPr lvl="4" indent="0" defTabSz="914400"/>
            <a:r>
              <a:rPr lang="zh-CN" altLang="en-US" dirty="0"/>
              <a:t>第五级</a:t>
            </a:r>
            <a:endParaRPr lang="zh-CN" altLang="en-US" dirty="0"/>
          </a:p>
        </p:txBody>
      </p:sp>
      <p:sp>
        <p:nvSpPr>
          <p:cNvPr id="2054" name="页脚占位符 5"/>
          <p:cNvSpPr>
            <a:spLocks noGrp="1"/>
          </p:cNvSpPr>
          <p:nvPr>
            <p:ph type="ftr" sz="quarter"/>
          </p:nvPr>
        </p:nvSpPr>
        <p:spPr>
          <a:xfrm>
            <a:off x="0" y="8685213"/>
            <a:ext cx="2970213" cy="457200"/>
          </a:xfrm>
          <a:prstGeom prst="rect">
            <a:avLst/>
          </a:prstGeom>
          <a:noFill/>
          <a:ln w="9525">
            <a:noFill/>
          </a:ln>
        </p:spPr>
        <p:txBody>
          <a:bodyPr wrap="square" anchor="b"/>
          <a:lstStyle/>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
        <p:nvSpPr>
          <p:cNvPr id="2055" name="灯片编号占位符 6"/>
          <p:cNvSpPr>
            <a:spLocks noGrp="1"/>
          </p:cNvSpPr>
          <p:nvPr>
            <p:ph type="sldNum" sz="quarter"/>
          </p:nvPr>
        </p:nvSpPr>
        <p:spPr>
          <a:xfrm>
            <a:off x="3883025" y="8685213"/>
            <a:ext cx="2973388" cy="457200"/>
          </a:xfrm>
          <a:prstGeom prst="rect">
            <a:avLst/>
          </a:prstGeom>
          <a:noFill/>
          <a:ln w="9525">
            <a:noFill/>
          </a:ln>
        </p:spPr>
        <p:txBody>
          <a:bodyPr wrap="square" anchor="b"/>
          <a:lstStyle/>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Tree>
  </p:cSld>
  <p:clrMap bg1="lt1" tx1="dk1" bg2="lt2" tx2="dk2" accent1="accent1" accent2="accent2" accent3="accent3" accent4="accent4" accent5="accent5" accent6="accent6" hlink="hlink" folHlink="folHlink"/>
  <p:hf hdr="0" dt="0"/>
  <p:notesStyle>
    <a:lvl1pPr marL="0" lvl="0" indent="0" algn="l" defTabSz="914400" eaLnBrk="0" fontAlgn="base" latinLnBrk="0" hangingPunct="0">
      <a:lnSpc>
        <a:spcPct val="100000"/>
      </a:lnSpc>
      <a:spcBef>
        <a:spcPct val="0"/>
      </a:spcBef>
      <a:spcAft>
        <a:spcPct val="0"/>
      </a:spcAft>
      <a:buNone/>
      <a:defRPr sz="1200" kern="120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sz="1200" kern="120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sz="1200" kern="120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sz="1200" kern="120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sz="1200" kern="120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sz="1200" kern="120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sz="1200" kern="120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sz="1200" kern="120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sz="1200" kern="120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p:nvPr>
        </p:nvSpPr>
        <p:spPr/>
        <p:txBody>
          <a:bodyPr/>
          <a:lstStyle/>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p:nvPr>
        </p:nvSpPr>
        <p:spPr/>
        <p:txBody>
          <a:bodyPr/>
          <a:lstStyle/>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页脚占位符 3"/>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
        <p:nvSpPr>
          <p:cNvPr id="5" name="灯片编号占位符 4"/>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fld>
            <a:endParaRPr lang="zh-CN" altLang="en-US"/>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122" name="幻灯片图像占位符 1"/>
          <p:cNvSpPr>
            <a:spLocks noGrp="1" noRot="1" noChangeAspect="1" noTextEdit="1"/>
          </p:cNvSpPr>
          <p:nvPr>
            <p:ph type="sldImg"/>
          </p:nvPr>
        </p:nvSpPr>
        <p:spPr>
          <a:xfrm>
            <a:off x="579438" y="0"/>
            <a:ext cx="2065337" cy="1549400"/>
          </a:xfrm>
          <a:ln>
            <a:solidFill>
              <a:srgbClr val="000000"/>
            </a:solidFill>
            <a:miter/>
          </a:ln>
        </p:spPr>
      </p:sp>
      <p:sp>
        <p:nvSpPr>
          <p:cNvPr id="5123" name="备注占位符 2"/>
          <p:cNvSpPr>
            <a:spLocks noGrp="1" noRot="1" noChangeAspect="1"/>
          </p:cNvSpPr>
          <p:nvPr>
            <p:ph type="body"/>
          </p:nvPr>
        </p:nvSpPr>
        <p:spPr>
          <a:xfrm>
            <a:off x="627063" y="1824038"/>
            <a:ext cx="7888287" cy="4351337"/>
          </a:xfrm>
        </p:spPr>
        <p:txBody>
          <a:bodyPr wrap="square" anchor="t"/>
          <a:p>
            <a:pPr lvl="0" indent="0" eaLnBrk="1" hangingPunct="1"/>
            <a:r>
              <a:rPr lang="zh-CN" altLang="en-US" dirty="0"/>
              <a:t>模板来自于 </a:t>
            </a:r>
            <a:r>
              <a:rPr lang="en-US" altLang="x-none" dirty="0"/>
              <a:t>http://meihua.docer.com/</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页脚占位符 3"/>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
        <p:nvSpPr>
          <p:cNvPr id="5" name="灯片编号占位符 4"/>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122" name="幻灯片图像占位符 1"/>
          <p:cNvSpPr>
            <a:spLocks noGrp="1" noRot="1" noChangeAspect="1" noTextEdit="1"/>
          </p:cNvSpPr>
          <p:nvPr>
            <p:ph type="sldImg"/>
          </p:nvPr>
        </p:nvSpPr>
        <p:spPr>
          <a:xfrm>
            <a:off x="579438" y="0"/>
            <a:ext cx="2065337" cy="1549400"/>
          </a:xfrm>
          <a:ln>
            <a:solidFill>
              <a:srgbClr val="000000"/>
            </a:solidFill>
            <a:miter/>
          </a:ln>
        </p:spPr>
      </p:sp>
      <p:sp>
        <p:nvSpPr>
          <p:cNvPr id="5123" name="备注占位符 2"/>
          <p:cNvSpPr>
            <a:spLocks noGrp="1" noRot="1" noChangeAspect="1"/>
          </p:cNvSpPr>
          <p:nvPr>
            <p:ph type="body"/>
          </p:nvPr>
        </p:nvSpPr>
        <p:spPr>
          <a:xfrm>
            <a:off x="627063" y="1824038"/>
            <a:ext cx="7888287" cy="4351337"/>
          </a:xfrm>
        </p:spPr>
        <p:txBody>
          <a:bodyPr wrap="square" anchor="t"/>
          <a:p>
            <a:pPr lvl="0" indent="0" eaLnBrk="1" hangingPunct="1"/>
            <a:r>
              <a:rPr lang="zh-CN" altLang="en-US" dirty="0"/>
              <a:t>模板来自于 </a:t>
            </a:r>
            <a:r>
              <a:rPr lang="en-US" altLang="x-none" dirty="0"/>
              <a:t>http://meihua.docer.com/</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
        <p:nvSpPr>
          <p:cNvPr id="4" name="灯片编号占位符 3"/>
          <p:cNvSpPr>
            <a:spLocks noGrp="1"/>
          </p:cNvSpPr>
          <p:nvPr>
            <p:ph type="sldNum" sz="quarter"/>
          </p:nvPr>
        </p:nvSpPr>
        <p:spPr/>
        <p:txBody>
          <a:bodyPr/>
          <a:p>
            <a:pPr lvl="0" indent="0" algn="r" defTabSz="914400" eaLnBrk="1" hangingPunct="1"/>
            <a:fld id="{9A0DB2DC-4C9A-4742-B13C-FB6460FD3503}" type="slidenum">
              <a:rPr lang="zh-CN" altLang="en-US" sz="1200" dirty="0">
                <a:latin typeface="Calibri" panose="020F0502020204030204" pitchFamily="2" charset="0"/>
              </a:rPr>
            </a:fld>
            <a:endParaRPr lang="zh-CN" altLang="en-US" sz="1200" dirty="0">
              <a:latin typeface="Calibri" panose="020F0502020204030204" pitchFamily="2" charset="0"/>
            </a:endParaRPr>
          </a:p>
        </p:txBody>
      </p:sp>
      <p:sp>
        <p:nvSpPr>
          <p:cNvPr id="5" name="页脚占位符 4"/>
          <p:cNvSpPr>
            <a:spLocks noGrp="1"/>
          </p:cNvSpPr>
          <p:nvPr>
            <p:ph type="ftr" sz="quarter"/>
          </p:nvPr>
        </p:nvSpPr>
        <p:spPr/>
        <p:txBody>
          <a:bodyPr/>
          <a:p>
            <a:pPr lvl="0" indent="0" defTabSz="914400" eaLnBrk="1" hangingPunct="1"/>
            <a:endParaRPr lang="zh-CN" altLang="en-US" sz="1200" dirty="0">
              <a:latin typeface="华文细黑" panose="02010600040101010101" pitchFamily="2" charset="-122"/>
              <a:ea typeface="微软雅黑" panose="020B0503020204020204"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lvl="0" defTabSz="914400" eaLnBrk="1" hangingPunct="1"/>
            <a:fld id="{BB962C8B-B14F-4D97-AF65-F5344CB8AC3E}" type="datetime1">
              <a:rPr lang="zh-CN" altLang="en-US" dirty="0"/>
            </a:fld>
            <a:endParaRPr lang="zh-CN" altLang="en-US" dirty="0"/>
          </a:p>
        </p:txBody>
      </p:sp>
    </p:spTree>
  </p:cSld>
  <p:clrMapOvr>
    <a:masterClrMapping/>
  </p:clrMapOvr>
  <p:transition spd="slow">
    <p:push dir="u"/>
  </p:transition>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spd="slow">
    <p:push dir="u"/>
  </p:transition>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push dir="u"/>
  </p:transition>
  <p:hf hd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lvl="0" defTabSz="914400" eaLnBrk="1" hangingPunct="1"/>
            <a:fld id="{BB962C8B-B14F-4D97-AF65-F5344CB8AC3E}" type="datetime1">
              <a:rPr lang="zh-CN" altLang="en-US" dirty="0"/>
            </a:fld>
            <a:endParaRPr lang="zh-CN" altLang="en-US" dirty="0"/>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3" y="250062"/>
            <a:ext cx="8207375" cy="431059"/>
          </a:xfrm>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sz="half" idx="1"/>
          </p:nvPr>
        </p:nvSpPr>
        <p:spPr>
          <a:xfrm>
            <a:off x="468313" y="844258"/>
            <a:ext cx="4021614" cy="38878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074" y="844258"/>
            <a:ext cx="4021614" cy="38878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png"/><Relationship Id="rId6" Type="http://schemas.openxmlformats.org/officeDocument/2006/relationships/image" Target="../media/image1.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sp>
        <p:nvSpPr>
          <p:cNvPr id="1028" name="日期占位符 3"/>
          <p:cNvSpPr>
            <a:spLocks noGrp="1"/>
          </p:cNvSpPr>
          <p:nvPr>
            <p:ph type="dt" sz="half"/>
          </p:nvPr>
        </p:nvSpPr>
        <p:spPr>
          <a:xfrm>
            <a:off x="628650" y="4768096"/>
            <a:ext cx="2057400" cy="275083"/>
          </a:xfrm>
          <a:prstGeom prst="rect">
            <a:avLst/>
          </a:prstGeom>
          <a:noFill/>
          <a:ln w="9525">
            <a:noFill/>
          </a:ln>
        </p:spPr>
        <p:txBody>
          <a:bodyPr wrap="square" anchor="ctr"/>
          <a:lstStyle>
            <a:lvl1pPr indent="0">
              <a:defRPr sz="675">
                <a:solidFill>
                  <a:srgbClr val="898989"/>
                </a:solidFill>
                <a:latin typeface="华文细黑" panose="02010600040101010101" pitchFamily="2" charset="-122"/>
                <a:ea typeface="微软雅黑" panose="020B0503020204020204" pitchFamily="2" charset="-122"/>
              </a:defRPr>
            </a:lvl1pPr>
          </a:lstStyle>
          <a:p>
            <a:pPr lvl="0" defTabSz="914400" eaLnBrk="1" hangingPunct="1"/>
            <a:fld id="{BB962C8B-B14F-4D97-AF65-F5344CB8AC3E}" type="datetime1">
              <a:rPr lang="zh-CN" altLang="en-US" dirty="0"/>
            </a:fld>
            <a:endParaRPr lang="zh-CN" altLang="en-US" dirty="0"/>
          </a:p>
        </p:txBody>
      </p:sp>
      <p:sp>
        <p:nvSpPr>
          <p:cNvPr id="1031" name="Rectangle 4"/>
          <p:cNvSpPr/>
          <p:nvPr userDrawn="1"/>
        </p:nvSpPr>
        <p:spPr>
          <a:xfrm>
            <a:off x="7634605" y="4822570"/>
            <a:ext cx="1439863" cy="147663"/>
          </a:xfrm>
          <a:prstGeom prst="rect">
            <a:avLst/>
          </a:prstGeom>
          <a:noFill/>
          <a:ln w="9525">
            <a:noFill/>
          </a:ln>
        </p:spPr>
        <p:txBody>
          <a:bodyPr anchor="t"/>
          <a:lstStyle/>
          <a:p>
            <a:pPr lvl="0" indent="0" algn="ctr" eaLnBrk="1" hangingPunct="1"/>
            <a:r>
              <a:rPr lang="zh-CN" altLang="en-US" sz="1000" dirty="0">
                <a:solidFill>
                  <a:srgbClr val="000000"/>
                </a:solidFill>
                <a:latin typeface="Arial" panose="020B0604020202020204" pitchFamily="34" charset="0"/>
                <a:ea typeface="华文细黑" panose="02010600040101010101" pitchFamily="2" charset="-122"/>
                <a:sym typeface="Arial" panose="020B0604020202020204" pitchFamily="34" charset="0"/>
              </a:rPr>
              <a:t> </a:t>
            </a:r>
            <a:fld id="{9A0DB2DC-4C9A-4742-B13C-FB6460FD3503}" type="slidenum">
              <a:rPr lang="zh-CN" altLang="en-US" sz="1000" dirty="0">
                <a:solidFill>
                  <a:srgbClr val="000000"/>
                </a:solidFill>
                <a:latin typeface="Arial" panose="020B0604020202020204" pitchFamily="34" charset="0"/>
                <a:ea typeface="华文细黑" panose="02010600040101010101" pitchFamily="2" charset="-122"/>
                <a:sym typeface="Arial" panose="020B0604020202020204" pitchFamily="34" charset="0"/>
              </a:rPr>
            </a:fld>
            <a:endParaRPr lang="zh-CN" altLang="en-US" sz="1000" dirty="0">
              <a:solidFill>
                <a:srgbClr val="000000"/>
              </a:solidFill>
              <a:latin typeface="Arial" panose="020B0604020202020204" pitchFamily="34" charset="0"/>
              <a:ea typeface="华文细黑" panose="02010600040101010101" pitchFamily="2" charset="-122"/>
              <a:sym typeface="Arial" panose="020B0604020202020204" pitchFamily="34" charset="0"/>
            </a:endParaRPr>
          </a:p>
        </p:txBody>
      </p:sp>
      <p:sp>
        <p:nvSpPr>
          <p:cNvPr id="1032" name="矩形 6"/>
          <p:cNvSpPr/>
          <p:nvPr userDrawn="1"/>
        </p:nvSpPr>
        <p:spPr>
          <a:xfrm>
            <a:off x="1116013" y="4660616"/>
            <a:ext cx="7993062" cy="54778"/>
          </a:xfrm>
          <a:prstGeom prst="rect">
            <a:avLst/>
          </a:prstGeom>
          <a:solidFill>
            <a:srgbClr val="BFBFBF"/>
          </a:solidFill>
          <a:ln w="9525" cap="flat" cmpd="sng">
            <a:solidFill>
              <a:srgbClr val="D9D9D9"/>
            </a:solidFill>
            <a:prstDash val="solid"/>
            <a:miter/>
            <a:headEnd type="none" w="med" len="med"/>
            <a:tailEnd type="none" w="med" len="med"/>
          </a:ln>
        </p:spPr>
        <p:txBody>
          <a:bodyPr anchor="t"/>
          <a:lstStyle/>
          <a:p>
            <a:pPr lvl="0" indent="0" algn="ctr" eaLnBrk="1" hangingPunct="1"/>
            <a:endParaRPr lang="zh-CN" altLang="en-US" dirty="0">
              <a:solidFill>
                <a:srgbClr val="000000"/>
              </a:solidFill>
              <a:latin typeface="Arial" panose="020B0604020202020204" pitchFamily="34" charset="0"/>
              <a:ea typeface="华文细黑" panose="02010600040101010101" pitchFamily="2" charset="-122"/>
              <a:sym typeface="Arial" panose="020B0604020202020204" pitchFamily="34" charset="0"/>
            </a:endParaRPr>
          </a:p>
        </p:txBody>
      </p:sp>
      <p:sp>
        <p:nvSpPr>
          <p:cNvPr id="1033" name="矩形 8"/>
          <p:cNvSpPr/>
          <p:nvPr userDrawn="1"/>
        </p:nvSpPr>
        <p:spPr>
          <a:xfrm>
            <a:off x="34925" y="4660616"/>
            <a:ext cx="541338" cy="54778"/>
          </a:xfrm>
          <a:prstGeom prst="rect">
            <a:avLst/>
          </a:prstGeom>
          <a:solidFill>
            <a:srgbClr val="BFBFBF"/>
          </a:solidFill>
          <a:ln w="9525" cap="flat" cmpd="sng">
            <a:solidFill>
              <a:srgbClr val="D9D9D9"/>
            </a:solidFill>
            <a:prstDash val="solid"/>
            <a:miter/>
            <a:headEnd type="none" w="med" len="med"/>
            <a:tailEnd type="none" w="med" len="med"/>
          </a:ln>
        </p:spPr>
        <p:txBody>
          <a:bodyPr anchor="t"/>
          <a:lstStyle/>
          <a:p>
            <a:pPr lvl="0" indent="0" algn="ctr" eaLnBrk="1" hangingPunct="1"/>
            <a:endParaRPr lang="zh-CN" altLang="en-US" dirty="0">
              <a:solidFill>
                <a:srgbClr val="000000"/>
              </a:solidFill>
              <a:latin typeface="Arial" panose="020B0604020202020204" pitchFamily="34" charset="0"/>
              <a:ea typeface="华文细黑" panose="02010600040101010101" pitchFamily="2" charset="-122"/>
              <a:sym typeface="Arial" panose="020B0604020202020204" pitchFamily="34" charset="0"/>
            </a:endParaRPr>
          </a:p>
        </p:txBody>
      </p:sp>
      <p:pic>
        <p:nvPicPr>
          <p:cNvPr id="2" name="Picture 6" descr="sinsche-1a"/>
          <p:cNvPicPr>
            <a:picLocks noChangeAspect="1"/>
          </p:cNvPicPr>
          <p:nvPr userDrawn="1"/>
        </p:nvPicPr>
        <p:blipFill>
          <a:blip r:embed="rId7">
            <a:clrChange>
              <a:clrFrom>
                <a:srgbClr val="FDFDFD"/>
              </a:clrFrom>
              <a:clrTo>
                <a:srgbClr val="FDFDFD">
                  <a:alpha val="0"/>
                </a:srgbClr>
              </a:clrTo>
            </a:clrChange>
          </a:blip>
          <a:stretch>
            <a:fillRect/>
          </a:stretch>
        </p:blipFill>
        <p:spPr>
          <a:xfrm>
            <a:off x="459105" y="4430395"/>
            <a:ext cx="925830" cy="62992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p:push dir="u"/>
  </p:transition>
  <p:hf hdr="0"/>
  <p:txStyles>
    <p:titleStyle>
      <a:lvl1pPr marL="0" lvl="0" indent="0" algn="l" defTabSz="514350" eaLnBrk="0" fontAlgn="base" latinLnBrk="0" hangingPunct="0">
        <a:lnSpc>
          <a:spcPct val="90000"/>
        </a:lnSpc>
        <a:spcBef>
          <a:spcPct val="0"/>
        </a:spcBef>
        <a:spcAft>
          <a:spcPct val="0"/>
        </a:spcAft>
        <a:buNone/>
        <a:defRPr sz="2475" kern="1200">
          <a:solidFill>
            <a:schemeClr val="tx1"/>
          </a:solidFill>
          <a:latin typeface="+mj-lt"/>
          <a:ea typeface="+mj-ea"/>
          <a:cs typeface="+mj-cs"/>
        </a:defRPr>
      </a:lvl1pPr>
    </p:titleStyle>
    <p:bodyStyle>
      <a:lvl1pPr marL="128905" lvl="0" indent="-128905" algn="l" defTabSz="514350" eaLnBrk="0" fontAlgn="base" latinLnBrk="0" hangingPunct="0">
        <a:lnSpc>
          <a:spcPct val="90000"/>
        </a:lnSpc>
        <a:spcBef>
          <a:spcPct val="113000"/>
        </a:spcBef>
        <a:spcAft>
          <a:spcPct val="0"/>
        </a:spcAft>
        <a:buFont typeface="Arial" panose="020B0604020202020204" pitchFamily="34" charset="0"/>
        <a:buChar char="•"/>
        <a:defRPr sz="1575" kern="1200">
          <a:solidFill>
            <a:schemeClr val="tx1"/>
          </a:solidFill>
          <a:latin typeface="+mn-lt"/>
          <a:ea typeface="+mn-ea"/>
          <a:cs typeface="+mn-cs"/>
        </a:defRPr>
      </a:lvl1pPr>
      <a:lvl2pPr marL="386080" lvl="1" indent="-128905" algn="l" defTabSz="514350" eaLnBrk="0" fontAlgn="base" latinLnBrk="0" hangingPunct="0">
        <a:lnSpc>
          <a:spcPct val="90000"/>
        </a:lnSpc>
        <a:spcBef>
          <a:spcPts val="280"/>
        </a:spcBef>
        <a:spcAft>
          <a:spcPct val="0"/>
        </a:spcAft>
        <a:buFont typeface="Arial" panose="020B0604020202020204" pitchFamily="34" charset="0"/>
        <a:buChar char="•"/>
        <a:defRPr sz="1575" kern="1200">
          <a:solidFill>
            <a:schemeClr val="tx1"/>
          </a:solidFill>
          <a:latin typeface="Arial" panose="020B0604020202020204" pitchFamily="34" charset="0"/>
          <a:ea typeface="宋体" panose="02010600030101010101" pitchFamily="2" charset="-122"/>
          <a:cs typeface="+mn-cs"/>
        </a:defRPr>
      </a:lvl2pPr>
      <a:lvl3pPr marL="643255" lvl="2" indent="-128905" algn="l" defTabSz="514350" eaLnBrk="0" fontAlgn="base" latinLnBrk="0" hangingPunct="0">
        <a:lnSpc>
          <a:spcPct val="90000"/>
        </a:lnSpc>
        <a:spcBef>
          <a:spcPts val="280"/>
        </a:spcBef>
        <a:spcAft>
          <a:spcPct val="0"/>
        </a:spcAft>
        <a:buFont typeface="Arial" panose="020B0604020202020204" pitchFamily="34" charset="0"/>
        <a:buChar char="•"/>
        <a:defRPr sz="1125" kern="1200">
          <a:solidFill>
            <a:schemeClr val="tx1"/>
          </a:solidFill>
          <a:latin typeface="Arial" panose="020B0604020202020204" pitchFamily="34" charset="0"/>
          <a:ea typeface="宋体" panose="02010600030101010101" pitchFamily="2" charset="-122"/>
          <a:cs typeface="+mn-cs"/>
        </a:defRPr>
      </a:lvl3pPr>
      <a:lvl4pPr marL="900430" lvl="3" indent="-128905" algn="l" defTabSz="514350" eaLnBrk="0" fontAlgn="base" latinLnBrk="0" hangingPunct="0">
        <a:lnSpc>
          <a:spcPct val="90000"/>
        </a:lnSpc>
        <a:spcBef>
          <a:spcPts val="280"/>
        </a:spcBef>
        <a:spcAft>
          <a:spcPct val="0"/>
        </a:spcAft>
        <a:buFont typeface="Arial" panose="020B0604020202020204" pitchFamily="34" charset="0"/>
        <a:buChar char="•"/>
        <a:defRPr sz="975" kern="1200">
          <a:solidFill>
            <a:schemeClr val="tx1"/>
          </a:solidFill>
          <a:latin typeface="Arial" panose="020B0604020202020204" pitchFamily="34" charset="0"/>
          <a:ea typeface="宋体" panose="02010600030101010101" pitchFamily="2" charset="-122"/>
          <a:cs typeface="+mn-cs"/>
        </a:defRPr>
      </a:lvl4pPr>
      <a:lvl5pPr marL="1157605" lvl="4" indent="-128905" algn="l" defTabSz="514350" eaLnBrk="0" fontAlgn="base" latinLnBrk="0" hangingPunct="0">
        <a:lnSpc>
          <a:spcPct val="90000"/>
        </a:lnSpc>
        <a:spcBef>
          <a:spcPts val="280"/>
        </a:spcBef>
        <a:spcAft>
          <a:spcPct val="0"/>
        </a:spcAft>
        <a:buFont typeface="Arial" panose="020B0604020202020204" pitchFamily="34" charset="0"/>
        <a:buChar char="•"/>
        <a:defRPr sz="975" kern="1200">
          <a:solidFill>
            <a:schemeClr val="tx1"/>
          </a:solidFill>
          <a:latin typeface="Arial" panose="020B0604020202020204" pitchFamily="34" charset="0"/>
          <a:ea typeface="宋体" panose="02010600030101010101" pitchFamily="2" charset="-122"/>
          <a:cs typeface="+mn-cs"/>
        </a:defRPr>
      </a:lvl5pPr>
      <a:lvl6pPr marL="1886585" lvl="5" indent="-171450" algn="l" defTabSz="514350" eaLnBrk="0" fontAlgn="base" latinLnBrk="0" hangingPunct="0">
        <a:lnSpc>
          <a:spcPct val="90000"/>
        </a:lnSpc>
        <a:spcBef>
          <a:spcPts val="280"/>
        </a:spcBef>
        <a:spcAft>
          <a:spcPct val="0"/>
        </a:spcAft>
        <a:buFont typeface="Arial" panose="020B0604020202020204" pitchFamily="34" charset="0"/>
        <a:buChar char="•"/>
        <a:defRPr sz="975" kern="1200">
          <a:solidFill>
            <a:schemeClr val="tx1"/>
          </a:solidFill>
          <a:latin typeface="Arial" panose="020B0604020202020204" pitchFamily="34" charset="0"/>
          <a:ea typeface="宋体" panose="02010600030101010101" pitchFamily="2" charset="-122"/>
          <a:cs typeface="+mn-cs"/>
        </a:defRPr>
      </a:lvl6pPr>
      <a:lvl7pPr marL="2229485" lvl="6" indent="-171450" algn="l" defTabSz="514350" eaLnBrk="0" fontAlgn="base" latinLnBrk="0" hangingPunct="0">
        <a:lnSpc>
          <a:spcPct val="90000"/>
        </a:lnSpc>
        <a:spcBef>
          <a:spcPts val="280"/>
        </a:spcBef>
        <a:spcAft>
          <a:spcPct val="0"/>
        </a:spcAft>
        <a:buFont typeface="Arial" panose="020B0604020202020204" pitchFamily="34" charset="0"/>
        <a:buChar char="•"/>
        <a:defRPr sz="975" kern="1200">
          <a:solidFill>
            <a:schemeClr val="tx1"/>
          </a:solidFill>
          <a:latin typeface="Arial" panose="020B0604020202020204" pitchFamily="34" charset="0"/>
          <a:ea typeface="宋体" panose="02010600030101010101" pitchFamily="2" charset="-122"/>
          <a:cs typeface="+mn-cs"/>
        </a:defRPr>
      </a:lvl7pPr>
      <a:lvl8pPr marL="2572385" lvl="7" indent="-171450" algn="l" defTabSz="514350" eaLnBrk="0" fontAlgn="base" latinLnBrk="0" hangingPunct="0">
        <a:lnSpc>
          <a:spcPct val="90000"/>
        </a:lnSpc>
        <a:spcBef>
          <a:spcPts val="280"/>
        </a:spcBef>
        <a:spcAft>
          <a:spcPct val="0"/>
        </a:spcAft>
        <a:buFont typeface="Arial" panose="020B0604020202020204" pitchFamily="34" charset="0"/>
        <a:buChar char="•"/>
        <a:defRPr sz="975" kern="1200">
          <a:solidFill>
            <a:schemeClr val="tx1"/>
          </a:solidFill>
          <a:latin typeface="Arial" panose="020B0604020202020204" pitchFamily="34" charset="0"/>
          <a:ea typeface="宋体" panose="02010600030101010101" pitchFamily="2" charset="-122"/>
          <a:cs typeface="+mn-cs"/>
        </a:defRPr>
      </a:lvl8pPr>
      <a:lvl9pPr marL="2915285" lvl="8" indent="-171450" algn="l" defTabSz="514350" eaLnBrk="0" fontAlgn="base" latinLnBrk="0" hangingPunct="0">
        <a:lnSpc>
          <a:spcPct val="90000"/>
        </a:lnSpc>
        <a:spcBef>
          <a:spcPts val="280"/>
        </a:spcBef>
        <a:spcAft>
          <a:spcPct val="0"/>
        </a:spcAft>
        <a:buFont typeface="Arial" panose="020B0604020202020204" pitchFamily="34" charset="0"/>
        <a:buChar char="•"/>
        <a:defRPr sz="975" kern="1200">
          <a:solidFill>
            <a:schemeClr val="tx1"/>
          </a:solidFill>
          <a:latin typeface="Arial" panose="020B0604020202020204" pitchFamily="34" charset="0"/>
          <a:ea typeface="宋体" panose="02010600030101010101" pitchFamily="2" charset="-122"/>
          <a:cs typeface="+mn-cs"/>
        </a:defRPr>
      </a:lvl9pPr>
    </p:bodyStyle>
    <p:otherStyle>
      <a:lvl1pPr marL="0" lvl="0" indent="0" algn="l" defTabSz="685800" eaLnBrk="0" fontAlgn="base" latinLnBrk="0" hangingPunct="0">
        <a:lnSpc>
          <a:spcPct val="100000"/>
        </a:lnSpc>
        <a:spcBef>
          <a:spcPct val="0"/>
        </a:spcBef>
        <a:spcAft>
          <a:spcPct val="0"/>
        </a:spcAft>
        <a:buFont typeface="Arial" panose="020B0604020202020204" pitchFamily="34" charset="0"/>
        <a:buNone/>
        <a:defRPr sz="1350" b="0" i="0" u="none"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058035" lvl="6"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935" lvl="7"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835" lvl="8"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3.pn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9" Type="http://schemas.openxmlformats.org/officeDocument/2006/relationships/image" Target="../media/image20.wmf"/><Relationship Id="rId8" Type="http://schemas.openxmlformats.org/officeDocument/2006/relationships/oleObject" Target="../embeddings/oleObject4.bin"/><Relationship Id="rId7" Type="http://schemas.openxmlformats.org/officeDocument/2006/relationships/image" Target="../media/image19.wmf"/><Relationship Id="rId6" Type="http://schemas.openxmlformats.org/officeDocument/2006/relationships/oleObject" Target="../embeddings/oleObject3.bin"/><Relationship Id="rId5" Type="http://schemas.openxmlformats.org/officeDocument/2006/relationships/image" Target="../media/image18.wmf"/><Relationship Id="rId4" Type="http://schemas.openxmlformats.org/officeDocument/2006/relationships/oleObject" Target="../embeddings/oleObject2.bin"/><Relationship Id="rId3" Type="http://schemas.openxmlformats.org/officeDocument/2006/relationships/image" Target="../media/image17.wmf"/><Relationship Id="rId2" Type="http://schemas.openxmlformats.org/officeDocument/2006/relationships/oleObject" Target="../embeddings/oleObject1.bin"/><Relationship Id="rId13" Type="http://schemas.openxmlformats.org/officeDocument/2006/relationships/notesSlide" Target="../notesSlides/notesSlide5.xml"/><Relationship Id="rId12" Type="http://schemas.openxmlformats.org/officeDocument/2006/relationships/vmlDrawing" Target="../drawings/vmlDrawing1.vml"/><Relationship Id="rId11" Type="http://schemas.openxmlformats.org/officeDocument/2006/relationships/slideLayout" Target="../slideLayouts/slideLayout3.xml"/><Relationship Id="rId10" Type="http://schemas.openxmlformats.org/officeDocument/2006/relationships/oleObject" Target="../embeddings/oleObject5.bin"/><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hemeOverride" Target="../theme/themeOverride1.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image" Target="../media/image33.jpeg"/><Relationship Id="rId1" Type="http://schemas.openxmlformats.org/officeDocument/2006/relationships/image" Target="../media/image3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34.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36.jpeg"/><Relationship Id="rId1"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48.jpeg"/><Relationship Id="rId7" Type="http://schemas.openxmlformats.org/officeDocument/2006/relationships/image" Target="../media/image47.png"/><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 Id="rId3" Type="http://schemas.openxmlformats.org/officeDocument/2006/relationships/image" Target="../media/image43.jpeg"/><Relationship Id="rId2" Type="http://schemas.openxmlformats.org/officeDocument/2006/relationships/image" Target="../media/image42.png"/><Relationship Id="rId10" Type="http://schemas.openxmlformats.org/officeDocument/2006/relationships/notesSlide" Target="../notesSlides/notesSlide20.xml"/><Relationship Id="rId1" Type="http://schemas.openxmlformats.org/officeDocument/2006/relationships/image" Target="../media/image41.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49.jpeg"/><Relationship Id="rId1" Type="http://schemas.openxmlformats.org/officeDocument/2006/relationships/image" Target="../media/image43.jpe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3.xml"/><Relationship Id="rId4" Type="http://schemas.openxmlformats.org/officeDocument/2006/relationships/image" Target="../media/image53.jpeg"/><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image" Target="../media/image50.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xml"/><Relationship Id="rId2" Type="http://schemas.openxmlformats.org/officeDocument/2006/relationships/image" Target="../media/image55.jpeg"/><Relationship Id="rId1" Type="http://schemas.openxmlformats.org/officeDocument/2006/relationships/image" Target="../media/image54.jpe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59.jpeg"/><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jpe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61.jpeg"/><Relationship Id="rId1" Type="http://schemas.openxmlformats.org/officeDocument/2006/relationships/image" Target="../media/image60.jpe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2.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65.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文本框 1"/>
          <p:cNvSpPr/>
          <p:nvPr/>
        </p:nvSpPr>
        <p:spPr>
          <a:xfrm>
            <a:off x="176530" y="858520"/>
            <a:ext cx="8789670" cy="645160"/>
          </a:xfrm>
          <a:prstGeom prst="rect">
            <a:avLst/>
          </a:prstGeom>
          <a:noFill/>
          <a:ln w="9525">
            <a:noFill/>
          </a:ln>
        </p:spPr>
        <p:txBody>
          <a:bodyPr wrap="square" anchor="t">
            <a:spAutoFit/>
          </a:bodyPr>
          <a:lstStyle/>
          <a:p>
            <a:pPr marR="0" algn="ctr" defTabSz="914400" rtl="0">
              <a:buClrTx/>
              <a:buSzTx/>
              <a:buFont typeface="Arial" panose="020B0604020202020204" pitchFamily="34" charset="0"/>
              <a:defRPr/>
            </a:pPr>
            <a:r>
              <a:rPr lang="zh-CN" altLang="en-US" sz="3600" b="1" dirty="0">
                <a:solidFill>
                  <a:srgbClr val="2E75B5"/>
                </a:solidFill>
                <a:latin typeface="微软雅黑" panose="020B0503020204020204" pitchFamily="2" charset="-122"/>
                <a:ea typeface="微软雅黑" panose="020B0503020204020204" pitchFamily="2" charset="-122"/>
                <a:sym typeface="+mn-ea"/>
              </a:rPr>
              <a:t>水质检测技术在饮用水安全生产中的应用</a:t>
            </a:r>
            <a:endParaRPr lang="zh-CN" altLang="en-US" sz="3600" b="1" dirty="0">
              <a:solidFill>
                <a:srgbClr val="2E75B5"/>
              </a:solidFill>
              <a:latin typeface="微软雅黑" panose="020B0503020204020204" pitchFamily="2" charset="-122"/>
              <a:ea typeface="微软雅黑" panose="020B0503020204020204" pitchFamily="2" charset="-122"/>
              <a:sym typeface="+mn-ea"/>
            </a:endParaRPr>
          </a:p>
        </p:txBody>
      </p:sp>
      <p:sp>
        <p:nvSpPr>
          <p:cNvPr id="3077" name="文本框 6"/>
          <p:cNvSpPr/>
          <p:nvPr/>
        </p:nvSpPr>
        <p:spPr>
          <a:xfrm>
            <a:off x="2482215" y="2454275"/>
            <a:ext cx="4178935" cy="1198880"/>
          </a:xfrm>
          <a:prstGeom prst="rect">
            <a:avLst/>
          </a:prstGeom>
          <a:noFill/>
          <a:ln w="9525">
            <a:noFill/>
          </a:ln>
        </p:spPr>
        <p:txBody>
          <a:bodyPr wrap="square" anchor="t">
            <a:spAutoFit/>
          </a:bodyPr>
          <a:lstStyle/>
          <a:p>
            <a:pPr>
              <a:lnSpc>
                <a:spcPct val="150000"/>
              </a:lnSpc>
            </a:pPr>
            <a:r>
              <a:rPr lang="en-US" altLang="x-none" sz="24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rPr>
              <a:t>—</a:t>
            </a:r>
            <a:r>
              <a:rPr lang="zh-CN" altLang="en-US" sz="24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rPr>
              <a:t>深圳市</a:t>
            </a:r>
            <a:r>
              <a:rPr lang="zh-CN" altLang="en-US" sz="2400" dirty="0">
                <a:solidFill>
                  <a:schemeClr val="tx1"/>
                </a:solidFill>
                <a:latin typeface="华文细黑" panose="02010600040101010101" pitchFamily="2" charset="-122"/>
                <a:ea typeface="微软雅黑" panose="020B0503020204020204" pitchFamily="2" charset="-122"/>
                <a:sym typeface="Arial" panose="020B0604020202020204" pitchFamily="34" charset="0"/>
              </a:rPr>
              <a:t>清时捷科技有限公司</a:t>
            </a:r>
            <a:endParaRPr lang="zh-CN" altLang="en-US" sz="2400" dirty="0">
              <a:solidFill>
                <a:schemeClr val="tx1"/>
              </a:solidFill>
              <a:latin typeface="华文细黑" panose="02010600040101010101" pitchFamily="2" charset="-122"/>
              <a:ea typeface="微软雅黑" panose="020B0503020204020204" pitchFamily="2" charset="-122"/>
              <a:sym typeface="Arial" panose="020B0604020202020204" pitchFamily="34" charset="0"/>
            </a:endParaRPr>
          </a:p>
          <a:p>
            <a:pPr algn="ctr">
              <a:lnSpc>
                <a:spcPct val="150000"/>
              </a:lnSpc>
            </a:pPr>
            <a:r>
              <a:rPr lang="en-US" altLang="zh-CN" sz="2400" dirty="0">
                <a:solidFill>
                  <a:schemeClr val="tx1"/>
                </a:solidFill>
                <a:latin typeface="华文细黑" panose="02010600040101010101" pitchFamily="2" charset="-122"/>
                <a:ea typeface="微软雅黑" panose="020B0503020204020204" pitchFamily="2" charset="-122"/>
                <a:sym typeface="Arial" panose="020B0604020202020204" pitchFamily="34" charset="0"/>
              </a:rPr>
              <a:t>2018</a:t>
            </a:r>
            <a:r>
              <a:rPr lang="zh-CN" altLang="en-US" sz="2400" dirty="0">
                <a:solidFill>
                  <a:schemeClr val="tx1"/>
                </a:solidFill>
                <a:latin typeface="华文细黑" panose="02010600040101010101" pitchFamily="2" charset="-122"/>
                <a:ea typeface="微软雅黑" panose="020B0503020204020204" pitchFamily="2" charset="-122"/>
                <a:sym typeface="Arial" panose="020B0604020202020204" pitchFamily="34" charset="0"/>
              </a:rPr>
              <a:t>年</a:t>
            </a:r>
            <a:r>
              <a:rPr lang="en-US" altLang="zh-CN" sz="2400" dirty="0">
                <a:solidFill>
                  <a:schemeClr val="tx1"/>
                </a:solidFill>
                <a:latin typeface="华文细黑" panose="02010600040101010101" pitchFamily="2" charset="-122"/>
                <a:ea typeface="微软雅黑" panose="020B0503020204020204" pitchFamily="2" charset="-122"/>
                <a:sym typeface="Arial" panose="020B0604020202020204" pitchFamily="34" charset="0"/>
              </a:rPr>
              <a:t>9</a:t>
            </a:r>
            <a:r>
              <a:rPr lang="zh-CN" altLang="en-US" sz="2400" dirty="0">
                <a:solidFill>
                  <a:schemeClr val="tx1"/>
                </a:solidFill>
                <a:latin typeface="华文细黑" panose="02010600040101010101" pitchFamily="2" charset="-122"/>
                <a:ea typeface="微软雅黑" panose="020B0503020204020204" pitchFamily="2" charset="-122"/>
                <a:sym typeface="Arial" panose="020B0604020202020204" pitchFamily="34" charset="0"/>
              </a:rPr>
              <a:t>月</a:t>
            </a:r>
            <a:endParaRPr lang="zh-CN" altLang="en-US" sz="2400" dirty="0">
              <a:solidFill>
                <a:schemeClr val="tx1"/>
              </a:solidFill>
              <a:latin typeface="华文细黑" panose="02010600040101010101" pitchFamily="2" charset="-122"/>
              <a:ea typeface="微软雅黑" panose="020B0503020204020204" pitchFamily="2" charset="-122"/>
              <a:sym typeface="Arial" panose="020B0604020202020204" pitchFamily="34" charset="0"/>
            </a:endParaRPr>
          </a:p>
        </p:txBody>
      </p:sp>
      <p:pic>
        <p:nvPicPr>
          <p:cNvPr id="3078" name="Picture 13"/>
          <p:cNvPicPr>
            <a:picLocks noChangeAspect="1"/>
          </p:cNvPicPr>
          <p:nvPr/>
        </p:nvPicPr>
        <p:blipFill>
          <a:blip r:embed="rId1"/>
          <a:stretch>
            <a:fillRect/>
          </a:stretch>
        </p:blipFill>
        <p:spPr>
          <a:xfrm>
            <a:off x="7426325" y="3331210"/>
            <a:ext cx="1131570" cy="1131570"/>
          </a:xfrm>
          <a:prstGeom prst="rect">
            <a:avLst/>
          </a:prstGeom>
          <a:noFill/>
          <a:ln w="9525">
            <a:noFill/>
          </a:ln>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228340" y="243205"/>
            <a:ext cx="2687320" cy="460375"/>
          </a:xfrm>
          <a:prstGeom prst="rect">
            <a:avLst/>
          </a:prstGeom>
          <a:noFill/>
        </p:spPr>
        <p:txBody>
          <a:bodyPr wrap="square" rtlCol="0">
            <a:spAutoFit/>
          </a:bodyPr>
          <a:p>
            <a:pPr algn="ctr"/>
            <a:r>
              <a:rPr lang="zh-CN" altLang="en-US" sz="2400"/>
              <a:t>安装点及测试项目</a:t>
            </a:r>
            <a:endParaRPr lang="zh-CN" altLang="en-US" sz="2400"/>
          </a:p>
        </p:txBody>
      </p:sp>
      <p:pic>
        <p:nvPicPr>
          <p:cNvPr id="7" name="图片 6" descr="D:\Users\hxp\Documents\My RTX Files\huangxiaoping\图修改-原水添加氨氮检测(1).png图修改-原水添加氨氮检测(1)"/>
          <p:cNvPicPr>
            <a:picLocks noChangeAspect="1"/>
          </p:cNvPicPr>
          <p:nvPr/>
        </p:nvPicPr>
        <p:blipFill>
          <a:blip r:embed="rId1">
            <a:clrChange>
              <a:clrFrom>
                <a:srgbClr val="FFFFFF">
                  <a:alpha val="100000"/>
                </a:srgbClr>
              </a:clrFrom>
              <a:clrTo>
                <a:srgbClr val="FFFFFF">
                  <a:alpha val="100000"/>
                  <a:alpha val="0"/>
                </a:srgbClr>
              </a:clrTo>
            </a:clrChange>
          </a:blip>
          <a:srcRect/>
          <a:stretch>
            <a:fillRect/>
          </a:stretch>
        </p:blipFill>
        <p:spPr>
          <a:xfrm>
            <a:off x="958850" y="703580"/>
            <a:ext cx="7085965" cy="4053840"/>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内容占位符 5"/>
          <p:cNvPicPr>
            <a:picLocks noChangeAspect="1"/>
          </p:cNvPicPr>
          <p:nvPr>
            <p:ph idx="1"/>
          </p:nvPr>
        </p:nvPicPr>
        <p:blipFill>
          <a:blip r:embed="rId1">
            <a:clrChange>
              <a:clrFrom>
                <a:srgbClr val="FFFFFF">
                  <a:alpha val="100000"/>
                </a:srgbClr>
              </a:clrFrom>
              <a:clrTo>
                <a:srgbClr val="FFFFFF">
                  <a:alpha val="100000"/>
                  <a:alpha val="0"/>
                </a:srgbClr>
              </a:clrTo>
            </a:clrChange>
          </a:blip>
          <a:stretch>
            <a:fillRect/>
          </a:stretch>
        </p:blipFill>
        <p:spPr>
          <a:xfrm>
            <a:off x="1134745" y="158115"/>
            <a:ext cx="6322060" cy="2572385"/>
          </a:xfrm>
          <a:prstGeom prst="rect">
            <a:avLst/>
          </a:prstGeom>
        </p:spPr>
      </p:pic>
      <p:sp>
        <p:nvSpPr>
          <p:cNvPr id="10" name="文本框 9"/>
          <p:cNvSpPr txBox="1"/>
          <p:nvPr/>
        </p:nvSpPr>
        <p:spPr>
          <a:xfrm>
            <a:off x="1578399" y="2730202"/>
            <a:ext cx="1259360" cy="306705"/>
          </a:xfrm>
          <a:prstGeom prst="rect">
            <a:avLst/>
          </a:prstGeom>
          <a:noFill/>
        </p:spPr>
        <p:txBody>
          <a:bodyPr wrap="square" rtlCol="0">
            <a:spAutoFit/>
          </a:bodyPr>
          <a:p>
            <a:r>
              <a:rPr lang="en-US" altLang="zh-CN" sz="1400"/>
              <a:t>4</a:t>
            </a:r>
            <a:r>
              <a:rPr lang="zh-CN" altLang="en-US" sz="1400"/>
              <a:t>月份数据</a:t>
            </a:r>
            <a:endParaRPr lang="zh-CN" altLang="en-US" sz="1400"/>
          </a:p>
        </p:txBody>
      </p:sp>
      <p:pic>
        <p:nvPicPr>
          <p:cNvPr id="11" name="图片 10"/>
          <p:cNvPicPr>
            <a:picLocks noChangeAspect="1"/>
          </p:cNvPicPr>
          <p:nvPr/>
        </p:nvPicPr>
        <p:blipFill>
          <a:blip r:embed="rId2"/>
          <a:stretch>
            <a:fillRect/>
          </a:stretch>
        </p:blipFill>
        <p:spPr>
          <a:xfrm>
            <a:off x="1374416" y="3029005"/>
            <a:ext cx="4168655" cy="1415590"/>
          </a:xfrm>
          <a:prstGeom prst="rect">
            <a:avLst/>
          </a:prstGeom>
        </p:spPr>
      </p:pic>
      <p:sp>
        <p:nvSpPr>
          <p:cNvPr id="13" name="文本框 12"/>
          <p:cNvSpPr txBox="1"/>
          <p:nvPr/>
        </p:nvSpPr>
        <p:spPr>
          <a:xfrm>
            <a:off x="5789930" y="3390900"/>
            <a:ext cx="2265045" cy="321945"/>
          </a:xfrm>
          <a:prstGeom prst="rect">
            <a:avLst/>
          </a:prstGeom>
          <a:noFill/>
        </p:spPr>
        <p:txBody>
          <a:bodyPr wrap="square" rtlCol="0">
            <a:spAutoFit/>
          </a:bodyPr>
          <a:p>
            <a:r>
              <a:rPr lang="zh-CN" altLang="en-US" sz="1500"/>
              <a:t>设备整体运行正常可靠</a:t>
            </a:r>
            <a:r>
              <a:rPr lang="zh-CN" altLang="en-US" sz="100"/>
              <a:t>。</a:t>
            </a:r>
            <a:endParaRPr lang="zh-CN" altLang="en-US" sz="10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sz="half" idx="1"/>
          </p:nvPr>
        </p:nvPicPr>
        <p:blipFill>
          <a:blip r:embed="rId1"/>
          <a:stretch>
            <a:fillRect/>
          </a:stretch>
        </p:blipFill>
        <p:spPr>
          <a:xfrm>
            <a:off x="593090" y="556895"/>
            <a:ext cx="7957185" cy="2059305"/>
          </a:xfrm>
          <a:prstGeom prst="rect">
            <a:avLst/>
          </a:prstGeom>
        </p:spPr>
      </p:pic>
      <p:sp>
        <p:nvSpPr>
          <p:cNvPr id="8" name="文本框 7"/>
          <p:cNvSpPr txBox="1"/>
          <p:nvPr/>
        </p:nvSpPr>
        <p:spPr>
          <a:xfrm>
            <a:off x="2572932" y="96691"/>
            <a:ext cx="3999565" cy="460375"/>
          </a:xfrm>
          <a:prstGeom prst="rect">
            <a:avLst/>
          </a:prstGeom>
          <a:noFill/>
        </p:spPr>
        <p:txBody>
          <a:bodyPr wrap="square" rtlCol="0">
            <a:spAutoFit/>
          </a:bodyPr>
          <a:p>
            <a:pPr algn="ctr"/>
            <a:r>
              <a:rPr lang="zh-CN" altLang="en-US" sz="2400"/>
              <a:t>数据观察</a:t>
            </a:r>
            <a:endParaRPr lang="zh-CN" altLang="en-US" sz="2400"/>
          </a:p>
        </p:txBody>
      </p:sp>
      <p:pic>
        <p:nvPicPr>
          <p:cNvPr id="6" name="内容占位符 5"/>
          <p:cNvPicPr>
            <a:picLocks noChangeAspect="1"/>
          </p:cNvPicPr>
          <p:nvPr>
            <p:ph sz="half" idx="2"/>
          </p:nvPr>
        </p:nvPicPr>
        <p:blipFill>
          <a:blip r:embed="rId2"/>
          <a:stretch>
            <a:fillRect/>
          </a:stretch>
        </p:blipFill>
        <p:spPr>
          <a:xfrm>
            <a:off x="593090" y="2698115"/>
            <a:ext cx="7957185" cy="2232660"/>
          </a:xfrm>
          <a:prstGeom prst="rect">
            <a:avLst/>
          </a:prstGeom>
        </p:spPr>
      </p:pic>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灯片编号占位符 4"/>
          <p:cNvSpPr txBox="1">
            <a:spLocks noGrp="1"/>
          </p:cNvSpPr>
          <p:nvPr/>
        </p:nvSpPr>
        <p:spPr>
          <a:xfrm>
            <a:off x="5986637" y="4767851"/>
            <a:ext cx="1543241" cy="273878"/>
          </a:xfrm>
          <a:prstGeom prst="rect">
            <a:avLst/>
          </a:prstGeom>
          <a:noFill/>
          <a:ln w="9525">
            <a:noFill/>
          </a:ln>
        </p:spPr>
        <p:txBody>
          <a:bodyPr anchor="ctr"/>
          <a:p>
            <a:pPr lvl="0" indent="0" algn="r"/>
            <a:fld id="{9A0DB2DC-4C9A-4742-B13C-FB6460FD3503}" type="slidenum">
              <a:rPr lang="zh-CN" altLang="en-US" sz="900" dirty="0">
                <a:solidFill>
                  <a:srgbClr val="898989"/>
                </a:solidFill>
                <a:latin typeface="华文细黑" panose="02010600040101010101" pitchFamily="2" charset="-122"/>
                <a:ea typeface="微软雅黑" panose="020B0503020204020204" pitchFamily="2" charset="-122"/>
              </a:rPr>
            </a:fld>
            <a:endParaRPr lang="zh-CN" altLang="en-US" sz="900" dirty="0">
              <a:solidFill>
                <a:srgbClr val="898989"/>
              </a:solidFill>
              <a:latin typeface="华文细黑" panose="02010600040101010101" pitchFamily="2" charset="-122"/>
              <a:ea typeface="微软雅黑" panose="020B0503020204020204" pitchFamily="2" charset="-122"/>
            </a:endParaRPr>
          </a:p>
        </p:txBody>
      </p:sp>
      <p:sp>
        <p:nvSpPr>
          <p:cNvPr id="7" name="文本框 6"/>
          <p:cNvSpPr txBox="1"/>
          <p:nvPr/>
        </p:nvSpPr>
        <p:spPr>
          <a:xfrm>
            <a:off x="3696544" y="155924"/>
            <a:ext cx="2174350" cy="321945"/>
          </a:xfrm>
          <a:prstGeom prst="rect">
            <a:avLst/>
          </a:prstGeom>
          <a:noFill/>
        </p:spPr>
        <p:txBody>
          <a:bodyPr wrap="square" rtlCol="0">
            <a:spAutoFit/>
          </a:bodyPr>
          <a:p>
            <a:r>
              <a:rPr lang="en-US" altLang="zh-CN" sz="1500" b="1"/>
              <a:t>5</a:t>
            </a:r>
            <a:r>
              <a:rPr lang="zh-CN" altLang="en-US" sz="1500" b="1"/>
              <a:t>月</a:t>
            </a:r>
            <a:r>
              <a:rPr lang="en-US" altLang="zh-CN" sz="1500" b="1"/>
              <a:t>10</a:t>
            </a:r>
            <a:r>
              <a:rPr lang="zh-CN" altLang="en-US" sz="1500" b="1"/>
              <a:t>日 数据分析</a:t>
            </a:r>
            <a:endParaRPr lang="zh-CN" altLang="en-US" sz="1500" b="1"/>
          </a:p>
        </p:txBody>
      </p:sp>
      <p:pic>
        <p:nvPicPr>
          <p:cNvPr id="3" name="图片 2" descr="5月10号数据图-6"/>
          <p:cNvPicPr>
            <a:picLocks noChangeAspect="1"/>
          </p:cNvPicPr>
          <p:nvPr/>
        </p:nvPicPr>
        <p:blipFill>
          <a:blip r:embed="rId1"/>
          <a:stretch>
            <a:fillRect/>
          </a:stretch>
        </p:blipFill>
        <p:spPr>
          <a:xfrm>
            <a:off x="806450" y="478155"/>
            <a:ext cx="6920230" cy="4474210"/>
          </a:xfrm>
          <a:prstGeom prst="rect">
            <a:avLst/>
          </a:prstGeom>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3528884" y="90022"/>
            <a:ext cx="2174350" cy="321945"/>
          </a:xfrm>
          <a:prstGeom prst="rect">
            <a:avLst/>
          </a:prstGeom>
          <a:noFill/>
        </p:spPr>
        <p:txBody>
          <a:bodyPr wrap="square" rtlCol="0">
            <a:spAutoFit/>
          </a:bodyPr>
          <a:p>
            <a:r>
              <a:rPr lang="en-US" altLang="zh-CN" sz="1500" b="1"/>
              <a:t>5</a:t>
            </a:r>
            <a:r>
              <a:rPr lang="zh-CN" altLang="en-US" sz="1500" b="1"/>
              <a:t>月</a:t>
            </a:r>
            <a:r>
              <a:rPr lang="en-US" altLang="zh-CN" sz="1500" b="1"/>
              <a:t>15-16</a:t>
            </a:r>
            <a:r>
              <a:rPr lang="zh-CN" altLang="en-US" sz="1500" b="1"/>
              <a:t>日 数据分析</a:t>
            </a:r>
            <a:endParaRPr lang="zh-CN" altLang="en-US" sz="1500" b="1"/>
          </a:p>
        </p:txBody>
      </p:sp>
      <p:pic>
        <p:nvPicPr>
          <p:cNvPr id="3" name="图片 2" descr="5月15-16号数据图-6"/>
          <p:cNvPicPr>
            <a:picLocks noChangeAspect="1"/>
          </p:cNvPicPr>
          <p:nvPr/>
        </p:nvPicPr>
        <p:blipFill>
          <a:blip r:embed="rId1"/>
          <a:stretch>
            <a:fillRect/>
          </a:stretch>
        </p:blipFill>
        <p:spPr>
          <a:xfrm>
            <a:off x="1017340" y="363587"/>
            <a:ext cx="6506378" cy="4560657"/>
          </a:xfrm>
          <a:prstGeom prst="rect">
            <a:avLst/>
          </a:prstGeom>
        </p:spPr>
      </p:pic>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554149" y="470117"/>
            <a:ext cx="2332484" cy="1537970"/>
          </a:xfrm>
          <a:prstGeom prst="rect">
            <a:avLst/>
          </a:prstGeom>
          <a:noFill/>
        </p:spPr>
        <p:txBody>
          <a:bodyPr wrap="square" rtlCol="0">
            <a:spAutoFit/>
          </a:bodyPr>
          <a:p>
            <a:r>
              <a:rPr lang="zh-CN" altLang="zh-CN" sz="1600"/>
              <a:t>氨氮转化为亚硝酸盐的转化率：（以</a:t>
            </a:r>
            <a:r>
              <a:rPr lang="en-US" altLang="zh-CN" sz="1600"/>
              <a:t>N</a:t>
            </a:r>
            <a:r>
              <a:rPr lang="zh-CN" altLang="en-US" sz="1600"/>
              <a:t>计</a:t>
            </a:r>
            <a:r>
              <a:rPr lang="zh-CN" altLang="zh-CN" sz="1600"/>
              <a:t>）</a:t>
            </a:r>
            <a:endParaRPr lang="zh-CN" altLang="zh-CN" sz="1600"/>
          </a:p>
          <a:p>
            <a:endParaRPr lang="en-US" altLang="zh-CN" sz="1600"/>
          </a:p>
          <a:p>
            <a:endParaRPr lang="en-US" altLang="zh-CN" sz="1600"/>
          </a:p>
          <a:p>
            <a:r>
              <a:rPr lang="en-US" altLang="zh-CN" sz="1400" b="1"/>
              <a:t>A</a:t>
            </a:r>
            <a:r>
              <a:rPr lang="zh-CN" altLang="en-US" sz="1400" b="1"/>
              <a:t>点</a:t>
            </a:r>
            <a:endParaRPr lang="zh-CN" altLang="en-US" sz="1600" b="1"/>
          </a:p>
          <a:p>
            <a:endParaRPr lang="en-US" altLang="zh-CN" sz="1600"/>
          </a:p>
        </p:txBody>
      </p:sp>
      <p:pic>
        <p:nvPicPr>
          <p:cNvPr id="35" name="图片 34"/>
          <p:cNvPicPr>
            <a:picLocks noChangeAspect="1"/>
          </p:cNvPicPr>
          <p:nvPr/>
        </p:nvPicPr>
        <p:blipFill>
          <a:blip r:embed="rId1"/>
          <a:stretch>
            <a:fillRect/>
          </a:stretch>
        </p:blipFill>
        <p:spPr>
          <a:xfrm>
            <a:off x="1132417" y="513149"/>
            <a:ext cx="4164844" cy="4236290"/>
          </a:xfrm>
          <a:prstGeom prst="rect">
            <a:avLst/>
          </a:prstGeom>
        </p:spPr>
      </p:pic>
      <p:cxnSp>
        <p:nvCxnSpPr>
          <p:cNvPr id="9" name="直接箭头连接符 8"/>
          <p:cNvCxnSpPr/>
          <p:nvPr/>
        </p:nvCxnSpPr>
        <p:spPr>
          <a:xfrm>
            <a:off x="3072580" y="3355595"/>
            <a:ext cx="0" cy="2700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4561521" y="3631855"/>
            <a:ext cx="13813" cy="2700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4812536" y="3685677"/>
            <a:ext cx="13813" cy="2700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5035448" y="3685677"/>
            <a:ext cx="13813" cy="2700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925400" y="3133159"/>
            <a:ext cx="294359" cy="275590"/>
          </a:xfrm>
          <a:prstGeom prst="rect">
            <a:avLst/>
          </a:prstGeom>
          <a:noFill/>
        </p:spPr>
        <p:txBody>
          <a:bodyPr wrap="square" rtlCol="0">
            <a:spAutoFit/>
          </a:bodyPr>
          <a:p>
            <a:r>
              <a:rPr lang="en-US" altLang="zh-CN" sz="1200">
                <a:solidFill>
                  <a:srgbClr val="FF0000"/>
                </a:solidFill>
              </a:rPr>
              <a:t>A</a:t>
            </a:r>
            <a:endParaRPr lang="en-US" altLang="zh-CN" sz="1200">
              <a:solidFill>
                <a:srgbClr val="FF0000"/>
              </a:solidFill>
            </a:endParaRPr>
          </a:p>
        </p:txBody>
      </p:sp>
      <p:sp>
        <p:nvSpPr>
          <p:cNvPr id="18" name="文本框 17"/>
          <p:cNvSpPr txBox="1"/>
          <p:nvPr/>
        </p:nvSpPr>
        <p:spPr>
          <a:xfrm>
            <a:off x="4672501" y="3417516"/>
            <a:ext cx="294359" cy="275590"/>
          </a:xfrm>
          <a:prstGeom prst="rect">
            <a:avLst/>
          </a:prstGeom>
          <a:noFill/>
        </p:spPr>
        <p:txBody>
          <a:bodyPr wrap="square" rtlCol="0">
            <a:spAutoFit/>
          </a:bodyPr>
          <a:p>
            <a:r>
              <a:rPr lang="en-US" altLang="zh-CN" sz="1200">
                <a:solidFill>
                  <a:srgbClr val="FF0000"/>
                </a:solidFill>
              </a:rPr>
              <a:t>C</a:t>
            </a:r>
            <a:endParaRPr lang="en-US" altLang="zh-CN" sz="1200">
              <a:solidFill>
                <a:srgbClr val="FF0000"/>
              </a:solidFill>
            </a:endParaRPr>
          </a:p>
        </p:txBody>
      </p:sp>
      <p:sp>
        <p:nvSpPr>
          <p:cNvPr id="19" name="文本框 18"/>
          <p:cNvSpPr txBox="1"/>
          <p:nvPr/>
        </p:nvSpPr>
        <p:spPr>
          <a:xfrm>
            <a:off x="4913037" y="3409418"/>
            <a:ext cx="294359" cy="275590"/>
          </a:xfrm>
          <a:prstGeom prst="rect">
            <a:avLst/>
          </a:prstGeom>
          <a:noFill/>
        </p:spPr>
        <p:txBody>
          <a:bodyPr wrap="square" rtlCol="0">
            <a:spAutoFit/>
          </a:bodyPr>
          <a:p>
            <a:r>
              <a:rPr lang="en-US" altLang="zh-CN" sz="1200">
                <a:solidFill>
                  <a:srgbClr val="FF0000"/>
                </a:solidFill>
              </a:rPr>
              <a:t>D</a:t>
            </a:r>
            <a:endParaRPr lang="en-US" altLang="zh-CN" sz="1200">
              <a:solidFill>
                <a:srgbClr val="FF0000"/>
              </a:solidFill>
            </a:endParaRPr>
          </a:p>
        </p:txBody>
      </p:sp>
      <p:sp>
        <p:nvSpPr>
          <p:cNvPr id="20" name="文本框 19"/>
          <p:cNvSpPr txBox="1"/>
          <p:nvPr/>
        </p:nvSpPr>
        <p:spPr>
          <a:xfrm>
            <a:off x="4421486" y="3409418"/>
            <a:ext cx="294359" cy="275590"/>
          </a:xfrm>
          <a:prstGeom prst="rect">
            <a:avLst/>
          </a:prstGeom>
          <a:noFill/>
        </p:spPr>
        <p:txBody>
          <a:bodyPr wrap="square" rtlCol="0">
            <a:spAutoFit/>
          </a:bodyPr>
          <a:p>
            <a:r>
              <a:rPr lang="en-US" altLang="zh-CN" sz="1200">
                <a:solidFill>
                  <a:srgbClr val="FF0000"/>
                </a:solidFill>
              </a:rPr>
              <a:t>B</a:t>
            </a:r>
            <a:endParaRPr lang="en-US" altLang="zh-CN" sz="1200">
              <a:solidFill>
                <a:srgbClr val="FF0000"/>
              </a:solidFill>
            </a:endParaRPr>
          </a:p>
        </p:txBody>
      </p:sp>
      <p:cxnSp>
        <p:nvCxnSpPr>
          <p:cNvPr id="4" name="直接箭头连接符 3"/>
          <p:cNvCxnSpPr/>
          <p:nvPr/>
        </p:nvCxnSpPr>
        <p:spPr>
          <a:xfrm>
            <a:off x="3126403" y="892126"/>
            <a:ext cx="0" cy="2700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4511032" y="892126"/>
            <a:ext cx="13813" cy="2700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979223" y="631585"/>
            <a:ext cx="294359" cy="275590"/>
          </a:xfrm>
          <a:prstGeom prst="rect">
            <a:avLst/>
          </a:prstGeom>
          <a:noFill/>
        </p:spPr>
        <p:txBody>
          <a:bodyPr wrap="square" rtlCol="0">
            <a:spAutoFit/>
          </a:bodyPr>
          <a:p>
            <a:r>
              <a:rPr lang="en-US" altLang="zh-CN" sz="1200">
                <a:solidFill>
                  <a:srgbClr val="FF0000"/>
                </a:solidFill>
              </a:rPr>
              <a:t>A</a:t>
            </a:r>
            <a:endParaRPr lang="en-US" altLang="zh-CN" sz="1200">
              <a:solidFill>
                <a:srgbClr val="FF0000"/>
              </a:solidFill>
            </a:endParaRPr>
          </a:p>
        </p:txBody>
      </p:sp>
      <p:sp>
        <p:nvSpPr>
          <p:cNvPr id="14" name="文本框 13"/>
          <p:cNvSpPr txBox="1"/>
          <p:nvPr/>
        </p:nvSpPr>
        <p:spPr>
          <a:xfrm>
            <a:off x="4421010" y="675882"/>
            <a:ext cx="294359" cy="275590"/>
          </a:xfrm>
          <a:prstGeom prst="rect">
            <a:avLst/>
          </a:prstGeom>
          <a:noFill/>
        </p:spPr>
        <p:txBody>
          <a:bodyPr wrap="square" rtlCol="0">
            <a:spAutoFit/>
          </a:bodyPr>
          <a:p>
            <a:r>
              <a:rPr lang="en-US" altLang="zh-CN" sz="1200">
                <a:solidFill>
                  <a:srgbClr val="FF0000"/>
                </a:solidFill>
              </a:rPr>
              <a:t>B</a:t>
            </a:r>
            <a:endParaRPr lang="en-US" altLang="zh-CN" sz="1200">
              <a:solidFill>
                <a:srgbClr val="FF0000"/>
              </a:solidFill>
            </a:endParaRPr>
          </a:p>
        </p:txBody>
      </p:sp>
      <p:sp>
        <p:nvSpPr>
          <p:cNvPr id="15" name="文本框 14"/>
          <p:cNvSpPr txBox="1"/>
          <p:nvPr/>
        </p:nvSpPr>
        <p:spPr>
          <a:xfrm>
            <a:off x="4618678" y="677787"/>
            <a:ext cx="294359" cy="275590"/>
          </a:xfrm>
          <a:prstGeom prst="rect">
            <a:avLst/>
          </a:prstGeom>
          <a:noFill/>
        </p:spPr>
        <p:txBody>
          <a:bodyPr wrap="square" rtlCol="0">
            <a:spAutoFit/>
          </a:bodyPr>
          <a:p>
            <a:r>
              <a:rPr lang="en-US" altLang="zh-CN" sz="1200">
                <a:solidFill>
                  <a:srgbClr val="FF0000"/>
                </a:solidFill>
              </a:rPr>
              <a:t>C</a:t>
            </a:r>
            <a:endParaRPr lang="en-US" altLang="zh-CN" sz="1200">
              <a:solidFill>
                <a:srgbClr val="FF0000"/>
              </a:solidFill>
            </a:endParaRPr>
          </a:p>
        </p:txBody>
      </p:sp>
      <p:cxnSp>
        <p:nvCxnSpPr>
          <p:cNvPr id="7" name="直接箭头连接符 6"/>
          <p:cNvCxnSpPr/>
          <p:nvPr/>
        </p:nvCxnSpPr>
        <p:spPr>
          <a:xfrm>
            <a:off x="4995439" y="954047"/>
            <a:ext cx="13813" cy="2700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4759189" y="952141"/>
            <a:ext cx="13813" cy="2700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859214" y="731610"/>
            <a:ext cx="294359" cy="275590"/>
          </a:xfrm>
          <a:prstGeom prst="rect">
            <a:avLst/>
          </a:prstGeom>
          <a:noFill/>
        </p:spPr>
        <p:txBody>
          <a:bodyPr wrap="square" rtlCol="0">
            <a:spAutoFit/>
          </a:bodyPr>
          <a:p>
            <a:r>
              <a:rPr lang="en-US" altLang="zh-CN" sz="1200">
                <a:solidFill>
                  <a:srgbClr val="FF0000"/>
                </a:solidFill>
              </a:rPr>
              <a:t>D</a:t>
            </a:r>
            <a:endParaRPr lang="en-US" altLang="zh-CN" sz="1200">
              <a:solidFill>
                <a:srgbClr val="FF0000"/>
              </a:solidFill>
            </a:endParaRPr>
          </a:p>
        </p:txBody>
      </p:sp>
      <p:graphicFrame>
        <p:nvGraphicFramePr>
          <p:cNvPr id="38" name="对象 37"/>
          <p:cNvGraphicFramePr/>
          <p:nvPr/>
        </p:nvGraphicFramePr>
        <p:xfrm>
          <a:off x="5658937" y="985483"/>
          <a:ext cx="2122432" cy="375331"/>
        </p:xfrm>
        <a:graphic>
          <a:graphicData uri="http://schemas.openxmlformats.org/presentationml/2006/ole">
            <mc:AlternateContent xmlns:mc="http://schemas.openxmlformats.org/markup-compatibility/2006">
              <mc:Choice xmlns:v="urn:schemas-microsoft-com:vml" Requires="v">
                <p:oleObj spid="_x0000_s39" name="" r:id="rId2" imgW="2372360" imgH="438785" progId="Equation.KSEE3">
                  <p:embed/>
                </p:oleObj>
              </mc:Choice>
              <mc:Fallback>
                <p:oleObj name="" r:id="rId2" imgW="2372360" imgH="438785" progId="Equation.KSEE3">
                  <p:embed/>
                  <p:pic>
                    <p:nvPicPr>
                      <p:cNvPr id="0" name="图片 38"/>
                      <p:cNvPicPr/>
                      <p:nvPr/>
                    </p:nvPicPr>
                    <p:blipFill>
                      <a:blip r:embed="rId3"/>
                      <a:stretch>
                        <a:fillRect/>
                      </a:stretch>
                    </p:blipFill>
                    <p:spPr>
                      <a:xfrm>
                        <a:off x="5658937" y="985483"/>
                        <a:ext cx="2122432" cy="375331"/>
                      </a:xfrm>
                      <a:prstGeom prst="rect">
                        <a:avLst/>
                      </a:prstGeom>
                    </p:spPr>
                  </p:pic>
                </p:oleObj>
              </mc:Fallback>
            </mc:AlternateContent>
          </a:graphicData>
        </a:graphic>
      </p:graphicFrame>
      <p:graphicFrame>
        <p:nvGraphicFramePr>
          <p:cNvPr id="41" name="对象 40">
            <a:hlinkClick r:id="" action="ppaction://ole?verb="/>
          </p:cNvPr>
          <p:cNvGraphicFramePr>
            <a:graphicFrameLocks noChangeAspect="1"/>
          </p:cNvGraphicFramePr>
          <p:nvPr/>
        </p:nvGraphicFramePr>
        <p:xfrm>
          <a:off x="5589872" y="1779966"/>
          <a:ext cx="2166252" cy="472975"/>
        </p:xfrm>
        <a:graphic>
          <a:graphicData uri="http://schemas.openxmlformats.org/presentationml/2006/ole">
            <mc:AlternateContent xmlns:mc="http://schemas.openxmlformats.org/markup-compatibility/2006">
              <mc:Choice xmlns:v="urn:schemas-microsoft-com:vml" Requires="v">
                <p:oleObj spid="_x0000_s1027" name="" r:id="rId4" imgW="1803400" imgH="393700" progId="Equation.KSEE3">
                  <p:embed/>
                </p:oleObj>
              </mc:Choice>
              <mc:Fallback>
                <p:oleObj name="" r:id="rId4" imgW="1803400" imgH="393700" progId="Equation.KSEE3">
                  <p:embed/>
                  <p:pic>
                    <p:nvPicPr>
                      <p:cNvPr id="0" name="图片 1026"/>
                      <p:cNvPicPr/>
                      <p:nvPr/>
                    </p:nvPicPr>
                    <p:blipFill>
                      <a:blip r:embed="rId5"/>
                      <a:stretch>
                        <a:fillRect/>
                      </a:stretch>
                    </p:blipFill>
                    <p:spPr>
                      <a:xfrm>
                        <a:off x="5589872" y="1779966"/>
                        <a:ext cx="2166252" cy="472975"/>
                      </a:xfrm>
                      <a:prstGeom prst="rect">
                        <a:avLst/>
                      </a:prstGeom>
                    </p:spPr>
                  </p:pic>
                </p:oleObj>
              </mc:Fallback>
            </mc:AlternateContent>
          </a:graphicData>
        </a:graphic>
      </p:graphicFrame>
      <p:sp>
        <p:nvSpPr>
          <p:cNvPr id="42" name="文本框 41"/>
          <p:cNvSpPr txBox="1"/>
          <p:nvPr/>
        </p:nvSpPr>
        <p:spPr>
          <a:xfrm>
            <a:off x="5554149" y="2252941"/>
            <a:ext cx="490220" cy="306705"/>
          </a:xfrm>
          <a:prstGeom prst="rect">
            <a:avLst/>
          </a:prstGeom>
          <a:noFill/>
        </p:spPr>
        <p:txBody>
          <a:bodyPr wrap="none" rtlCol="0" anchor="t">
            <a:spAutoFit/>
          </a:bodyPr>
          <a:p>
            <a:r>
              <a:rPr lang="en-US" altLang="zh-CN" sz="1400" b="1">
                <a:sym typeface="+mn-ea"/>
              </a:rPr>
              <a:t>B</a:t>
            </a:r>
            <a:r>
              <a:rPr lang="zh-CN" altLang="en-US" sz="1400" b="1">
                <a:sym typeface="+mn-ea"/>
              </a:rPr>
              <a:t>点</a:t>
            </a:r>
            <a:endParaRPr lang="zh-CN" altLang="en-US" sz="1400" b="1">
              <a:sym typeface="+mn-ea"/>
            </a:endParaRPr>
          </a:p>
        </p:txBody>
      </p:sp>
      <p:graphicFrame>
        <p:nvGraphicFramePr>
          <p:cNvPr id="43" name="对象 42">
            <a:hlinkClick r:id="" action="ppaction://ole?verb="/>
          </p:cNvPr>
          <p:cNvGraphicFramePr>
            <a:graphicFrameLocks noChangeAspect="1"/>
          </p:cNvGraphicFramePr>
          <p:nvPr/>
        </p:nvGraphicFramePr>
        <p:xfrm>
          <a:off x="5591063" y="2559683"/>
          <a:ext cx="2258180" cy="472975"/>
        </p:xfrm>
        <a:graphic>
          <a:graphicData uri="http://schemas.openxmlformats.org/presentationml/2006/ole">
            <mc:AlternateContent xmlns:mc="http://schemas.openxmlformats.org/markup-compatibility/2006">
              <mc:Choice xmlns:v="urn:schemas-microsoft-com:vml" Requires="v">
                <p:oleObj spid="_x0000_s2" name="" r:id="rId6" imgW="1879600" imgH="393700" progId="Equation.KSEE3">
                  <p:embed/>
                </p:oleObj>
              </mc:Choice>
              <mc:Fallback>
                <p:oleObj name="" r:id="rId6" imgW="1879600" imgH="393700" progId="Equation.KSEE3">
                  <p:embed/>
                  <p:pic>
                    <p:nvPicPr>
                      <p:cNvPr id="0" name="图片 1026"/>
                      <p:cNvPicPr/>
                      <p:nvPr/>
                    </p:nvPicPr>
                    <p:blipFill>
                      <a:blip r:embed="rId7"/>
                      <a:stretch>
                        <a:fillRect/>
                      </a:stretch>
                    </p:blipFill>
                    <p:spPr>
                      <a:xfrm>
                        <a:off x="5591063" y="2559683"/>
                        <a:ext cx="2258180" cy="472975"/>
                      </a:xfrm>
                      <a:prstGeom prst="rect">
                        <a:avLst/>
                      </a:prstGeom>
                    </p:spPr>
                  </p:pic>
                </p:oleObj>
              </mc:Fallback>
            </mc:AlternateContent>
          </a:graphicData>
        </a:graphic>
      </p:graphicFrame>
      <p:sp>
        <p:nvSpPr>
          <p:cNvPr id="44" name="文本框 43"/>
          <p:cNvSpPr txBox="1"/>
          <p:nvPr/>
        </p:nvSpPr>
        <p:spPr>
          <a:xfrm>
            <a:off x="5567014" y="3032658"/>
            <a:ext cx="490220" cy="306705"/>
          </a:xfrm>
          <a:prstGeom prst="rect">
            <a:avLst/>
          </a:prstGeom>
          <a:noFill/>
        </p:spPr>
        <p:txBody>
          <a:bodyPr wrap="none" rtlCol="0" anchor="t">
            <a:spAutoFit/>
          </a:bodyPr>
          <a:p>
            <a:r>
              <a:rPr lang="en-US" altLang="zh-CN" sz="1400" b="1">
                <a:sym typeface="+mn-ea"/>
              </a:rPr>
              <a:t>C</a:t>
            </a:r>
            <a:r>
              <a:rPr lang="zh-CN" altLang="en-US" sz="1400" b="1">
                <a:sym typeface="+mn-ea"/>
              </a:rPr>
              <a:t>点</a:t>
            </a:r>
            <a:endParaRPr lang="zh-CN" altLang="en-US" sz="1400"/>
          </a:p>
        </p:txBody>
      </p:sp>
      <p:graphicFrame>
        <p:nvGraphicFramePr>
          <p:cNvPr id="45" name="对象 44">
            <a:hlinkClick r:id="" action="ppaction://ole?verb="/>
          </p:cNvPr>
          <p:cNvGraphicFramePr>
            <a:graphicFrameLocks noChangeAspect="1"/>
          </p:cNvGraphicFramePr>
          <p:nvPr/>
        </p:nvGraphicFramePr>
        <p:xfrm>
          <a:off x="5607734" y="3310822"/>
          <a:ext cx="2258180" cy="472975"/>
        </p:xfrm>
        <a:graphic>
          <a:graphicData uri="http://schemas.openxmlformats.org/presentationml/2006/ole">
            <mc:AlternateContent xmlns:mc="http://schemas.openxmlformats.org/markup-compatibility/2006">
              <mc:Choice xmlns:v="urn:schemas-microsoft-com:vml" Requires="v">
                <p:oleObj spid="_x0000_s46" name="" r:id="rId8" imgW="1879600" imgH="393700" progId="Equation.KSEE3">
                  <p:embed/>
                </p:oleObj>
              </mc:Choice>
              <mc:Fallback>
                <p:oleObj name="" r:id="rId8" imgW="1879600" imgH="393700" progId="Equation.KSEE3">
                  <p:embed/>
                  <p:pic>
                    <p:nvPicPr>
                      <p:cNvPr id="0" name="图片 1026"/>
                      <p:cNvPicPr/>
                      <p:nvPr/>
                    </p:nvPicPr>
                    <p:blipFill>
                      <a:blip r:embed="rId9"/>
                      <a:stretch>
                        <a:fillRect/>
                      </a:stretch>
                    </p:blipFill>
                    <p:spPr>
                      <a:xfrm>
                        <a:off x="5607734" y="3310822"/>
                        <a:ext cx="2258180" cy="472975"/>
                      </a:xfrm>
                      <a:prstGeom prst="rect">
                        <a:avLst/>
                      </a:prstGeom>
                    </p:spPr>
                  </p:pic>
                </p:oleObj>
              </mc:Fallback>
            </mc:AlternateContent>
          </a:graphicData>
        </a:graphic>
      </p:graphicFrame>
      <p:sp>
        <p:nvSpPr>
          <p:cNvPr id="48" name="文本框 47"/>
          <p:cNvSpPr txBox="1"/>
          <p:nvPr/>
        </p:nvSpPr>
        <p:spPr>
          <a:xfrm>
            <a:off x="5592730" y="3827617"/>
            <a:ext cx="490220" cy="306705"/>
          </a:xfrm>
          <a:prstGeom prst="rect">
            <a:avLst/>
          </a:prstGeom>
          <a:noFill/>
        </p:spPr>
        <p:txBody>
          <a:bodyPr wrap="none" rtlCol="0" anchor="t">
            <a:spAutoFit/>
          </a:bodyPr>
          <a:p>
            <a:r>
              <a:rPr lang="en-US" altLang="zh-CN" sz="1400" b="1">
                <a:sym typeface="+mn-ea"/>
              </a:rPr>
              <a:t>D</a:t>
            </a:r>
            <a:r>
              <a:rPr lang="zh-CN" altLang="en-US" sz="1400" b="1">
                <a:sym typeface="+mn-ea"/>
              </a:rPr>
              <a:t>点</a:t>
            </a:r>
            <a:endParaRPr lang="zh-CN" altLang="en-US" sz="1400"/>
          </a:p>
        </p:txBody>
      </p:sp>
      <p:graphicFrame>
        <p:nvGraphicFramePr>
          <p:cNvPr id="49" name="对象 48">
            <a:hlinkClick r:id="" action="ppaction://ole?verb="/>
          </p:cNvPr>
          <p:cNvGraphicFramePr>
            <a:graphicFrameLocks noChangeAspect="1"/>
          </p:cNvGraphicFramePr>
          <p:nvPr/>
        </p:nvGraphicFramePr>
        <p:xfrm>
          <a:off x="5595350" y="4105782"/>
          <a:ext cx="2258180" cy="472975"/>
        </p:xfrm>
        <a:graphic>
          <a:graphicData uri="http://schemas.openxmlformats.org/presentationml/2006/ole">
            <mc:AlternateContent xmlns:mc="http://schemas.openxmlformats.org/markup-compatibility/2006">
              <mc:Choice xmlns:v="urn:schemas-microsoft-com:vml" Requires="v">
                <p:oleObj spid="_x0000_s50" name="" r:id="rId10" imgW="1879600" imgH="393700" progId="Equation.KSEE3">
                  <p:embed/>
                </p:oleObj>
              </mc:Choice>
              <mc:Fallback>
                <p:oleObj name="" r:id="rId10" imgW="1879600" imgH="393700" progId="Equation.KSEE3">
                  <p:embed/>
                  <p:pic>
                    <p:nvPicPr>
                      <p:cNvPr id="0" name="图片 1026"/>
                      <p:cNvPicPr/>
                      <p:nvPr/>
                    </p:nvPicPr>
                    <p:blipFill>
                      <a:blip r:embed="rId9"/>
                      <a:stretch>
                        <a:fillRect/>
                      </a:stretch>
                    </p:blipFill>
                    <p:spPr>
                      <a:xfrm>
                        <a:off x="5595350" y="4105782"/>
                        <a:ext cx="2258180" cy="472975"/>
                      </a:xfrm>
                      <a:prstGeom prst="rect">
                        <a:avLst/>
                      </a:prstGeom>
                    </p:spPr>
                  </p:pic>
                </p:oleObj>
              </mc:Fallback>
            </mc:AlternateContent>
          </a:graphicData>
        </a:graphic>
      </p:graphicFrame>
      <p:sp>
        <p:nvSpPr>
          <p:cNvPr id="8" name="文本框 7"/>
          <p:cNvSpPr txBox="1"/>
          <p:nvPr/>
        </p:nvSpPr>
        <p:spPr>
          <a:xfrm>
            <a:off x="3619382" y="2433938"/>
            <a:ext cx="1905235" cy="106680"/>
          </a:xfrm>
          <a:prstGeom prst="rect">
            <a:avLst/>
          </a:prstGeom>
          <a:noFill/>
        </p:spPr>
        <p:txBody>
          <a:bodyPr wrap="square" rtlCol="0" anchor="t">
            <a:spAutoFit/>
          </a:bodyPr>
          <a:p>
            <a:r>
              <a:rPr lang="zh-CN" altLang="en-US" sz="100"/>
              <a:t>111111.7z</a:t>
            </a:r>
            <a:endParaRPr lang="zh-CN" altLang="en-US" sz="10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灯片编号占位符 4"/>
          <p:cNvSpPr txBox="1">
            <a:spLocks noGrp="1"/>
          </p:cNvSpPr>
          <p:nvPr/>
        </p:nvSpPr>
        <p:spPr>
          <a:xfrm>
            <a:off x="5986637" y="4767851"/>
            <a:ext cx="1543241" cy="273878"/>
          </a:xfrm>
          <a:prstGeom prst="rect">
            <a:avLst/>
          </a:prstGeom>
          <a:noFill/>
          <a:ln w="9525">
            <a:noFill/>
          </a:ln>
        </p:spPr>
        <p:txBody>
          <a:bodyPr anchor="ctr"/>
          <a:p>
            <a:pPr lvl="0" indent="0" algn="r"/>
            <a:fld id="{9A0DB2DC-4C9A-4742-B13C-FB6460FD3503}" type="slidenum">
              <a:rPr lang="zh-CN" altLang="en-US" sz="900" dirty="0">
                <a:solidFill>
                  <a:srgbClr val="898989"/>
                </a:solidFill>
                <a:latin typeface="华文细黑" panose="02010600040101010101" pitchFamily="2" charset="-122"/>
                <a:ea typeface="微软雅黑" panose="020B0503020204020204" pitchFamily="2" charset="-122"/>
              </a:rPr>
            </a:fld>
            <a:endParaRPr lang="zh-CN" altLang="en-US" sz="900" dirty="0">
              <a:solidFill>
                <a:srgbClr val="898989"/>
              </a:solidFill>
              <a:latin typeface="华文细黑" panose="02010600040101010101" pitchFamily="2" charset="-122"/>
              <a:ea typeface="微软雅黑" panose="020B0503020204020204" pitchFamily="2" charset="-122"/>
            </a:endParaRPr>
          </a:p>
        </p:txBody>
      </p:sp>
      <p:pic>
        <p:nvPicPr>
          <p:cNvPr id="3" name="图片 2"/>
          <p:cNvPicPr>
            <a:picLocks noChangeAspect="1"/>
          </p:cNvPicPr>
          <p:nvPr/>
        </p:nvPicPr>
        <p:blipFill>
          <a:blip r:embed="rId1"/>
          <a:srcRect/>
          <a:stretch>
            <a:fillRect/>
          </a:stretch>
        </p:blipFill>
        <p:spPr>
          <a:xfrm>
            <a:off x="745490" y="2569210"/>
            <a:ext cx="7126605" cy="2129790"/>
          </a:xfrm>
          <a:prstGeom prst="rect">
            <a:avLst/>
          </a:prstGeom>
        </p:spPr>
      </p:pic>
      <p:sp>
        <p:nvSpPr>
          <p:cNvPr id="5" name="椭圆 4"/>
          <p:cNvSpPr/>
          <p:nvPr/>
        </p:nvSpPr>
        <p:spPr>
          <a:xfrm>
            <a:off x="4869217" y="3657099"/>
            <a:ext cx="377713" cy="467735"/>
          </a:xfrm>
          <a:prstGeom prst="ellipse">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p>
        </p:txBody>
      </p:sp>
      <p:sp>
        <p:nvSpPr>
          <p:cNvPr id="7" name="椭圆 6"/>
          <p:cNvSpPr/>
          <p:nvPr/>
        </p:nvSpPr>
        <p:spPr>
          <a:xfrm>
            <a:off x="6171445" y="3977655"/>
            <a:ext cx="798770" cy="407720"/>
          </a:xfrm>
          <a:prstGeom prst="ellipse">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p>
        </p:txBody>
      </p:sp>
      <p:pic>
        <p:nvPicPr>
          <p:cNvPr id="2" name="图片 1"/>
          <p:cNvPicPr>
            <a:picLocks noChangeAspect="1"/>
          </p:cNvPicPr>
          <p:nvPr/>
        </p:nvPicPr>
        <p:blipFill>
          <a:blip r:embed="rId2"/>
          <a:stretch>
            <a:fillRect/>
          </a:stretch>
        </p:blipFill>
        <p:spPr>
          <a:xfrm>
            <a:off x="728980" y="226695"/>
            <a:ext cx="7142480" cy="2068195"/>
          </a:xfrm>
          <a:prstGeom prst="rect">
            <a:avLst/>
          </a:prstGeom>
        </p:spPr>
      </p:pic>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715" y="931545"/>
            <a:ext cx="9133205" cy="3280410"/>
          </a:xfrm>
        </p:spPr>
        <p:txBody>
          <a:bodyPr/>
          <a:p>
            <a:r>
              <a:rPr lang="zh-CN" altLang="en-US" sz="2000"/>
              <a:t>可变关联在线检测平台是第三代水质在线检测技术，不仅可以完美替代需要繁重人工维护的第一代仪表式水质在线分析仪，也完全具有第二代水质在线分析仪的自动清洗功能，免维护周期长。</a:t>
            </a:r>
            <a:endParaRPr lang="zh-CN" altLang="en-US" sz="2000"/>
          </a:p>
          <a:p>
            <a:r>
              <a:rPr lang="zh-CN" altLang="en-US" sz="2000">
                <a:sym typeface="+mn-ea"/>
              </a:rPr>
              <a:t>可变关联在线检测平台可以成为智慧水务中智慧检测以及人工智能控制的可靠物理基础，硬件结构和软件架构模块化，扩展性好，用户可以按需逐步部署，逐渐配套完整检测控制系统，也可以一次性设计部署。</a:t>
            </a:r>
            <a:endParaRPr lang="zh-CN" altLang="en-US" sz="2000">
              <a:sym typeface="+mn-ea"/>
            </a:endParaRPr>
          </a:p>
          <a:p>
            <a:r>
              <a:rPr lang="zh-CN" altLang="en-US" sz="2000"/>
              <a:t>我们热忱欢迎水务业界人士和单位与清时捷合作继续深入开发</a:t>
            </a:r>
            <a:r>
              <a:rPr lang="zh-CN" altLang="en-US" sz="2000">
                <a:sym typeface="+mn-ea"/>
              </a:rPr>
              <a:t>可变关联在线检测技术的更多用途产品，共享共赢，共同推动智能技术在水厂及水质公共安全方面的深度应用。</a:t>
            </a:r>
            <a:endParaRPr lang="zh-CN" altLang="en-US" sz="2000">
              <a:sym typeface="+mn-ea"/>
            </a:endParaRPr>
          </a:p>
        </p:txBody>
      </p:sp>
      <p:sp>
        <p:nvSpPr>
          <p:cNvPr id="26626" name="文本框 1"/>
          <p:cNvSpPr txBox="1"/>
          <p:nvPr/>
        </p:nvSpPr>
        <p:spPr>
          <a:xfrm>
            <a:off x="2935605" y="285115"/>
            <a:ext cx="3273425" cy="460375"/>
          </a:xfrm>
          <a:prstGeom prst="rect">
            <a:avLst/>
          </a:prstGeom>
          <a:noFill/>
          <a:ln w="9525">
            <a:noFill/>
          </a:ln>
        </p:spPr>
        <p:txBody>
          <a:bodyPr wrap="square" anchor="t">
            <a:spAutoFit/>
          </a:bodyPr>
          <a:p>
            <a:pPr lvl="0" indent="0"/>
            <a:r>
              <a:rPr lang="zh-CN" altLang="en-US" sz="2400" b="1">
                <a:latin typeface="Arial" panose="020B0604020202020204" pitchFamily="34" charset="0"/>
                <a:ea typeface="宋体" panose="02010600030101010101" pitchFamily="2" charset="-122"/>
              </a:rPr>
              <a:t>可变关联检测应用前景</a:t>
            </a:r>
            <a:endParaRPr lang="zh-CN" altLang="en-US" sz="2400" b="1">
              <a:latin typeface="Arial" panose="020B0604020202020204" pitchFamily="34" charset="0"/>
              <a:ea typeface="宋体" panose="02010600030101010101" pitchFamily="2"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组合 13"/>
          <p:cNvPicPr>
            <a:picLocks noGrp="1" noChangeAspect="1"/>
          </p:cNvPicPr>
          <p:nvPr/>
        </p:nvPicPr>
        <p:blipFill>
          <a:blip r:embed="rId1"/>
          <a:stretch>
            <a:fillRect/>
          </a:stretch>
        </p:blipFill>
        <p:spPr>
          <a:xfrm>
            <a:off x="2286953" y="1042485"/>
            <a:ext cx="4214812" cy="2365375"/>
          </a:xfrm>
          <a:prstGeom prst="rect">
            <a:avLst/>
          </a:prstGeom>
          <a:noFill/>
          <a:ln w="9525">
            <a:noFill/>
          </a:ln>
        </p:spPr>
      </p:pic>
      <p:sp>
        <p:nvSpPr>
          <p:cNvPr id="16387" name="TextBox 22"/>
          <p:cNvSpPr txBox="1"/>
          <p:nvPr/>
        </p:nvSpPr>
        <p:spPr>
          <a:xfrm>
            <a:off x="2005965" y="1939423"/>
            <a:ext cx="4652963" cy="737235"/>
          </a:xfrm>
          <a:prstGeom prst="rect">
            <a:avLst/>
          </a:prstGeom>
          <a:noFill/>
          <a:ln w="9525">
            <a:noFill/>
          </a:ln>
        </p:spPr>
        <p:txBody>
          <a:bodyPr anchor="t">
            <a:spAutoFit/>
          </a:bodyPr>
          <a:lstStyle/>
          <a:p>
            <a:pPr algn="ctr">
              <a:lnSpc>
                <a:spcPct val="150000"/>
              </a:lnSpc>
            </a:pPr>
            <a:r>
              <a:rPr lang="zh-CN" altLang="en-US" sz="2800" b="1" dirty="0">
                <a:solidFill>
                  <a:srgbClr val="595959"/>
                </a:solidFill>
                <a:latin typeface="微软雅黑" panose="020B0503020204020204" pitchFamily="2" charset="-122"/>
                <a:ea typeface="微软雅黑" panose="020B0503020204020204" pitchFamily="2" charset="-122"/>
              </a:rPr>
              <a:t>在线设备应用案例</a:t>
            </a:r>
            <a:endParaRPr lang="zh-CN" altLang="en-US" sz="2800" b="1" dirty="0">
              <a:solidFill>
                <a:srgbClr val="595959"/>
              </a:solidFill>
              <a:latin typeface="微软雅黑" panose="020B0503020204020204" pitchFamily="2" charset="-122"/>
              <a:ea typeface="微软雅黑" panose="020B0503020204020204"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克拉玛依找iIMG_6028"/>
          <p:cNvPicPr>
            <a:picLocks noChangeAspect="1"/>
          </p:cNvPicPr>
          <p:nvPr/>
        </p:nvPicPr>
        <p:blipFill>
          <a:blip r:embed="rId1"/>
          <a:stretch>
            <a:fillRect/>
          </a:stretch>
        </p:blipFill>
        <p:spPr>
          <a:xfrm>
            <a:off x="6725920" y="718820"/>
            <a:ext cx="2051685" cy="2736215"/>
          </a:xfrm>
          <a:prstGeom prst="rect">
            <a:avLst/>
          </a:prstGeom>
        </p:spPr>
      </p:pic>
      <p:sp>
        <p:nvSpPr>
          <p:cNvPr id="38914" name="Rectangle 2"/>
          <p:cNvSpPr>
            <a:spLocks noGrp="1"/>
          </p:cNvSpPr>
          <p:nvPr/>
        </p:nvSpPr>
        <p:spPr>
          <a:xfrm>
            <a:off x="208280" y="24130"/>
            <a:ext cx="8569325" cy="810895"/>
          </a:xfrm>
          <a:prstGeom prst="rect">
            <a:avLst/>
          </a:prstGeom>
          <a:noFill/>
          <a:ln w="9525">
            <a:noFill/>
          </a:ln>
        </p:spPr>
        <p:txBody>
          <a:bodyPr anchor="ctr"/>
          <a:lstStyle/>
          <a:p>
            <a:pPr algn="ctr"/>
            <a:r>
              <a:rPr lang="zh-CN" altLang="en-US" sz="2400" b="1" dirty="0">
                <a:solidFill>
                  <a:srgbClr val="0000FF"/>
                </a:solidFill>
                <a:latin typeface="微软雅黑" panose="020B0503020204020204" pitchFamily="2" charset="-122"/>
                <a:ea typeface="微软雅黑" panose="020B0503020204020204" pitchFamily="2" charset="-122"/>
                <a:cs typeface="微软雅黑" panose="020B0503020204020204" pitchFamily="2" charset="-122"/>
              </a:rPr>
              <a:t>部分应用案例</a:t>
            </a:r>
            <a:r>
              <a:rPr lang="en-US" altLang="zh-CN" sz="2400" b="1" dirty="0">
                <a:solidFill>
                  <a:srgbClr val="0000FF"/>
                </a:solidFill>
                <a:latin typeface="微软雅黑" panose="020B0503020204020204" pitchFamily="2" charset="-122"/>
                <a:ea typeface="微软雅黑" panose="020B0503020204020204" pitchFamily="2" charset="-122"/>
                <a:cs typeface="微软雅黑" panose="020B0503020204020204" pitchFamily="2" charset="-122"/>
              </a:rPr>
              <a:t>-</a:t>
            </a:r>
            <a:r>
              <a:rPr lang="zh-CN" altLang="en-US" sz="2400" b="1" dirty="0">
                <a:solidFill>
                  <a:srgbClr val="0000FF"/>
                </a:solidFill>
                <a:latin typeface="微软雅黑" panose="020B0503020204020204" pitchFamily="2" charset="-122"/>
                <a:ea typeface="微软雅黑" panose="020B0503020204020204" pitchFamily="2" charset="-122"/>
                <a:cs typeface="微软雅黑" panose="020B0503020204020204" pitchFamily="2" charset="-122"/>
              </a:rPr>
              <a:t>在线监测系统</a:t>
            </a:r>
            <a:r>
              <a:rPr lang="en-US" altLang="zh-CN" sz="2400" b="1" i="1" dirty="0">
                <a:latin typeface="微软雅黑" panose="020B0503020204020204" pitchFamily="2" charset="-122"/>
                <a:ea typeface="微软雅黑" panose="020B0503020204020204" pitchFamily="2" charset="-122"/>
                <a:cs typeface="微软雅黑" panose="020B0503020204020204" pitchFamily="2" charset="-122"/>
              </a:rPr>
              <a:t>        </a:t>
            </a:r>
            <a:endParaRPr lang="zh-CN" altLang="en-US" sz="2400" i="1" dirty="0">
              <a:latin typeface="微软雅黑" panose="020B0503020204020204" pitchFamily="2" charset="-122"/>
              <a:ea typeface="微软雅黑" panose="020B0503020204020204" pitchFamily="2" charset="-122"/>
              <a:cs typeface="微软雅黑" panose="020B0503020204020204" pitchFamily="2" charset="-122"/>
            </a:endParaRPr>
          </a:p>
        </p:txBody>
      </p:sp>
      <p:sp>
        <p:nvSpPr>
          <p:cNvPr id="4" name="文本框 3"/>
          <p:cNvSpPr txBox="1"/>
          <p:nvPr/>
        </p:nvSpPr>
        <p:spPr>
          <a:xfrm>
            <a:off x="128905" y="1118235"/>
            <a:ext cx="3825875" cy="1938020"/>
          </a:xfrm>
          <a:prstGeom prst="rect">
            <a:avLst/>
          </a:prstGeom>
          <a:noFill/>
          <a:ln w="9525">
            <a:noFill/>
          </a:ln>
        </p:spPr>
        <p:txBody>
          <a:bodyPr wrap="square" anchor="t">
            <a:spAutoFit/>
          </a:bodyPr>
          <a:p>
            <a:pPr lvl="0" algn="l">
              <a:lnSpc>
                <a:spcPct val="150000"/>
              </a:lnSpc>
            </a:pPr>
            <a:r>
              <a:rPr lang="en-US" altLang="zh-CN" sz="2000">
                <a:solidFill>
                  <a:schemeClr val="tx1"/>
                </a:solidFill>
                <a:latin typeface="微软雅黑" panose="020B0503020204020204" pitchFamily="2" charset="-122"/>
                <a:ea typeface="微软雅黑" panose="020B0503020204020204" pitchFamily="2" charset="-122"/>
                <a:sym typeface="+mn-ea"/>
              </a:rPr>
              <a:t>1</a:t>
            </a:r>
            <a:r>
              <a:rPr lang="zh-CN" altLang="en-US" sz="2000">
                <a:solidFill>
                  <a:schemeClr val="tx1"/>
                </a:solidFill>
                <a:latin typeface="微软雅黑" panose="020B0503020204020204" pitchFamily="2" charset="-122"/>
                <a:ea typeface="微软雅黑" panose="020B0503020204020204" pitchFamily="2" charset="-122"/>
                <a:sym typeface="+mn-ea"/>
              </a:rPr>
              <a:t>、供水管网</a:t>
            </a:r>
            <a:r>
              <a:rPr lang="en-US" altLang="zh-CN" sz="2000">
                <a:solidFill>
                  <a:schemeClr val="tx1"/>
                </a:solidFill>
                <a:latin typeface="微软雅黑" panose="020B0503020204020204" pitchFamily="2" charset="-122"/>
                <a:ea typeface="微软雅黑" panose="020B0503020204020204" pitchFamily="2" charset="-122"/>
                <a:sym typeface="+mn-ea"/>
              </a:rPr>
              <a:t>——</a:t>
            </a:r>
            <a:endParaRPr lang="en-US" altLang="zh-CN" sz="2000">
              <a:solidFill>
                <a:schemeClr val="tx1"/>
              </a:solidFill>
              <a:latin typeface="微软雅黑" panose="020B0503020204020204" pitchFamily="2" charset="-122"/>
              <a:ea typeface="微软雅黑" panose="020B0503020204020204" pitchFamily="2" charset="-122"/>
              <a:sym typeface="+mn-ea"/>
            </a:endParaRPr>
          </a:p>
          <a:p>
            <a:pPr lvl="0" algn="l">
              <a:lnSpc>
                <a:spcPct val="150000"/>
              </a:lnSpc>
            </a:pPr>
            <a:r>
              <a:rPr lang="zh-CN" altLang="en-US" sz="2000">
                <a:solidFill>
                  <a:schemeClr val="tx1"/>
                </a:solidFill>
                <a:latin typeface="微软雅黑" panose="020B0503020204020204" pitchFamily="2" charset="-122"/>
                <a:ea typeface="微软雅黑" panose="020B0503020204020204" pitchFamily="2" charset="-122"/>
                <a:sym typeface="+mn-ea"/>
              </a:rPr>
              <a:t>克拉玛依市水务有限公司管网运行调度指挥系统维护改造项目</a:t>
            </a:r>
            <a:endParaRPr lang="zh-CN" altLang="en-US" sz="2000">
              <a:solidFill>
                <a:schemeClr val="tx1"/>
              </a:solidFill>
              <a:latin typeface="微软雅黑" panose="020B0503020204020204" pitchFamily="2" charset="-122"/>
              <a:ea typeface="微软雅黑" panose="020B0503020204020204" pitchFamily="2" charset="-122"/>
              <a:sym typeface="+mn-ea"/>
            </a:endParaRPr>
          </a:p>
          <a:p>
            <a:pPr lvl="0" algn="l">
              <a:lnSpc>
                <a:spcPct val="150000"/>
              </a:lnSpc>
            </a:pPr>
            <a:r>
              <a:rPr lang="en-US" altLang="zh-CN" sz="2000">
                <a:solidFill>
                  <a:schemeClr val="tx1"/>
                </a:solidFill>
                <a:latin typeface="微软雅黑" panose="020B0503020204020204" pitchFamily="2" charset="-122"/>
                <a:ea typeface="微软雅黑" panose="020B0503020204020204" pitchFamily="2" charset="-122"/>
                <a:sym typeface="+mn-ea"/>
              </a:rPr>
              <a:t>10</a:t>
            </a:r>
            <a:r>
              <a:rPr lang="zh-CN" altLang="en-US" sz="2000">
                <a:solidFill>
                  <a:schemeClr val="tx1"/>
                </a:solidFill>
                <a:latin typeface="微软雅黑" panose="020B0503020204020204" pitchFamily="2" charset="-122"/>
                <a:ea typeface="微软雅黑" panose="020B0503020204020204" pitchFamily="2" charset="-122"/>
                <a:sym typeface="+mn-ea"/>
              </a:rPr>
              <a:t>套</a:t>
            </a:r>
            <a:endParaRPr lang="zh-CN" altLang="en-US" sz="2000">
              <a:solidFill>
                <a:schemeClr val="tx1"/>
              </a:solidFill>
              <a:latin typeface="微软雅黑" panose="020B0503020204020204" pitchFamily="2" charset="-122"/>
              <a:ea typeface="微软雅黑" panose="020B0503020204020204" pitchFamily="2" charset="-122"/>
              <a:sym typeface="+mn-ea"/>
            </a:endParaRPr>
          </a:p>
        </p:txBody>
      </p:sp>
      <p:pic>
        <p:nvPicPr>
          <p:cNvPr id="5" name="图片 4"/>
          <p:cNvPicPr>
            <a:picLocks noChangeAspect="1"/>
          </p:cNvPicPr>
          <p:nvPr/>
        </p:nvPicPr>
        <p:blipFill>
          <a:blip r:embed="rId2"/>
          <a:srcRect l="11232"/>
          <a:stretch>
            <a:fillRect/>
          </a:stretch>
        </p:blipFill>
        <p:spPr>
          <a:xfrm>
            <a:off x="4034155" y="642620"/>
            <a:ext cx="1875790" cy="2812415"/>
          </a:xfrm>
          <a:prstGeom prst="rect">
            <a:avLst/>
          </a:prstGeom>
        </p:spPr>
      </p:pic>
      <p:pic>
        <p:nvPicPr>
          <p:cNvPr id="6" name="图片 5"/>
          <p:cNvPicPr>
            <a:picLocks noChangeAspect="1"/>
          </p:cNvPicPr>
          <p:nvPr/>
        </p:nvPicPr>
        <p:blipFill>
          <a:blip r:embed="rId3"/>
          <a:srcRect l="32719" t="14234" r="20697" b="20653"/>
          <a:stretch>
            <a:fillRect/>
          </a:stretch>
        </p:blipFill>
        <p:spPr>
          <a:xfrm>
            <a:off x="5426710" y="2782570"/>
            <a:ext cx="2131060" cy="2234565"/>
          </a:xfrm>
          <a:prstGeom prst="rect">
            <a:avLst/>
          </a:prstGeom>
        </p:spPr>
      </p:pic>
    </p:spTree>
  </p:cSld>
  <p:clrMapOvr>
    <a:overrideClrMapping bg1="lt1" tx1="dk1" bg2="lt2" tx2="dk2" accent1="accent1" accent2="accent2" accent3="accent3" accent4="accent4" accent5="accent5" accent6="accent6" hlink="hlink" folHlink="folHlink"/>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文本框 12"/>
          <p:cNvSpPr/>
          <p:nvPr/>
        </p:nvSpPr>
        <p:spPr>
          <a:xfrm>
            <a:off x="3661093" y="1218698"/>
            <a:ext cx="1342390" cy="398780"/>
          </a:xfrm>
          <a:prstGeom prst="rect">
            <a:avLst/>
          </a:prstGeom>
          <a:noFill/>
          <a:ln w="9525">
            <a:noFill/>
          </a:ln>
        </p:spPr>
        <p:txBody>
          <a:bodyPr wrap="none" anchor="t">
            <a:spAutoFit/>
          </a:bodyPr>
          <a:lstStyle/>
          <a:p>
            <a:r>
              <a:rPr lang="zh-CN" altLang="en-US" sz="2000" b="1" dirty="0">
                <a:latin typeface="华文细黑" panose="02010600040101010101" pitchFamily="2" charset="-122"/>
                <a:ea typeface="微软雅黑" panose="020B0503020204020204" pitchFamily="2" charset="-122"/>
              </a:rPr>
              <a:t>CONTENT</a:t>
            </a:r>
            <a:endParaRPr lang="zh-CN" altLang="en-US" sz="2000" b="1" dirty="0">
              <a:latin typeface="华文细黑" panose="02010600040101010101" pitchFamily="2" charset="-122"/>
              <a:ea typeface="微软雅黑" panose="020B0503020204020204" pitchFamily="2" charset="-122"/>
            </a:endParaRPr>
          </a:p>
        </p:txBody>
      </p:sp>
      <p:sp>
        <p:nvSpPr>
          <p:cNvPr id="4099" name="文本框 1"/>
          <p:cNvSpPr/>
          <p:nvPr/>
        </p:nvSpPr>
        <p:spPr>
          <a:xfrm>
            <a:off x="3277870" y="450215"/>
            <a:ext cx="2260600" cy="768350"/>
          </a:xfrm>
          <a:prstGeom prst="rect">
            <a:avLst/>
          </a:prstGeom>
          <a:noFill/>
          <a:ln w="9525">
            <a:noFill/>
          </a:ln>
        </p:spPr>
        <p:txBody>
          <a:bodyPr wrap="square" anchor="t">
            <a:spAutoFit/>
          </a:bodyPr>
          <a:lstStyle/>
          <a:p>
            <a:pPr marL="171450" indent="-171450" algn="ctr">
              <a:spcBef>
                <a:spcPts val="750"/>
              </a:spcBef>
            </a:pPr>
            <a:r>
              <a:rPr lang="zh-CN" altLang="en-US" sz="4400" b="1" dirty="0">
                <a:solidFill>
                  <a:srgbClr val="2E75B5"/>
                </a:solidFill>
                <a:latin typeface="微软雅黑" panose="020B0503020204020204" pitchFamily="2" charset="-122"/>
                <a:ea typeface="微软雅黑" panose="020B0503020204020204" pitchFamily="2" charset="-122"/>
                <a:sym typeface="微软雅黑" panose="020B0503020204020204" pitchFamily="2" charset="-122"/>
              </a:rPr>
              <a:t>内 容</a:t>
            </a:r>
            <a:endParaRPr lang="zh-CN" altLang="en-US" sz="4400" b="1" dirty="0">
              <a:solidFill>
                <a:srgbClr val="2E75B5"/>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4100" name="Text Box 11"/>
          <p:cNvSpPr txBox="1"/>
          <p:nvPr/>
        </p:nvSpPr>
        <p:spPr>
          <a:xfrm>
            <a:off x="2240915" y="1854200"/>
            <a:ext cx="4334510" cy="2245360"/>
          </a:xfrm>
          <a:prstGeom prst="rect">
            <a:avLst/>
          </a:prstGeom>
          <a:noFill/>
          <a:ln w="9525">
            <a:noFill/>
          </a:ln>
        </p:spPr>
        <p:txBody>
          <a:bodyPr wrap="square" anchor="t">
            <a:spAutoFit/>
          </a:bodyPr>
          <a:lstStyle/>
          <a:p>
            <a:r>
              <a:rPr lang="zh-CN" altLang="en-US" sz="2800" dirty="0">
                <a:latin typeface="华文细黑" panose="02010600040101010101" pitchFamily="2" charset="-122"/>
                <a:ea typeface="微软雅黑" panose="020B0503020204020204" pitchFamily="2" charset="-122"/>
              </a:rPr>
              <a:t>1、</a:t>
            </a:r>
            <a:r>
              <a:rPr lang="zh-CN" altLang="en-US" sz="2800" dirty="0">
                <a:latin typeface="华文细黑" panose="02010600040101010101" pitchFamily="2" charset="-122"/>
                <a:ea typeface="微软雅黑" panose="020B0503020204020204" pitchFamily="2" charset="-122"/>
                <a:sym typeface="+mn-ea"/>
              </a:rPr>
              <a:t>可变关联在线检测技术</a:t>
            </a:r>
            <a:endParaRPr lang="zh-CN" altLang="en-US" sz="2800" dirty="0">
              <a:latin typeface="华文细黑" panose="02010600040101010101" pitchFamily="2" charset="-122"/>
              <a:ea typeface="微软雅黑" panose="020B0503020204020204" pitchFamily="2" charset="-122"/>
            </a:endParaRPr>
          </a:p>
          <a:p>
            <a:endParaRPr lang="zh-CN" altLang="en-US" sz="2800" dirty="0">
              <a:latin typeface="华文细黑" panose="02010600040101010101" pitchFamily="2" charset="-122"/>
              <a:ea typeface="微软雅黑" panose="020B0503020204020204" pitchFamily="2" charset="-122"/>
            </a:endParaRPr>
          </a:p>
          <a:p>
            <a:r>
              <a:rPr lang="zh-CN" altLang="en-US" sz="2800" dirty="0">
                <a:latin typeface="华文细黑" panose="02010600040101010101" pitchFamily="2" charset="-122"/>
                <a:ea typeface="微软雅黑" panose="020B0503020204020204" pitchFamily="2" charset="-122"/>
              </a:rPr>
              <a:t>2、应用案例</a:t>
            </a:r>
            <a:endParaRPr lang="en-US" altLang="x-none" sz="2800" dirty="0">
              <a:latin typeface="华文细黑" panose="02010600040101010101" pitchFamily="2" charset="-122"/>
              <a:ea typeface="微软雅黑" panose="020B0503020204020204" pitchFamily="2" charset="-122"/>
            </a:endParaRPr>
          </a:p>
          <a:p>
            <a:endParaRPr lang="en-US" altLang="x-none" sz="2800" dirty="0">
              <a:latin typeface="华文细黑" panose="02010600040101010101" pitchFamily="2" charset="-122"/>
              <a:ea typeface="微软雅黑" panose="020B0503020204020204" pitchFamily="2" charset="-122"/>
            </a:endParaRPr>
          </a:p>
          <a:p>
            <a:r>
              <a:rPr lang="en-US" altLang="x-none" sz="2800" dirty="0">
                <a:latin typeface="Arial" panose="020B0604020202020204" pitchFamily="34" charset="0"/>
                <a:ea typeface="微软雅黑" panose="020B0503020204020204" pitchFamily="2" charset="-122"/>
                <a:sym typeface="Arial" panose="020B0604020202020204" pitchFamily="34" charset="0"/>
              </a:rPr>
              <a:t>3</a:t>
            </a:r>
            <a:r>
              <a:rPr lang="zh-CN" altLang="en-US" sz="2800" dirty="0">
                <a:latin typeface="Arial" panose="020B0604020202020204" pitchFamily="34" charset="0"/>
                <a:ea typeface="微软雅黑" panose="020B0503020204020204" pitchFamily="2" charset="-122"/>
                <a:sym typeface="Arial" panose="020B0604020202020204" pitchFamily="34" charset="0"/>
              </a:rPr>
              <a:t>、企业简介</a:t>
            </a:r>
            <a:endParaRPr lang="zh-CN" altLang="en-US" sz="2800" dirty="0">
              <a:latin typeface="Arial" panose="020B0604020202020204" pitchFamily="34" charset="0"/>
              <a:ea typeface="微软雅黑" panose="020B0503020204020204" pitchFamily="2" charset="-122"/>
              <a:sym typeface="Arial" panose="020B0604020202020204" pitchFamily="34"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Grp="1"/>
          </p:cNvSpPr>
          <p:nvPr>
            <p:ph type="title"/>
          </p:nvPr>
        </p:nvSpPr>
        <p:spPr>
          <a:xfrm>
            <a:off x="470535" y="721810"/>
            <a:ext cx="4409440" cy="1476375"/>
          </a:xfrm>
          <a:noFill/>
          <a:ln w="9525">
            <a:noFill/>
          </a:ln>
        </p:spPr>
        <p:txBody>
          <a:bodyPr wrap="square" anchor="t">
            <a:spAutoFit/>
          </a:bodyPr>
          <a:lstStyle/>
          <a:p>
            <a:pPr lvl="0" algn="l" defTabSz="914400" eaLnBrk="1" hangingPunct="1">
              <a:lnSpc>
                <a:spcPct val="150000"/>
              </a:lnSpc>
              <a:buFont typeface="Arial" panose="020B0604020202020204" pitchFamily="34" charset="0"/>
            </a:pPr>
            <a:r>
              <a:rPr lang="en-US" altLang="zh-CN" sz="2000">
                <a:solidFill>
                  <a:schemeClr val="tx1"/>
                </a:solidFill>
                <a:latin typeface="微软雅黑" panose="020B0503020204020204" pitchFamily="2" charset="-122"/>
                <a:ea typeface="微软雅黑" panose="020B0503020204020204" pitchFamily="2" charset="-122"/>
                <a:cs typeface="+mn-cs"/>
                <a:sym typeface="+mn-ea"/>
              </a:rPr>
              <a:t>  2</a:t>
            </a:r>
            <a:r>
              <a:rPr lang="zh-CN" altLang="en-US" sz="2000">
                <a:solidFill>
                  <a:schemeClr val="tx1"/>
                </a:solidFill>
                <a:latin typeface="微软雅黑" panose="020B0503020204020204" pitchFamily="2" charset="-122"/>
                <a:ea typeface="微软雅黑" panose="020B0503020204020204" pitchFamily="2" charset="-122"/>
                <a:cs typeface="+mn-cs"/>
                <a:sym typeface="+mn-ea"/>
              </a:rPr>
              <a:t>、深水集团</a:t>
            </a:r>
            <a:r>
              <a:rPr lang="en-US" altLang="zh-CN" sz="2000">
                <a:solidFill>
                  <a:schemeClr val="tx1"/>
                </a:solidFill>
                <a:latin typeface="微软雅黑" panose="020B0503020204020204" pitchFamily="2" charset="-122"/>
                <a:ea typeface="微软雅黑" panose="020B0503020204020204" pitchFamily="2" charset="-122"/>
                <a:cs typeface="+mn-cs"/>
                <a:sym typeface="+mn-ea"/>
              </a:rPr>
              <a:t>——</a:t>
            </a:r>
            <a:br>
              <a:rPr lang="en-US" altLang="zh-CN" sz="2000">
                <a:solidFill>
                  <a:schemeClr val="tx1"/>
                </a:solidFill>
                <a:latin typeface="微软雅黑" panose="020B0503020204020204" pitchFamily="2" charset="-122"/>
                <a:ea typeface="微软雅黑" panose="020B0503020204020204" pitchFamily="2" charset="-122"/>
                <a:cs typeface="+mn-cs"/>
                <a:sym typeface="+mn-ea"/>
              </a:rPr>
            </a:br>
            <a:r>
              <a:rPr lang="en-US" altLang="zh-CN" sz="2000">
                <a:solidFill>
                  <a:schemeClr val="tx1"/>
                </a:solidFill>
                <a:latin typeface="微软雅黑" panose="020B0503020204020204" pitchFamily="2" charset="-122"/>
                <a:ea typeface="微软雅黑" panose="020B0503020204020204" pitchFamily="2" charset="-122"/>
                <a:cs typeface="+mn-cs"/>
                <a:sym typeface="+mn-ea"/>
              </a:rPr>
              <a:t>深圳市水务局水质检测中心</a:t>
            </a:r>
            <a:br>
              <a:rPr lang="en-US" altLang="zh-CN" sz="2000">
                <a:solidFill>
                  <a:schemeClr val="tx1"/>
                </a:solidFill>
                <a:latin typeface="微软雅黑" panose="020B0503020204020204" pitchFamily="2" charset="-122"/>
                <a:ea typeface="微软雅黑" panose="020B0503020204020204" pitchFamily="2" charset="-122"/>
                <a:cs typeface="+mn-cs"/>
                <a:sym typeface="+mn-ea"/>
              </a:rPr>
            </a:br>
            <a:r>
              <a:rPr lang="zh-CN" altLang="en-US" sz="2000">
                <a:solidFill>
                  <a:schemeClr val="tx1"/>
                </a:solidFill>
                <a:latin typeface="微软雅黑" panose="020B0503020204020204" pitchFamily="2" charset="-122"/>
                <a:ea typeface="微软雅黑" panose="020B0503020204020204" pitchFamily="2" charset="-122"/>
                <a:cs typeface="+mn-cs"/>
                <a:sym typeface="+mn-ea"/>
              </a:rPr>
              <a:t>管网水水质在线监测项目</a:t>
            </a:r>
            <a:endParaRPr lang="zh-CN" altLang="en-US" sz="2000">
              <a:solidFill>
                <a:schemeClr val="tx1"/>
              </a:solidFill>
              <a:latin typeface="微软雅黑" panose="020B0503020204020204" pitchFamily="2" charset="-122"/>
              <a:ea typeface="微软雅黑" panose="020B0503020204020204" pitchFamily="2" charset="-122"/>
              <a:cs typeface="+mn-cs"/>
              <a:sym typeface="+mn-ea"/>
            </a:endParaRPr>
          </a:p>
        </p:txBody>
      </p:sp>
      <p:pic>
        <p:nvPicPr>
          <p:cNvPr id="3" name="图片 2" descr="{661EB2B2-44A1-41D1-9600-AC5CBCA2DA58}"/>
          <p:cNvPicPr>
            <a:picLocks noChangeAspect="1"/>
          </p:cNvPicPr>
          <p:nvPr/>
        </p:nvPicPr>
        <p:blipFill>
          <a:blip r:embed="rId1"/>
          <a:srcRect l="-185"/>
          <a:stretch>
            <a:fillRect/>
          </a:stretch>
        </p:blipFill>
        <p:spPr>
          <a:xfrm>
            <a:off x="470535" y="2438215"/>
            <a:ext cx="4409440" cy="2686685"/>
          </a:xfrm>
          <a:prstGeom prst="rect">
            <a:avLst/>
          </a:prstGeom>
        </p:spPr>
      </p:pic>
      <p:pic>
        <p:nvPicPr>
          <p:cNvPr id="19" name="图片 9" descr="安装方式一  图片1"/>
          <p:cNvPicPr>
            <a:picLocks noGrp="1" noChangeAspect="1"/>
          </p:cNvPicPr>
          <p:nvPr>
            <p:ph idx="1"/>
          </p:nvPr>
        </p:nvPicPr>
        <p:blipFill>
          <a:blip r:embed="rId2"/>
          <a:srcRect/>
          <a:stretch>
            <a:fillRect/>
          </a:stretch>
        </p:blipFill>
        <p:spPr>
          <a:xfrm>
            <a:off x="5541010" y="775150"/>
            <a:ext cx="2769235" cy="4349750"/>
          </a:xfrm>
          <a:prstGeom prst="rect">
            <a:avLst/>
          </a:prstGeom>
          <a:noFill/>
          <a:ln w="9525">
            <a:noFill/>
          </a:ln>
        </p:spPr>
      </p:pic>
      <p:sp>
        <p:nvSpPr>
          <p:cNvPr id="38914" name="Rectangle 2"/>
          <p:cNvSpPr>
            <a:spLocks noGrp="1"/>
          </p:cNvSpPr>
          <p:nvPr/>
        </p:nvSpPr>
        <p:spPr>
          <a:xfrm>
            <a:off x="169545" y="73660"/>
            <a:ext cx="8569325" cy="761365"/>
          </a:xfrm>
          <a:prstGeom prst="rect">
            <a:avLst/>
          </a:prstGeom>
          <a:noFill/>
          <a:ln w="9525">
            <a:noFill/>
          </a:ln>
        </p:spPr>
        <p:txBody>
          <a:bodyPr anchor="ctr"/>
          <a:lstStyle/>
          <a:p>
            <a:pPr algn="ctr"/>
            <a:r>
              <a:rPr lang="zh-CN" altLang="en-US" sz="2400" b="1" dirty="0">
                <a:solidFill>
                  <a:srgbClr val="0000FF"/>
                </a:solidFill>
                <a:latin typeface="微软雅黑" panose="020B0503020204020204" pitchFamily="2" charset="-122"/>
                <a:ea typeface="微软雅黑" panose="020B0503020204020204" pitchFamily="2" charset="-122"/>
                <a:cs typeface="微软雅黑" panose="020B0503020204020204" pitchFamily="2" charset="-122"/>
              </a:rPr>
              <a:t>部分客户现场安装照片</a:t>
            </a:r>
            <a:r>
              <a:rPr lang="en-US" altLang="zh-CN" sz="2400" b="1" i="1" dirty="0">
                <a:latin typeface="微软雅黑" panose="020B0503020204020204" pitchFamily="2" charset="-122"/>
                <a:ea typeface="微软雅黑" panose="020B0503020204020204" pitchFamily="2" charset="-122"/>
                <a:cs typeface="微软雅黑" panose="020B0503020204020204" pitchFamily="2" charset="-122"/>
              </a:rPr>
              <a:t>         </a:t>
            </a:r>
            <a:endParaRPr lang="zh-CN" altLang="en-US" sz="2400" i="1" dirty="0">
              <a:latin typeface="微软雅黑" panose="020B0503020204020204" pitchFamily="2" charset="-122"/>
              <a:ea typeface="微软雅黑" panose="020B0503020204020204" pitchFamily="2" charset="-122"/>
              <a:cs typeface="微软雅黑" panose="020B0503020204020204" pitchFamily="2" charset="-122"/>
            </a:endParaRP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84810" y="956945"/>
            <a:ext cx="4526280" cy="2306955"/>
          </a:xfrm>
          <a:prstGeom prst="rect">
            <a:avLst/>
          </a:prstGeom>
          <a:noFill/>
        </p:spPr>
        <p:txBody>
          <a:bodyPr wrap="square" rtlCol="0">
            <a:spAutoFit/>
          </a:bodyPr>
          <a:p>
            <a:pPr algn="l"/>
            <a:r>
              <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3</a:t>
            </a:r>
            <a:r>
              <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、深水集团</a:t>
            </a:r>
            <a:r>
              <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a:t>
            </a:r>
            <a:endPar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endParaRPr>
          </a:p>
          <a:p>
            <a:pPr algn="l"/>
            <a:endPar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endParaRPr>
          </a:p>
          <a:p>
            <a:pPr algn="l"/>
            <a:r>
              <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rPr>
              <a:t>龙华水厂</a:t>
            </a:r>
            <a:r>
              <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可变关联在线检测应用技术研究项目</a:t>
            </a:r>
            <a:endPar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endParaRPr>
          </a:p>
          <a:p>
            <a:pPr algn="l"/>
            <a:endPar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endParaRPr>
          </a:p>
          <a:p>
            <a:pPr algn="l"/>
            <a:r>
              <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滤前水：氨氮、亚硝酸盐氮、浊度、</a:t>
            </a:r>
            <a:r>
              <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pH</a:t>
            </a:r>
            <a:endPar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endParaRPr>
          </a:p>
          <a:p>
            <a:pPr algn="l"/>
            <a:endPar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endParaRPr>
          </a:p>
          <a:p>
            <a:pPr algn="l"/>
            <a:r>
              <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滤后水：氨氮、亚硝酸盐氮、浊度、</a:t>
            </a:r>
            <a:r>
              <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pH</a:t>
            </a:r>
            <a:endPar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endParaRPr>
          </a:p>
          <a:p>
            <a:pPr algn="l"/>
            <a:endPar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endParaRPr>
          </a:p>
          <a:p>
            <a:pPr algn="l"/>
            <a:r>
              <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出厂水：余氯、总氯、</a:t>
            </a:r>
            <a:r>
              <a:rPr lang="en-US" altLang="zh-CN"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pH</a:t>
            </a:r>
            <a:r>
              <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rPr>
              <a:t>、浊度、色度</a:t>
            </a:r>
            <a:endParaRPr lang="zh-CN" altLang="en-US" sz="1600">
              <a:solidFill>
                <a:schemeClr val="tx1"/>
              </a:solidFill>
              <a:latin typeface="微软雅黑" panose="020B0503020204020204" pitchFamily="2" charset="-122"/>
              <a:ea typeface="微软雅黑" panose="020B0503020204020204" pitchFamily="2" charset="-122"/>
              <a:cs typeface="微软雅黑" panose="020B0503020204020204" pitchFamily="2" charset="-122"/>
              <a:sym typeface="+mn-ea"/>
            </a:endParaRPr>
          </a:p>
        </p:txBody>
      </p:sp>
      <p:pic>
        <p:nvPicPr>
          <p:cNvPr id="3" name="图片 2" descr="C2C5409C892D3C59F94015490F0D97DC"/>
          <p:cNvPicPr>
            <a:picLocks noChangeAspect="1"/>
          </p:cNvPicPr>
          <p:nvPr/>
        </p:nvPicPr>
        <p:blipFill>
          <a:blip r:embed="rId1"/>
          <a:stretch>
            <a:fillRect/>
          </a:stretch>
        </p:blipFill>
        <p:spPr>
          <a:xfrm rot="5400000">
            <a:off x="5042535" y="934085"/>
            <a:ext cx="3536315" cy="3536315"/>
          </a:xfrm>
          <a:prstGeom prst="rect">
            <a:avLst/>
          </a:prstGeom>
        </p:spPr>
      </p:pic>
      <p:sp>
        <p:nvSpPr>
          <p:cNvPr id="38914" name="Rectangle 2"/>
          <p:cNvSpPr>
            <a:spLocks noGrp="1"/>
          </p:cNvSpPr>
          <p:nvPr/>
        </p:nvSpPr>
        <p:spPr>
          <a:xfrm>
            <a:off x="169545" y="73660"/>
            <a:ext cx="8569325" cy="761365"/>
          </a:xfrm>
          <a:prstGeom prst="rect">
            <a:avLst/>
          </a:prstGeom>
          <a:noFill/>
          <a:ln w="9525">
            <a:noFill/>
          </a:ln>
        </p:spPr>
        <p:txBody>
          <a:bodyPr anchor="ctr"/>
          <a:p>
            <a:pPr algn="ctr"/>
            <a:r>
              <a:rPr lang="zh-CN" altLang="en-US" sz="2400" b="1" dirty="0">
                <a:solidFill>
                  <a:srgbClr val="0000FF"/>
                </a:solidFill>
                <a:latin typeface="微软雅黑" panose="020B0503020204020204" pitchFamily="2" charset="-122"/>
                <a:ea typeface="微软雅黑" panose="020B0503020204020204" pitchFamily="2" charset="-122"/>
                <a:cs typeface="微软雅黑" panose="020B0503020204020204" pitchFamily="2" charset="-122"/>
              </a:rPr>
              <a:t>部分客户现场安装照片</a:t>
            </a:r>
            <a:r>
              <a:rPr lang="en-US" altLang="zh-CN" sz="2400" b="1" i="1" dirty="0">
                <a:latin typeface="微软雅黑" panose="020B0503020204020204" pitchFamily="2" charset="-122"/>
                <a:ea typeface="微软雅黑" panose="020B0503020204020204" pitchFamily="2" charset="-122"/>
                <a:cs typeface="微软雅黑" panose="020B0503020204020204" pitchFamily="2" charset="-122"/>
              </a:rPr>
              <a:t>         </a:t>
            </a:r>
            <a:endParaRPr lang="zh-CN" altLang="en-US" sz="2400" i="1" dirty="0">
              <a:latin typeface="微软雅黑" panose="020B0503020204020204" pitchFamily="2" charset="-122"/>
              <a:ea typeface="微软雅黑" panose="020B0503020204020204" pitchFamily="2" charset="-122"/>
              <a:cs typeface="微软雅黑" panose="020B0503020204020204" pitchFamily="2" charset="-122"/>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Grp="1"/>
          </p:cNvSpPr>
          <p:nvPr>
            <p:ph type="title"/>
          </p:nvPr>
        </p:nvSpPr>
        <p:spPr>
          <a:xfrm>
            <a:off x="501015" y="910590"/>
            <a:ext cx="5238115" cy="2676525"/>
          </a:xfrm>
          <a:noFill/>
          <a:ln w="9525">
            <a:noFill/>
          </a:ln>
        </p:spPr>
        <p:txBody>
          <a:bodyPr vert="horz" wrap="square" rtlCol="0" anchor="t">
            <a:spAutoFit/>
          </a:bodyPr>
          <a:lstStyle/>
          <a:p>
            <a:pPr lvl="0" algn="l" defTabSz="914400" eaLnBrk="1" hangingPunct="1">
              <a:lnSpc>
                <a:spcPct val="150000"/>
              </a:lnSpc>
              <a:buFont typeface="Arial" panose="020B0604020202020204" pitchFamily="34" charset="0"/>
            </a:pPr>
            <a:r>
              <a:rPr lang="en-US" altLang="zh-CN" sz="1600">
                <a:solidFill>
                  <a:schemeClr val="tx1"/>
                </a:solidFill>
                <a:latin typeface="微软雅黑" panose="020B0503020204020204" pitchFamily="2" charset="-122"/>
                <a:ea typeface="微软雅黑" panose="020B0503020204020204" pitchFamily="2" charset="-122"/>
                <a:cs typeface="+mn-cs"/>
                <a:sym typeface="+mn-ea"/>
              </a:rPr>
              <a:t>4</a:t>
            </a:r>
            <a:r>
              <a:rPr lang="zh-CN" altLang="en-US" sz="1600">
                <a:solidFill>
                  <a:schemeClr val="tx1"/>
                </a:solidFill>
                <a:latin typeface="微软雅黑" panose="020B0503020204020204" pitchFamily="2" charset="-122"/>
                <a:ea typeface="微软雅黑" panose="020B0503020204020204" pitchFamily="2" charset="-122"/>
                <a:cs typeface="+mn-cs"/>
                <a:sym typeface="+mn-ea"/>
              </a:rPr>
              <a:t>、深水集团</a:t>
            </a:r>
            <a:r>
              <a:rPr lang="en-US" altLang="zh-CN" sz="1600">
                <a:solidFill>
                  <a:schemeClr val="tx1"/>
                </a:solidFill>
                <a:latin typeface="微软雅黑" panose="020B0503020204020204" pitchFamily="2" charset="-122"/>
                <a:ea typeface="微软雅黑" panose="020B0503020204020204" pitchFamily="2" charset="-122"/>
                <a:cs typeface="+mn-cs"/>
                <a:sym typeface="+mn-ea"/>
              </a:rPr>
              <a:t>——</a:t>
            </a:r>
            <a:br>
              <a:rPr lang="en-US" altLang="zh-CN" sz="1600">
                <a:solidFill>
                  <a:schemeClr val="tx1"/>
                </a:solidFill>
                <a:latin typeface="微软雅黑" panose="020B0503020204020204" pitchFamily="2" charset="-122"/>
                <a:ea typeface="微软雅黑" panose="020B0503020204020204" pitchFamily="2" charset="-122"/>
                <a:cs typeface="+mn-cs"/>
                <a:sym typeface="+mn-ea"/>
              </a:rPr>
            </a:br>
            <a:r>
              <a:rPr lang="en-US" altLang="zh-CN" sz="1600">
                <a:solidFill>
                  <a:schemeClr val="tx1"/>
                </a:solidFill>
                <a:latin typeface="微软雅黑" panose="020B0503020204020204" pitchFamily="2" charset="-122"/>
                <a:ea typeface="微软雅黑" panose="020B0503020204020204" pitchFamily="2" charset="-122"/>
                <a:cs typeface="+mn-cs"/>
                <a:sym typeface="+mn-ea"/>
              </a:rPr>
              <a:t>莲塘供水服务有限公司</a:t>
            </a:r>
            <a:br>
              <a:rPr lang="en-US" altLang="zh-CN" sz="1600">
                <a:solidFill>
                  <a:schemeClr val="tx1"/>
                </a:solidFill>
                <a:latin typeface="微软雅黑" panose="020B0503020204020204" pitchFamily="2" charset="-122"/>
                <a:ea typeface="微软雅黑" panose="020B0503020204020204" pitchFamily="2" charset="-122"/>
                <a:cs typeface="+mn-cs"/>
                <a:sym typeface="+mn-ea"/>
              </a:rPr>
            </a:br>
            <a:br>
              <a:rPr lang="en-US" altLang="zh-CN" sz="1600">
                <a:solidFill>
                  <a:schemeClr val="tx1"/>
                </a:solidFill>
                <a:latin typeface="微软雅黑" panose="020B0503020204020204" pitchFamily="2" charset="-122"/>
                <a:ea typeface="微软雅黑" panose="020B0503020204020204" pitchFamily="2" charset="-122"/>
                <a:cs typeface="+mn-cs"/>
                <a:sym typeface="+mn-ea"/>
              </a:rPr>
            </a:br>
            <a:r>
              <a:rPr lang="zh-CN" altLang="en-US" sz="1600">
                <a:solidFill>
                  <a:schemeClr val="tx1"/>
                </a:solidFill>
                <a:latin typeface="微软雅黑" panose="020B0503020204020204" pitchFamily="2" charset="-122"/>
                <a:ea typeface="微软雅黑" panose="020B0503020204020204" pitchFamily="2" charset="-122"/>
                <a:cs typeface="+mn-cs"/>
                <a:sym typeface="+mn-ea"/>
              </a:rPr>
              <a:t>项目特点：</a:t>
            </a:r>
            <a:br>
              <a:rPr lang="zh-CN" altLang="en-US" sz="1600">
                <a:solidFill>
                  <a:schemeClr val="tx1"/>
                </a:solidFill>
                <a:latin typeface="微软雅黑" panose="020B0503020204020204" pitchFamily="2" charset="-122"/>
                <a:ea typeface="微软雅黑" panose="020B0503020204020204" pitchFamily="2" charset="-122"/>
                <a:cs typeface="+mn-cs"/>
                <a:sym typeface="+mn-ea"/>
              </a:rPr>
            </a:br>
            <a:r>
              <a:rPr lang="zh-CN" altLang="en-US" sz="1600">
                <a:solidFill>
                  <a:schemeClr val="tx1"/>
                </a:solidFill>
                <a:latin typeface="微软雅黑" panose="020B0503020204020204" pitchFamily="2" charset="-122"/>
                <a:ea typeface="微软雅黑" panose="020B0503020204020204" pitchFamily="2" charset="-122"/>
                <a:cs typeface="+mn-cs"/>
                <a:sym typeface="+mn-ea"/>
              </a:rPr>
              <a:t>采用符合国标的化学法替代原来的电极法</a:t>
            </a:r>
            <a:br>
              <a:rPr lang="zh-CN" altLang="en-US" sz="1600">
                <a:solidFill>
                  <a:schemeClr val="tx1"/>
                </a:solidFill>
                <a:latin typeface="微软雅黑" panose="020B0503020204020204" pitchFamily="2" charset="-122"/>
                <a:ea typeface="微软雅黑" panose="020B0503020204020204" pitchFamily="2" charset="-122"/>
                <a:cs typeface="+mn-cs"/>
                <a:sym typeface="+mn-ea"/>
              </a:rPr>
            </a:br>
            <a:r>
              <a:rPr lang="zh-CN" altLang="en-US" sz="1600">
                <a:solidFill>
                  <a:schemeClr val="tx1"/>
                </a:solidFill>
                <a:latin typeface="微软雅黑" panose="020B0503020204020204" pitchFamily="2" charset="-122"/>
                <a:ea typeface="微软雅黑" panose="020B0503020204020204" pitchFamily="2" charset="-122"/>
                <a:cs typeface="+mn-cs"/>
                <a:sym typeface="+mn-ea"/>
              </a:rPr>
              <a:t>二氧化氯、采用</a:t>
            </a:r>
            <a:r>
              <a:rPr lang="en-US" altLang="zh-CN" sz="1600">
                <a:solidFill>
                  <a:schemeClr val="tx1"/>
                </a:solidFill>
                <a:latin typeface="微软雅黑" panose="020B0503020204020204" pitchFamily="2" charset="-122"/>
                <a:ea typeface="微软雅黑" panose="020B0503020204020204" pitchFamily="2" charset="-122"/>
                <a:cs typeface="+mn-cs"/>
                <a:sym typeface="+mn-ea"/>
              </a:rPr>
              <a:t>DPD</a:t>
            </a:r>
            <a:r>
              <a:rPr lang="zh-CN" altLang="en-US" sz="1600">
                <a:solidFill>
                  <a:schemeClr val="tx1"/>
                </a:solidFill>
                <a:latin typeface="微软雅黑" panose="020B0503020204020204" pitchFamily="2" charset="-122"/>
                <a:ea typeface="微软雅黑" panose="020B0503020204020204" pitchFamily="2" charset="-122"/>
                <a:cs typeface="+mn-cs"/>
                <a:sym typeface="+mn-ea"/>
              </a:rPr>
              <a:t>法进行检测</a:t>
            </a:r>
            <a:br>
              <a:rPr lang="zh-CN" altLang="en-US" sz="1600">
                <a:solidFill>
                  <a:schemeClr val="tx1"/>
                </a:solidFill>
                <a:latin typeface="微软雅黑" panose="020B0503020204020204" pitchFamily="2" charset="-122"/>
                <a:ea typeface="微软雅黑" panose="020B0503020204020204" pitchFamily="2" charset="-122"/>
                <a:cs typeface="+mn-cs"/>
                <a:sym typeface="+mn-ea"/>
              </a:rPr>
            </a:br>
            <a:r>
              <a:rPr lang="zh-CN" altLang="en-US" sz="1600">
                <a:solidFill>
                  <a:schemeClr val="tx1"/>
                </a:solidFill>
                <a:latin typeface="微软雅黑" panose="020B0503020204020204" pitchFamily="2" charset="-122"/>
                <a:ea typeface="微软雅黑" panose="020B0503020204020204" pitchFamily="2" charset="-122"/>
                <a:cs typeface="+mn-cs"/>
                <a:sym typeface="+mn-ea"/>
              </a:rPr>
              <a:t>自动化程度高、预定周期内真正免人工干预</a:t>
            </a:r>
            <a:endParaRPr lang="zh-CN" altLang="en-US" sz="1600">
              <a:solidFill>
                <a:schemeClr val="tx1"/>
              </a:solidFill>
              <a:latin typeface="微软雅黑" panose="020B0503020204020204" pitchFamily="2" charset="-122"/>
              <a:ea typeface="微软雅黑" panose="020B0503020204020204" pitchFamily="2" charset="-122"/>
              <a:cs typeface="+mn-cs"/>
              <a:sym typeface="+mn-ea"/>
            </a:endParaRPr>
          </a:p>
        </p:txBody>
      </p:sp>
      <p:pic>
        <p:nvPicPr>
          <p:cNvPr id="4" name="图片 3" descr="39AD92998863618C2A3455F9C9A77249"/>
          <p:cNvPicPr>
            <a:picLocks noChangeAspect="1"/>
          </p:cNvPicPr>
          <p:nvPr/>
        </p:nvPicPr>
        <p:blipFill>
          <a:blip r:embed="rId1"/>
          <a:srcRect t="-915" r="-9384"/>
          <a:stretch>
            <a:fillRect/>
          </a:stretch>
        </p:blipFill>
        <p:spPr>
          <a:xfrm rot="5400000">
            <a:off x="5387340" y="1327150"/>
            <a:ext cx="3931285" cy="2948940"/>
          </a:xfrm>
          <a:prstGeom prst="rect">
            <a:avLst/>
          </a:prstGeom>
        </p:spPr>
      </p:pic>
      <p:sp>
        <p:nvSpPr>
          <p:cNvPr id="38914" name="Rectangle 2"/>
          <p:cNvSpPr>
            <a:spLocks noGrp="1"/>
          </p:cNvSpPr>
          <p:nvPr/>
        </p:nvSpPr>
        <p:spPr>
          <a:xfrm>
            <a:off x="501015" y="147955"/>
            <a:ext cx="8070850" cy="720725"/>
          </a:xfrm>
          <a:prstGeom prst="rect">
            <a:avLst/>
          </a:prstGeom>
          <a:noFill/>
          <a:ln w="9525">
            <a:noFill/>
          </a:ln>
        </p:spPr>
        <p:txBody>
          <a:bodyPr anchor="ctr"/>
          <a:lstStyle/>
          <a:p>
            <a:pPr algn="ctr"/>
            <a:r>
              <a:rPr lang="zh-CN" altLang="en-US" sz="2400" b="1" dirty="0">
                <a:solidFill>
                  <a:srgbClr val="0000FF"/>
                </a:solidFill>
                <a:latin typeface="微软雅黑" panose="020B0503020204020204" pitchFamily="2" charset="-122"/>
                <a:ea typeface="微软雅黑" panose="020B0503020204020204" pitchFamily="2" charset="-122"/>
                <a:cs typeface="微软雅黑" panose="020B0503020204020204" pitchFamily="2" charset="-122"/>
              </a:rPr>
              <a:t>部分客户现场安装照片</a:t>
            </a:r>
            <a:r>
              <a:rPr lang="en-US" altLang="zh-CN" sz="2400" b="1" i="1" dirty="0">
                <a:latin typeface="微软雅黑" panose="020B0503020204020204" pitchFamily="2" charset="-122"/>
                <a:ea typeface="微软雅黑" panose="020B0503020204020204" pitchFamily="2" charset="-122"/>
                <a:cs typeface="微软雅黑" panose="020B0503020204020204" pitchFamily="2" charset="-122"/>
              </a:rPr>
              <a:t>         </a:t>
            </a:r>
            <a:endParaRPr lang="zh-CN" altLang="en-US" sz="2400" i="1" dirty="0">
              <a:latin typeface="微软雅黑" panose="020B0503020204020204" pitchFamily="2" charset="-122"/>
              <a:ea typeface="微软雅黑" panose="020B0503020204020204" pitchFamily="2" charset="-122"/>
              <a:cs typeface="微软雅黑" panose="020B0503020204020204" pitchFamily="2" charset="-122"/>
            </a:endParaRPr>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nvGraphicFramePr>
        <p:xfrm>
          <a:off x="370205" y="1173480"/>
          <a:ext cx="8402955" cy="3192145"/>
        </p:xfrm>
        <a:graphic>
          <a:graphicData uri="http://schemas.openxmlformats.org/drawingml/2006/chart">
            <c:chart xmlns:c="http://schemas.openxmlformats.org/drawingml/2006/chart" xmlns:r="http://schemas.openxmlformats.org/officeDocument/2006/relationships" r:id="rId1"/>
          </a:graphicData>
        </a:graphic>
      </p:graphicFrame>
      <p:sp>
        <p:nvSpPr>
          <p:cNvPr id="38914" name="Rectangle 2"/>
          <p:cNvSpPr>
            <a:spLocks noGrp="1"/>
          </p:cNvSpPr>
          <p:nvPr/>
        </p:nvSpPr>
        <p:spPr>
          <a:xfrm>
            <a:off x="160020" y="347980"/>
            <a:ext cx="8569325" cy="799465"/>
          </a:xfrm>
          <a:prstGeom prst="rect">
            <a:avLst/>
          </a:prstGeom>
          <a:noFill/>
          <a:ln w="9525">
            <a:noFill/>
          </a:ln>
        </p:spPr>
        <p:txBody>
          <a:bodyPr anchor="ctr"/>
          <a:p>
            <a:pPr algn="ctr"/>
            <a:r>
              <a:rPr lang="zh-CN" altLang="en-US" sz="3600" b="1" dirty="0">
                <a:solidFill>
                  <a:srgbClr val="0000FF"/>
                </a:solidFill>
                <a:latin typeface="Arial" panose="020B0604020202020204" pitchFamily="34" charset="0"/>
                <a:ea typeface="楷体" panose="02010609060101010101" pitchFamily="1" charset="-122"/>
              </a:rPr>
              <a:t>二氧化氯测试数据对比</a:t>
            </a:r>
            <a:r>
              <a:rPr lang="en-US" altLang="zh-CN" sz="2800" b="1" i="1" dirty="0">
                <a:latin typeface="Arial" panose="020B0604020202020204" pitchFamily="34" charset="0"/>
                <a:ea typeface="楷体_GB2312" pitchFamily="1" charset="-122"/>
              </a:rPr>
              <a:t>         </a:t>
            </a:r>
            <a:endParaRPr lang="zh-CN" altLang="en-US" sz="2800" i="1" dirty="0">
              <a:latin typeface="Arial" panose="020B0604020202020204" pitchFamily="34" charset="0"/>
              <a:ea typeface="楷体_GB2312" pitchFamily="1" charset="-122"/>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nvSpPr>
        <p:spPr>
          <a:xfrm>
            <a:off x="347980" y="4023175"/>
            <a:ext cx="4636135" cy="632460"/>
          </a:xfrm>
          <a:prstGeom prst="rect">
            <a:avLst/>
          </a:prstGeom>
          <a:noFill/>
          <a:ln w="9525">
            <a:noFill/>
          </a:ln>
        </p:spPr>
        <p:txBody>
          <a:bodyPr anchor="ctr"/>
          <a:lstStyle>
            <a:lvl1pPr marL="0" lvl="0" indent="0" algn="l" defTabSz="685800" eaLnBrk="0" fontAlgn="base" latinLnBrk="0" hangingPunct="0">
              <a:lnSpc>
                <a:spcPct val="90000"/>
              </a:lnSpc>
              <a:spcBef>
                <a:spcPct val="0"/>
              </a:spcBef>
              <a:spcAft>
                <a:spcPct val="0"/>
              </a:spcAft>
              <a:buNone/>
              <a:defRPr sz="3300" kern="1200">
                <a:solidFill>
                  <a:schemeClr val="tx1"/>
                </a:solidFill>
                <a:latin typeface="+mj-lt"/>
                <a:ea typeface="+mj-ea"/>
                <a:cs typeface="+mj-cs"/>
              </a:defRPr>
            </a:lvl1pPr>
          </a:lstStyle>
          <a:p>
            <a:pPr algn="ctr"/>
            <a:r>
              <a:rPr lang="zh-CN" altLang="en-US" sz="1800" b="1">
                <a:latin typeface="微软雅黑" panose="020B0503020204020204" pitchFamily="2" charset="-122"/>
                <a:ea typeface="微软雅黑" panose="020B0503020204020204" pitchFamily="2" charset="-122"/>
              </a:rPr>
              <a:t>弥勒市自来水公司</a:t>
            </a:r>
            <a:endParaRPr lang="zh-CN" altLang="en-US" sz="1800" b="1">
              <a:latin typeface="微软雅黑" panose="020B0503020204020204" pitchFamily="2" charset="-122"/>
              <a:ea typeface="微软雅黑" panose="020B0503020204020204" pitchFamily="2" charset="-122"/>
            </a:endParaRPr>
          </a:p>
        </p:txBody>
      </p:sp>
      <p:sp>
        <p:nvSpPr>
          <p:cNvPr id="38914" name="Rectangle 2"/>
          <p:cNvSpPr>
            <a:spLocks noGrp="1"/>
          </p:cNvSpPr>
          <p:nvPr/>
        </p:nvSpPr>
        <p:spPr>
          <a:xfrm>
            <a:off x="160020" y="60960"/>
            <a:ext cx="8569325" cy="799465"/>
          </a:xfrm>
          <a:prstGeom prst="rect">
            <a:avLst/>
          </a:prstGeom>
          <a:noFill/>
          <a:ln w="9525">
            <a:noFill/>
          </a:ln>
        </p:spPr>
        <p:txBody>
          <a:bodyPr anchor="ctr"/>
          <a:lstStyle/>
          <a:p>
            <a:pPr algn="ctr"/>
            <a:r>
              <a:rPr lang="zh-CN" altLang="en-US" sz="2400" b="1" dirty="0">
                <a:solidFill>
                  <a:srgbClr val="0000FF"/>
                </a:solidFill>
                <a:latin typeface="微软雅黑" panose="020B0503020204020204" pitchFamily="2" charset="-122"/>
                <a:ea typeface="微软雅黑" panose="020B0503020204020204" pitchFamily="2" charset="-122"/>
                <a:cs typeface="微软雅黑" panose="020B0503020204020204" pitchFamily="2" charset="-122"/>
              </a:rPr>
              <a:t>部分客户现场安装照片</a:t>
            </a:r>
            <a:r>
              <a:rPr lang="en-US" altLang="zh-CN" sz="2400" b="1" i="1" dirty="0">
                <a:latin typeface="微软雅黑" panose="020B0503020204020204" pitchFamily="2" charset="-122"/>
                <a:ea typeface="微软雅黑" panose="020B0503020204020204" pitchFamily="2" charset="-122"/>
                <a:cs typeface="微软雅黑" panose="020B0503020204020204" pitchFamily="2" charset="-122"/>
              </a:rPr>
              <a:t>         </a:t>
            </a:r>
            <a:endParaRPr lang="zh-CN" altLang="en-US" sz="2400" i="1" dirty="0">
              <a:latin typeface="微软雅黑" panose="020B0503020204020204" pitchFamily="2" charset="-122"/>
              <a:ea typeface="微软雅黑" panose="020B0503020204020204" pitchFamily="2" charset="-122"/>
              <a:cs typeface="微软雅黑" panose="020B0503020204020204" pitchFamily="2" charset="-122"/>
            </a:endParaRPr>
          </a:p>
        </p:txBody>
      </p:sp>
      <p:pic>
        <p:nvPicPr>
          <p:cNvPr id="5" name="图片 4"/>
          <p:cNvPicPr>
            <a:picLocks noChangeAspect="1"/>
          </p:cNvPicPr>
          <p:nvPr/>
        </p:nvPicPr>
        <p:blipFill>
          <a:blip r:embed="rId1"/>
          <a:stretch>
            <a:fillRect/>
          </a:stretch>
        </p:blipFill>
        <p:spPr>
          <a:xfrm>
            <a:off x="347980" y="721360"/>
            <a:ext cx="4497705" cy="3373755"/>
          </a:xfrm>
          <a:prstGeom prst="rect">
            <a:avLst/>
          </a:prstGeom>
        </p:spPr>
      </p:pic>
      <p:pic>
        <p:nvPicPr>
          <p:cNvPr id="2" name="图片 1" descr="59C3937CB45444C95C2DB568DF2E0932"/>
          <p:cNvPicPr>
            <a:picLocks noChangeAspect="1"/>
          </p:cNvPicPr>
          <p:nvPr/>
        </p:nvPicPr>
        <p:blipFill>
          <a:blip r:embed="rId2"/>
          <a:srcRect l="16481" r="14492"/>
          <a:stretch>
            <a:fillRect/>
          </a:stretch>
        </p:blipFill>
        <p:spPr>
          <a:xfrm>
            <a:off x="6062345" y="721360"/>
            <a:ext cx="1708785" cy="3302000"/>
          </a:xfrm>
          <a:prstGeom prst="rect">
            <a:avLst/>
          </a:prstGeom>
        </p:spPr>
      </p:pic>
      <p:sp>
        <p:nvSpPr>
          <p:cNvPr id="40962" name="文本框 4"/>
          <p:cNvSpPr txBox="1"/>
          <p:nvPr/>
        </p:nvSpPr>
        <p:spPr>
          <a:xfrm>
            <a:off x="5438775" y="4109085"/>
            <a:ext cx="3290570" cy="368300"/>
          </a:xfrm>
          <a:prstGeom prst="rect">
            <a:avLst/>
          </a:prstGeom>
          <a:noFill/>
          <a:ln w="9525">
            <a:noFill/>
          </a:ln>
        </p:spPr>
        <p:txBody>
          <a:bodyPr wrap="square" anchor="t">
            <a:spAutoFit/>
          </a:bodyPr>
          <a:p>
            <a:pPr algn="ctr"/>
            <a:r>
              <a:rPr lang="zh-CN" altLang="en-US" sz="1800" b="1">
                <a:latin typeface="微软雅黑" panose="020B0503020204020204" pitchFamily="2" charset="-122"/>
                <a:ea typeface="微软雅黑" panose="020B0503020204020204" pitchFamily="2" charset="-122"/>
                <a:cs typeface="+mj-cs"/>
                <a:sym typeface="+mn-ea"/>
              </a:rPr>
              <a:t>武冈市自来水公司</a:t>
            </a:r>
            <a:endParaRPr lang="zh-CN" altLang="en-US" sz="1800" b="1">
              <a:latin typeface="微软雅黑" panose="020B0503020204020204" pitchFamily="2" charset="-122"/>
              <a:ea typeface="微软雅黑" panose="020B0503020204020204" pitchFamily="2" charset="-122"/>
              <a:cs typeface="+mj-cs"/>
              <a:sym typeface="+mn-ea"/>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nvSpPr>
        <p:spPr>
          <a:xfrm>
            <a:off x="2836545" y="4004125"/>
            <a:ext cx="6007100" cy="632460"/>
          </a:xfrm>
          <a:prstGeom prst="rect">
            <a:avLst/>
          </a:prstGeom>
          <a:noFill/>
          <a:ln w="9525">
            <a:noFill/>
          </a:ln>
        </p:spPr>
        <p:txBody>
          <a:bodyPr anchor="ctr"/>
          <a:lstStyle>
            <a:lvl1pPr marL="0" lvl="0" indent="0" algn="l" defTabSz="685800" eaLnBrk="0" fontAlgn="base" latinLnBrk="0" hangingPunct="0">
              <a:lnSpc>
                <a:spcPct val="90000"/>
              </a:lnSpc>
              <a:spcBef>
                <a:spcPct val="0"/>
              </a:spcBef>
              <a:spcAft>
                <a:spcPct val="0"/>
              </a:spcAft>
              <a:buNone/>
              <a:defRPr sz="3300" kern="1200">
                <a:solidFill>
                  <a:schemeClr val="tx1"/>
                </a:solidFill>
                <a:latin typeface="+mj-lt"/>
                <a:ea typeface="+mj-ea"/>
                <a:cs typeface="+mj-cs"/>
              </a:defRPr>
            </a:lvl1pPr>
          </a:lstStyle>
          <a:p>
            <a:pPr algn="ctr"/>
            <a:r>
              <a:rPr lang="zh-CN" altLang="en-US" sz="1800">
                <a:latin typeface="微软雅黑" panose="020B0503020204020204" pitchFamily="2" charset="-122"/>
                <a:ea typeface="微软雅黑" panose="020B0503020204020204" pitchFamily="2" charset="-122"/>
              </a:rPr>
              <a:t>云霄县自来水厂</a:t>
            </a:r>
            <a:endParaRPr lang="zh-CN" altLang="en-US" sz="1800">
              <a:latin typeface="微软雅黑" panose="020B0503020204020204" pitchFamily="2" charset="-122"/>
              <a:ea typeface="微软雅黑" panose="020B0503020204020204" pitchFamily="2" charset="-122"/>
            </a:endParaRPr>
          </a:p>
        </p:txBody>
      </p:sp>
      <p:pic>
        <p:nvPicPr>
          <p:cNvPr id="9" name="图片 8" descr="925BFCC5168683446CEAC8B83CBA0380"/>
          <p:cNvPicPr>
            <a:picLocks noChangeAspect="1"/>
          </p:cNvPicPr>
          <p:nvPr/>
        </p:nvPicPr>
        <p:blipFill>
          <a:blip r:embed="rId1"/>
          <a:stretch>
            <a:fillRect/>
          </a:stretch>
        </p:blipFill>
        <p:spPr>
          <a:xfrm>
            <a:off x="3899535" y="921385"/>
            <a:ext cx="3737610" cy="2803525"/>
          </a:xfrm>
          <a:prstGeom prst="rect">
            <a:avLst/>
          </a:prstGeom>
        </p:spPr>
      </p:pic>
      <p:pic>
        <p:nvPicPr>
          <p:cNvPr id="2" name="图片 1" descr="A2FCDFAA723F636BB2F726BDDC9AA083"/>
          <p:cNvPicPr>
            <a:picLocks noChangeAspect="1"/>
          </p:cNvPicPr>
          <p:nvPr/>
        </p:nvPicPr>
        <p:blipFill>
          <a:blip r:embed="rId2"/>
          <a:srcRect/>
          <a:stretch>
            <a:fillRect/>
          </a:stretch>
        </p:blipFill>
        <p:spPr>
          <a:xfrm>
            <a:off x="815340" y="921385"/>
            <a:ext cx="2420620" cy="3653155"/>
          </a:xfrm>
          <a:prstGeom prst="rect">
            <a:avLst/>
          </a:prstGeom>
        </p:spPr>
      </p:pic>
      <p:sp>
        <p:nvSpPr>
          <p:cNvPr id="5" name="日期占位符 4"/>
          <p:cNvSpPr>
            <a:spLocks noGrp="1"/>
          </p:cNvSpPr>
          <p:nvPr>
            <p:ph type="dt" sz="half" idx="10"/>
          </p:nvPr>
        </p:nvSpPr>
        <p:spPr/>
        <p:txBody>
          <a:bodyPr/>
          <a:p>
            <a:pPr lvl="0" defTabSz="914400" eaLnBrk="1" hangingPunct="1"/>
            <a:fld id="{BB962C8B-B14F-4D97-AF65-F5344CB8AC3E}" type="datetime1">
              <a:rPr lang="zh-CN" altLang="en-US" dirty="0"/>
            </a:fld>
            <a:endParaRPr lang="zh-CN" altLang="en-US" dirty="0"/>
          </a:p>
        </p:txBody>
      </p:sp>
      <p:sp>
        <p:nvSpPr>
          <p:cNvPr id="6" name="Rectangle 2"/>
          <p:cNvSpPr>
            <a:spLocks noGrp="1"/>
          </p:cNvSpPr>
          <p:nvPr/>
        </p:nvSpPr>
        <p:spPr>
          <a:xfrm>
            <a:off x="160020" y="60960"/>
            <a:ext cx="8569325" cy="799465"/>
          </a:xfrm>
          <a:prstGeom prst="rect">
            <a:avLst/>
          </a:prstGeom>
          <a:noFill/>
          <a:ln w="9525">
            <a:noFill/>
          </a:ln>
        </p:spPr>
        <p:txBody>
          <a:bodyPr anchor="ctr"/>
          <a:p>
            <a:pPr algn="ctr"/>
            <a:r>
              <a:rPr lang="zh-CN" altLang="en-US" sz="2400" b="1" dirty="0">
                <a:solidFill>
                  <a:srgbClr val="0000FF"/>
                </a:solidFill>
                <a:latin typeface="微软雅黑" panose="020B0503020204020204" pitchFamily="2" charset="-122"/>
                <a:ea typeface="微软雅黑" panose="020B0503020204020204" pitchFamily="2" charset="-122"/>
                <a:cs typeface="微软雅黑" panose="020B0503020204020204" pitchFamily="2" charset="-122"/>
              </a:rPr>
              <a:t>部分客户现场安装照片</a:t>
            </a:r>
            <a:r>
              <a:rPr lang="en-US" altLang="zh-CN" sz="2400" b="1" i="1" dirty="0">
                <a:latin typeface="微软雅黑" panose="020B0503020204020204" pitchFamily="2" charset="-122"/>
                <a:ea typeface="微软雅黑" panose="020B0503020204020204" pitchFamily="2" charset="-122"/>
                <a:cs typeface="微软雅黑" panose="020B0503020204020204" pitchFamily="2" charset="-122"/>
              </a:rPr>
              <a:t>         </a:t>
            </a:r>
            <a:endParaRPr lang="zh-CN" altLang="en-US" sz="2400" i="1" dirty="0">
              <a:latin typeface="微软雅黑" panose="020B0503020204020204" pitchFamily="2" charset="-122"/>
              <a:ea typeface="微软雅黑" panose="020B0503020204020204" pitchFamily="2" charset="-122"/>
              <a:cs typeface="微软雅黑" panose="020B0503020204020204" pitchFamily="2" charset="-122"/>
            </a:endParaRPr>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9590" y="274955"/>
            <a:ext cx="8380095" cy="3262630"/>
          </a:xfrm>
        </p:spPr>
        <p:txBody>
          <a:bodyPr/>
          <a:lstStyle/>
          <a:p>
            <a:pPr marL="0" indent="0">
              <a:lnSpc>
                <a:spcPct val="100000"/>
              </a:lnSpc>
              <a:buNone/>
            </a:pPr>
            <a:r>
              <a:rPr lang="zh-CN" altLang="en-US" sz="1800" b="1">
                <a:latin typeface="微软雅黑" panose="020B0503020204020204" pitchFamily="2" charset="-122"/>
                <a:ea typeface="微软雅黑" panose="020B0503020204020204" pitchFamily="2" charset="-122"/>
                <a:cs typeface="微软雅黑" panose="020B0503020204020204" pitchFamily="2" charset="-122"/>
              </a:rPr>
              <a:t>其他典型客户名单：</a:t>
            </a:r>
            <a:endParaRPr lang="zh-CN" altLang="en-US" sz="1800" b="0">
              <a:latin typeface="微软雅黑" panose="020B0503020204020204" pitchFamily="2" charset="-122"/>
              <a:ea typeface="微软雅黑" panose="020B0503020204020204" pitchFamily="2" charset="-122"/>
              <a:cs typeface="微软雅黑" panose="020B0503020204020204" pitchFamily="2" charset="-122"/>
            </a:endParaRPr>
          </a:p>
          <a:p>
            <a:pPr marL="0" indent="0">
              <a:lnSpc>
                <a:spcPct val="100000"/>
              </a:lnSpc>
              <a:buNone/>
            </a:pPr>
            <a:r>
              <a:rPr lang="zh-CN" altLang="en-US" sz="1800" b="0">
                <a:latin typeface="微软雅黑" panose="020B0503020204020204" pitchFamily="2" charset="-122"/>
                <a:ea typeface="微软雅黑" panose="020B0503020204020204" pitchFamily="2" charset="-122"/>
                <a:cs typeface="微软雅黑" panose="020B0503020204020204" pitchFamily="2" charset="-122"/>
              </a:rPr>
              <a:t>福建省云霄县自来水、晋江东石供水</a:t>
            </a:r>
            <a:r>
              <a:rPr lang="en-US" altLang="zh-CN" sz="1800" b="0">
                <a:latin typeface="微软雅黑" panose="020B0503020204020204" pitchFamily="2" charset="-122"/>
                <a:ea typeface="微软雅黑" panose="020B0503020204020204" pitchFamily="2" charset="-122"/>
                <a:cs typeface="微软雅黑" panose="020B0503020204020204" pitchFamily="2" charset="-122"/>
              </a:rPr>
              <a:t>……</a:t>
            </a:r>
            <a:endParaRPr lang="en-US" altLang="zh-CN" sz="1800" b="0">
              <a:latin typeface="微软雅黑" panose="020B0503020204020204" pitchFamily="2" charset="-122"/>
              <a:ea typeface="微软雅黑" panose="020B0503020204020204" pitchFamily="2" charset="-122"/>
              <a:cs typeface="微软雅黑" panose="020B0503020204020204" pitchFamily="2" charset="-122"/>
            </a:endParaRPr>
          </a:p>
          <a:p>
            <a:pPr marL="0" indent="0">
              <a:lnSpc>
                <a:spcPct val="100000"/>
              </a:lnSpc>
              <a:buNone/>
            </a:pPr>
            <a:r>
              <a:rPr lang="zh-CN" altLang="en-US" sz="1800" b="0">
                <a:latin typeface="微软雅黑" panose="020B0503020204020204" pitchFamily="2" charset="-122"/>
                <a:ea typeface="微软雅黑" panose="020B0503020204020204" pitchFamily="2" charset="-122"/>
                <a:cs typeface="微软雅黑" panose="020B0503020204020204" pitchFamily="2" charset="-122"/>
              </a:rPr>
              <a:t>湖南邵阳新宁自来水、常德桃源县自来水、桑植县自来水公司</a:t>
            </a:r>
            <a:r>
              <a:rPr lang="en-US" altLang="zh-CN" sz="1800" b="0">
                <a:latin typeface="微软雅黑" panose="020B0503020204020204" pitchFamily="2" charset="-122"/>
                <a:ea typeface="微软雅黑" panose="020B0503020204020204" pitchFamily="2" charset="-122"/>
                <a:cs typeface="微软雅黑" panose="020B0503020204020204" pitchFamily="2" charset="-122"/>
              </a:rPr>
              <a:t>……</a:t>
            </a:r>
            <a:endParaRPr lang="en-US" altLang="zh-CN" sz="1800" b="0">
              <a:latin typeface="微软雅黑" panose="020B0503020204020204" pitchFamily="2" charset="-122"/>
              <a:ea typeface="微软雅黑" panose="020B0503020204020204" pitchFamily="2" charset="-122"/>
              <a:cs typeface="微软雅黑" panose="020B0503020204020204" pitchFamily="2" charset="-122"/>
            </a:endParaRPr>
          </a:p>
          <a:p>
            <a:pPr marL="0" indent="0">
              <a:lnSpc>
                <a:spcPct val="100000"/>
              </a:lnSpc>
              <a:buNone/>
            </a:pPr>
            <a:r>
              <a:rPr lang="zh-CN" altLang="en-US" sz="1800" b="0">
                <a:latin typeface="微软雅黑" panose="020B0503020204020204" pitchFamily="2" charset="-122"/>
                <a:ea typeface="微软雅黑" panose="020B0503020204020204" pitchFamily="2" charset="-122"/>
                <a:cs typeface="微软雅黑" panose="020B0503020204020204" pitchFamily="2" charset="-122"/>
              </a:rPr>
              <a:t>云南元江县自来水、石屏县自来水、弥勒市自来水</a:t>
            </a:r>
            <a:r>
              <a:rPr lang="en-US" altLang="zh-CN" sz="1800" b="0">
                <a:latin typeface="微软雅黑" panose="020B0503020204020204" pitchFamily="2" charset="-122"/>
                <a:ea typeface="微软雅黑" panose="020B0503020204020204" pitchFamily="2" charset="-122"/>
                <a:cs typeface="微软雅黑" panose="020B0503020204020204" pitchFamily="2" charset="-122"/>
              </a:rPr>
              <a:t>……</a:t>
            </a:r>
            <a:endParaRPr lang="en-US" altLang="zh-CN" sz="1800" b="0">
              <a:latin typeface="微软雅黑" panose="020B0503020204020204" pitchFamily="2" charset="-122"/>
              <a:ea typeface="微软雅黑" panose="020B0503020204020204" pitchFamily="2" charset="-122"/>
              <a:cs typeface="微软雅黑" panose="020B0503020204020204" pitchFamily="2" charset="-122"/>
            </a:endParaRPr>
          </a:p>
          <a:p>
            <a:pPr marL="0" indent="0">
              <a:lnSpc>
                <a:spcPct val="100000"/>
              </a:lnSpc>
              <a:buNone/>
            </a:pPr>
            <a:r>
              <a:rPr lang="zh-CN" altLang="en-US" sz="1800" b="0">
                <a:latin typeface="微软雅黑" panose="020B0503020204020204" pitchFamily="2" charset="-122"/>
                <a:ea typeface="微软雅黑" panose="020B0503020204020204" pitchFamily="2" charset="-122"/>
                <a:cs typeface="微软雅黑" panose="020B0503020204020204" pitchFamily="2" charset="-122"/>
              </a:rPr>
              <a:t>黑龙江巴彦县自来水公司、五常市自来水公司</a:t>
            </a:r>
            <a:r>
              <a:rPr lang="en-US" altLang="zh-CN" sz="1800" b="0">
                <a:latin typeface="微软雅黑" panose="020B0503020204020204" pitchFamily="2" charset="-122"/>
                <a:ea typeface="微软雅黑" panose="020B0503020204020204" pitchFamily="2" charset="-122"/>
                <a:cs typeface="微软雅黑" panose="020B0503020204020204" pitchFamily="2" charset="-122"/>
              </a:rPr>
              <a:t>……</a:t>
            </a:r>
            <a:endParaRPr lang="en-US" altLang="zh-CN" sz="1800" b="0">
              <a:latin typeface="微软雅黑" panose="020B0503020204020204" pitchFamily="2" charset="-122"/>
              <a:ea typeface="微软雅黑" panose="020B0503020204020204" pitchFamily="2" charset="-122"/>
              <a:cs typeface="微软雅黑" panose="020B0503020204020204" pitchFamily="2" charset="-122"/>
            </a:endParaRPr>
          </a:p>
          <a:p>
            <a:pPr marL="0" indent="0">
              <a:lnSpc>
                <a:spcPct val="100000"/>
              </a:lnSpc>
              <a:buNone/>
            </a:pPr>
            <a:r>
              <a:rPr lang="zh-CN" altLang="en-US" sz="1800" b="0">
                <a:latin typeface="微软雅黑" panose="020B0503020204020204" pitchFamily="2" charset="-122"/>
                <a:ea typeface="微软雅黑" panose="020B0503020204020204" pitchFamily="2" charset="-122"/>
                <a:cs typeface="微软雅黑" panose="020B0503020204020204" pitchFamily="2" charset="-122"/>
              </a:rPr>
              <a:t>辽宁建昌县自来水公司</a:t>
            </a:r>
            <a:r>
              <a:rPr lang="en-US" altLang="zh-CN" sz="1800" b="0">
                <a:latin typeface="微软雅黑" panose="020B0503020204020204" pitchFamily="2" charset="-122"/>
                <a:ea typeface="微软雅黑" panose="020B0503020204020204" pitchFamily="2" charset="-122"/>
                <a:cs typeface="微软雅黑" panose="020B0503020204020204" pitchFamily="2" charset="-122"/>
              </a:rPr>
              <a:t>……</a:t>
            </a:r>
            <a:endParaRPr lang="en-US" altLang="zh-CN" sz="1800" b="0">
              <a:latin typeface="微软雅黑" panose="020B0503020204020204" pitchFamily="2" charset="-122"/>
              <a:ea typeface="微软雅黑" panose="020B0503020204020204" pitchFamily="2" charset="-122"/>
              <a:cs typeface="微软雅黑" panose="020B0503020204020204" pitchFamily="2" charset="-122"/>
            </a:endParaRPr>
          </a:p>
          <a:p>
            <a:pPr marL="0" indent="0">
              <a:lnSpc>
                <a:spcPct val="100000"/>
              </a:lnSpc>
              <a:buNone/>
            </a:pPr>
            <a:r>
              <a:rPr lang="zh-CN" altLang="en-US" sz="1800" b="0">
                <a:latin typeface="微软雅黑" panose="020B0503020204020204" pitchFamily="2" charset="-122"/>
                <a:ea typeface="微软雅黑" panose="020B0503020204020204" pitchFamily="2" charset="-122"/>
                <a:cs typeface="微软雅黑" panose="020B0503020204020204" pitchFamily="2" charset="-122"/>
              </a:rPr>
              <a:t>四川、安徽、湖北、山西、贵州、山东等各省份自来水公司及卫生监督所</a:t>
            </a:r>
            <a:endParaRPr lang="zh-CN" altLang="en-US" sz="1800" b="0">
              <a:latin typeface="微软雅黑" panose="020B0503020204020204" pitchFamily="2" charset="-122"/>
              <a:ea typeface="微软雅黑" panose="020B0503020204020204" pitchFamily="2" charset="-122"/>
              <a:cs typeface="微软雅黑" panose="020B0503020204020204" pitchFamily="2" charset="-122"/>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组合 13"/>
          <p:cNvPicPr>
            <a:picLocks noGrp="1" noChangeAspect="1"/>
          </p:cNvPicPr>
          <p:nvPr/>
        </p:nvPicPr>
        <p:blipFill>
          <a:blip r:embed="rId1"/>
          <a:stretch>
            <a:fillRect/>
          </a:stretch>
        </p:blipFill>
        <p:spPr>
          <a:xfrm>
            <a:off x="2405063" y="1210125"/>
            <a:ext cx="4214812" cy="2365375"/>
          </a:xfrm>
          <a:prstGeom prst="rect">
            <a:avLst/>
          </a:prstGeom>
          <a:noFill/>
          <a:ln w="9525">
            <a:noFill/>
          </a:ln>
        </p:spPr>
      </p:pic>
      <p:sp>
        <p:nvSpPr>
          <p:cNvPr id="16387" name="TextBox 22"/>
          <p:cNvSpPr txBox="1"/>
          <p:nvPr/>
        </p:nvSpPr>
        <p:spPr>
          <a:xfrm>
            <a:off x="2124075" y="2107063"/>
            <a:ext cx="4652963" cy="737235"/>
          </a:xfrm>
          <a:prstGeom prst="rect">
            <a:avLst/>
          </a:prstGeom>
          <a:noFill/>
          <a:ln w="9525">
            <a:noFill/>
          </a:ln>
        </p:spPr>
        <p:txBody>
          <a:bodyPr anchor="t">
            <a:spAutoFit/>
          </a:bodyPr>
          <a:lstStyle/>
          <a:p>
            <a:pPr algn="ctr">
              <a:lnSpc>
                <a:spcPct val="150000"/>
              </a:lnSpc>
            </a:pPr>
            <a:r>
              <a:rPr lang="zh-CN" altLang="en-US" sz="2800" b="1" dirty="0">
                <a:solidFill>
                  <a:srgbClr val="595959"/>
                </a:solidFill>
                <a:latin typeface="微软雅黑" panose="020B0503020204020204" pitchFamily="2" charset="-122"/>
                <a:ea typeface="微软雅黑" panose="020B0503020204020204" pitchFamily="2" charset="-122"/>
              </a:rPr>
              <a:t>企业简介</a:t>
            </a:r>
            <a:endParaRPr lang="zh-CN" altLang="en-US" sz="2800" b="1" dirty="0">
              <a:solidFill>
                <a:srgbClr val="595959"/>
              </a:solidFill>
              <a:latin typeface="微软雅黑" panose="020B0503020204020204" pitchFamily="2" charset="-122"/>
              <a:ea typeface="微软雅黑" panose="020B0503020204020204" pitchFamily="2"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19"/>
          <p:cNvGrpSpPr/>
          <p:nvPr/>
        </p:nvGrpSpPr>
        <p:grpSpPr>
          <a:xfrm>
            <a:off x="-8572" y="440505"/>
            <a:ext cx="4267200" cy="602210"/>
            <a:chOff x="0" y="0"/>
            <a:chExt cx="4267722" cy="453705"/>
          </a:xfrm>
        </p:grpSpPr>
        <p:sp>
          <p:nvSpPr>
            <p:cNvPr id="5123" name="矩形 21"/>
            <p:cNvSpPr/>
            <p:nvPr/>
          </p:nvSpPr>
          <p:spPr>
            <a:xfrm>
              <a:off x="0" y="0"/>
              <a:ext cx="179409" cy="453705"/>
            </a:xfrm>
            <a:prstGeom prst="rect">
              <a:avLst/>
            </a:prstGeom>
            <a:solidFill>
              <a:schemeClr val="accent1"/>
            </a:solidFill>
            <a:ln w="9525">
              <a:noFill/>
            </a:ln>
          </p:spPr>
          <p:txBody>
            <a:bodyPr anchor="ctr"/>
            <a:lstStyle/>
            <a:p>
              <a:pPr algn="ctr"/>
              <a:endParaRPr lang="zh-CN" altLang="en-US" dirty="0">
                <a:solidFill>
                  <a:srgbClr val="FFFFFF"/>
                </a:solidFill>
                <a:latin typeface="华文细黑" panose="02010600040101010101" pitchFamily="2" charset="-122"/>
                <a:ea typeface="微软雅黑" panose="020B0503020204020204" pitchFamily="2" charset="-122"/>
              </a:endParaRPr>
            </a:p>
          </p:txBody>
        </p:sp>
        <p:sp>
          <p:nvSpPr>
            <p:cNvPr id="5124" name="矩形 23"/>
            <p:cNvSpPr/>
            <p:nvPr/>
          </p:nvSpPr>
          <p:spPr>
            <a:xfrm>
              <a:off x="179092" y="54060"/>
              <a:ext cx="4088630" cy="346847"/>
            </a:xfrm>
            <a:prstGeom prst="rect">
              <a:avLst/>
            </a:prstGeom>
            <a:noFill/>
            <a:ln w="9525">
              <a:noFill/>
            </a:ln>
          </p:spPr>
          <p:txBody>
            <a:bodyPr wrap="square" anchor="t">
              <a:spAutoFit/>
            </a:bodyPr>
            <a:lstStyle/>
            <a:p>
              <a:r>
                <a:rPr lang="en-US" altLang="zh-CN" sz="2400" b="1" dirty="0">
                  <a:latin typeface="微软雅黑" panose="020B0503020204020204" pitchFamily="2" charset="-122"/>
                  <a:ea typeface="微软雅黑" panose="020B0503020204020204" pitchFamily="2" charset="-122"/>
                </a:rPr>
                <a:t> </a:t>
              </a:r>
              <a:r>
                <a:rPr lang="zh-CN" altLang="en-US" sz="2400" b="1" dirty="0">
                  <a:latin typeface="微软雅黑" panose="020B0503020204020204" pitchFamily="2" charset="-122"/>
                  <a:ea typeface="微软雅黑" panose="020B0503020204020204" pitchFamily="2" charset="-122"/>
                </a:rPr>
                <a:t>清时捷 是一家怎样的公司？</a:t>
              </a:r>
              <a:endParaRPr lang="zh-CN" altLang="en-US" sz="2400" b="1" dirty="0">
                <a:latin typeface="微软雅黑" panose="020B0503020204020204" pitchFamily="2" charset="-122"/>
                <a:ea typeface="微软雅黑" panose="020B0503020204020204" pitchFamily="2" charset="-122"/>
              </a:endParaRPr>
            </a:p>
          </p:txBody>
        </p:sp>
      </p:grpSp>
      <p:sp>
        <p:nvSpPr>
          <p:cNvPr id="5125" name="矩形 1"/>
          <p:cNvSpPr/>
          <p:nvPr/>
        </p:nvSpPr>
        <p:spPr>
          <a:xfrm>
            <a:off x="4120198" y="1565725"/>
            <a:ext cx="954087" cy="776288"/>
          </a:xfrm>
          <a:prstGeom prst="rect">
            <a:avLst/>
          </a:prstGeom>
          <a:solidFill>
            <a:schemeClr val="accent1"/>
          </a:solidFill>
          <a:ln w="9525">
            <a:noFill/>
          </a:ln>
        </p:spPr>
        <p:txBody>
          <a:bodyPr anchor="ctr"/>
          <a:lstStyle/>
          <a:p>
            <a:pPr algn="ctr"/>
            <a:r>
              <a:rPr lang="zh-CN" altLang="en-US" sz="1400" b="1" dirty="0">
                <a:solidFill>
                  <a:srgbClr val="FFFFFF"/>
                </a:solidFill>
                <a:latin typeface="微软雅黑" panose="020B0503020204020204" pitchFamily="2" charset="-122"/>
                <a:ea typeface="微软雅黑" panose="020B0503020204020204" pitchFamily="2" charset="-122"/>
              </a:rPr>
              <a:t>成立时间</a:t>
            </a:r>
            <a:endParaRPr lang="en-US" altLang="x-none" sz="1400" b="1" dirty="0">
              <a:solidFill>
                <a:srgbClr val="FFFFFF"/>
              </a:solidFill>
              <a:latin typeface="微软雅黑" panose="020B0503020204020204" pitchFamily="2" charset="-122"/>
              <a:ea typeface="微软雅黑" panose="020B0503020204020204" pitchFamily="2" charset="-122"/>
            </a:endParaRPr>
          </a:p>
        </p:txBody>
      </p:sp>
      <p:sp>
        <p:nvSpPr>
          <p:cNvPr id="5126" name="TextBox 2"/>
          <p:cNvSpPr txBox="1"/>
          <p:nvPr/>
        </p:nvSpPr>
        <p:spPr>
          <a:xfrm>
            <a:off x="5238750" y="1512385"/>
            <a:ext cx="2934335" cy="829945"/>
          </a:xfrm>
          <a:prstGeom prst="rect">
            <a:avLst/>
          </a:prstGeom>
          <a:noFill/>
          <a:ln w="9525">
            <a:noFill/>
          </a:ln>
        </p:spPr>
        <p:txBody>
          <a:bodyPr wrap="square" anchor="t">
            <a:spAutoFit/>
          </a:bodyPr>
          <a:lstStyle/>
          <a:p>
            <a:pPr algn="just">
              <a:lnSpc>
                <a:spcPct val="150000"/>
              </a:lnSpc>
            </a:pPr>
            <a:r>
              <a:rPr lang="zh-CN" altLang="en-US" sz="1600" dirty="0">
                <a:latin typeface="微软雅黑" panose="020B0503020204020204" pitchFamily="2" charset="-122"/>
                <a:ea typeface="微软雅黑" panose="020B0503020204020204" pitchFamily="2" charset="-122"/>
              </a:rPr>
              <a:t>公司成立于</a:t>
            </a:r>
            <a:r>
              <a:rPr lang="en-US" altLang="x-none" sz="1600" dirty="0">
                <a:latin typeface="Arial" panose="020B0604020202020204" pitchFamily="34" charset="0"/>
                <a:ea typeface="宋体" panose="02010600030101010101" pitchFamily="2" charset="-122"/>
                <a:sym typeface="微软雅黑" panose="020B0503020204020204" pitchFamily="2" charset="-122"/>
              </a:rPr>
              <a:t>2007 </a:t>
            </a:r>
            <a:r>
              <a:rPr lang="zh-CN" altLang="en-US" sz="1600" dirty="0">
                <a:latin typeface="微软雅黑" panose="020B0503020204020204" pitchFamily="2" charset="-122"/>
                <a:ea typeface="微软雅黑" panose="020B0503020204020204" pitchFamily="2" charset="-122"/>
              </a:rPr>
              <a:t>年。</a:t>
            </a:r>
            <a:endParaRPr lang="zh-CN" altLang="en-US" sz="1600" dirty="0">
              <a:latin typeface="微软雅黑" panose="020B0503020204020204" pitchFamily="2" charset="-122"/>
              <a:ea typeface="微软雅黑" panose="020B0503020204020204" pitchFamily="2" charset="-122"/>
            </a:endParaRPr>
          </a:p>
          <a:p>
            <a:pPr algn="just">
              <a:lnSpc>
                <a:spcPct val="150000"/>
              </a:lnSpc>
            </a:pPr>
            <a:r>
              <a:rPr lang="zh-CN" altLang="en-US" sz="1600" dirty="0">
                <a:latin typeface="微软雅黑" panose="020B0503020204020204" pitchFamily="2" charset="-122"/>
                <a:ea typeface="微软雅黑" panose="020B0503020204020204" pitchFamily="2" charset="-122"/>
              </a:rPr>
              <a:t>第一批国家级高新技术企业。</a:t>
            </a:r>
            <a:endParaRPr lang="zh-CN" altLang="en-US" sz="1600" dirty="0">
              <a:latin typeface="微软雅黑" panose="020B0503020204020204" pitchFamily="2" charset="-122"/>
              <a:ea typeface="微软雅黑" panose="020B0503020204020204" pitchFamily="2" charset="-122"/>
            </a:endParaRPr>
          </a:p>
        </p:txBody>
      </p:sp>
      <p:sp>
        <p:nvSpPr>
          <p:cNvPr id="5127" name="矩形 12"/>
          <p:cNvSpPr/>
          <p:nvPr/>
        </p:nvSpPr>
        <p:spPr>
          <a:xfrm>
            <a:off x="4139248" y="2886525"/>
            <a:ext cx="955675" cy="776288"/>
          </a:xfrm>
          <a:prstGeom prst="rect">
            <a:avLst/>
          </a:prstGeom>
          <a:solidFill>
            <a:schemeClr val="accent1"/>
          </a:solidFill>
          <a:ln w="9525">
            <a:noFill/>
          </a:ln>
        </p:spPr>
        <p:txBody>
          <a:bodyPr anchor="ctr"/>
          <a:lstStyle/>
          <a:p>
            <a:pPr algn="ctr"/>
            <a:r>
              <a:rPr lang="zh-CN" altLang="en-US" sz="1400" b="1" dirty="0">
                <a:solidFill>
                  <a:srgbClr val="FFFFFF"/>
                </a:solidFill>
                <a:latin typeface="微软雅黑" panose="020B0503020204020204" pitchFamily="2" charset="-122"/>
                <a:ea typeface="微软雅黑" panose="020B0503020204020204" pitchFamily="2" charset="-122"/>
              </a:rPr>
              <a:t>行业定位</a:t>
            </a:r>
            <a:endParaRPr lang="en-US" altLang="x-none" sz="1400" b="1" dirty="0">
              <a:solidFill>
                <a:srgbClr val="FFFFFF"/>
              </a:solidFill>
              <a:latin typeface="微软雅黑" panose="020B0503020204020204" pitchFamily="2" charset="-122"/>
              <a:ea typeface="微软雅黑" panose="020B0503020204020204" pitchFamily="2" charset="-122"/>
            </a:endParaRPr>
          </a:p>
        </p:txBody>
      </p:sp>
      <p:sp>
        <p:nvSpPr>
          <p:cNvPr id="5128" name="TextBox 13"/>
          <p:cNvSpPr txBox="1"/>
          <p:nvPr/>
        </p:nvSpPr>
        <p:spPr>
          <a:xfrm>
            <a:off x="5220335" y="2599055"/>
            <a:ext cx="3231515" cy="1198880"/>
          </a:xfrm>
          <a:prstGeom prst="rect">
            <a:avLst/>
          </a:prstGeom>
          <a:noFill/>
          <a:ln w="9525">
            <a:noFill/>
          </a:ln>
        </p:spPr>
        <p:txBody>
          <a:bodyPr wrap="square" anchor="t">
            <a:spAutoFit/>
          </a:bodyPr>
          <a:lstStyle/>
          <a:p>
            <a:pPr algn="just">
              <a:lnSpc>
                <a:spcPct val="150000"/>
              </a:lnSpc>
            </a:pPr>
            <a:r>
              <a:rPr lang="zh-CN" altLang="en-US" sz="1600" dirty="0">
                <a:latin typeface="微软雅黑" panose="020B0503020204020204" pitchFamily="2" charset="-122"/>
                <a:ea typeface="微软雅黑" panose="020B0503020204020204" pitchFamily="2" charset="-122"/>
              </a:rPr>
              <a:t>经过</a:t>
            </a:r>
            <a:r>
              <a:rPr lang="en-US" altLang="x-none" sz="1600" dirty="0">
                <a:latin typeface="微软雅黑" panose="020B0503020204020204" pitchFamily="2" charset="-122"/>
                <a:ea typeface="微软雅黑" panose="020B0503020204020204" pitchFamily="2" charset="-122"/>
              </a:rPr>
              <a:t>10</a:t>
            </a:r>
            <a:r>
              <a:rPr lang="zh-CN" altLang="en-US" sz="1600" dirty="0">
                <a:latin typeface="微软雅黑" panose="020B0503020204020204" pitchFamily="2" charset="-122"/>
                <a:ea typeface="微软雅黑" panose="020B0503020204020204" pitchFamily="2" charset="-122"/>
              </a:rPr>
              <a:t>年的见证、创新、引领行业的发展，现已成长为饮用水行业水质检测设备最佳国产品牌。</a:t>
            </a:r>
            <a:endParaRPr lang="zh-CN" altLang="en-US" sz="1600" dirty="0">
              <a:latin typeface="微软雅黑" panose="020B0503020204020204" pitchFamily="2" charset="-122"/>
              <a:ea typeface="微软雅黑" panose="020B0503020204020204" pitchFamily="2" charset="-122"/>
            </a:endParaRPr>
          </a:p>
        </p:txBody>
      </p:sp>
      <p:pic>
        <p:nvPicPr>
          <p:cNvPr id="9224" name="图片 3" descr="D:\Users\hxp\Documents\前厅.jpg前厅"/>
          <p:cNvPicPr>
            <a:picLocks noChangeAspect="1"/>
          </p:cNvPicPr>
          <p:nvPr/>
        </p:nvPicPr>
        <p:blipFill>
          <a:blip r:embed="rId1"/>
          <a:srcRect/>
          <a:stretch>
            <a:fillRect/>
          </a:stretch>
        </p:blipFill>
        <p:spPr>
          <a:xfrm>
            <a:off x="170815" y="1565725"/>
            <a:ext cx="3787775" cy="2456180"/>
          </a:xfrm>
          <a:prstGeom prst="rect">
            <a:avLst/>
          </a:prstGeom>
          <a:noFill/>
          <a:ln w="9525">
            <a:noFill/>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3" descr="IMG_5095"/>
          <p:cNvPicPr>
            <a:picLocks noChangeAspect="1"/>
          </p:cNvPicPr>
          <p:nvPr/>
        </p:nvPicPr>
        <p:blipFill>
          <a:blip r:embed="rId1"/>
          <a:srcRect/>
          <a:stretch>
            <a:fillRect/>
          </a:stretch>
        </p:blipFill>
        <p:spPr>
          <a:xfrm>
            <a:off x="106680" y="27755"/>
            <a:ext cx="6146800" cy="3875405"/>
          </a:xfrm>
          <a:prstGeom prst="rect">
            <a:avLst/>
          </a:prstGeom>
          <a:noFill/>
          <a:ln w="9525">
            <a:noFill/>
          </a:ln>
        </p:spPr>
      </p:pic>
      <p:sp>
        <p:nvSpPr>
          <p:cNvPr id="5" name="矩形 4"/>
          <p:cNvSpPr/>
          <p:nvPr/>
        </p:nvSpPr>
        <p:spPr>
          <a:xfrm>
            <a:off x="6847205" y="660215"/>
            <a:ext cx="15621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lt1"/>
                </a:solidFill>
                <a:effectLst/>
                <a:uLnTx/>
                <a:uFillTx/>
                <a:latin typeface="黑体" panose="02010609060101010101" charset="-122"/>
                <a:ea typeface="黑体" panose="02010609060101010101" charset="-122"/>
                <a:cs typeface="+mn-cs"/>
              </a:rPr>
              <a:t>公司总部</a:t>
            </a:r>
            <a:endParaRPr kumimoji="0" lang="zh-CN" altLang="en-US" sz="1800" b="0" i="0" u="none" strike="noStrike" kern="1200" cap="none" spc="0" normalizeH="0" baseline="0" noProof="1">
              <a:ln>
                <a:noFill/>
              </a:ln>
              <a:solidFill>
                <a:schemeClr val="lt1"/>
              </a:solidFill>
              <a:effectLst/>
              <a:uLnTx/>
              <a:uFillTx/>
              <a:latin typeface="黑体" panose="02010609060101010101" charset="-122"/>
              <a:ea typeface="黑体" panose="02010609060101010101" charset="-122"/>
              <a:cs typeface="+mn-cs"/>
            </a:endParaRPr>
          </a:p>
        </p:txBody>
      </p:sp>
      <p:pic>
        <p:nvPicPr>
          <p:cNvPr id="12290" name="图片 2" descr="仪佳杨工业园"/>
          <p:cNvPicPr>
            <a:picLocks noChangeAspect="1"/>
          </p:cNvPicPr>
          <p:nvPr/>
        </p:nvPicPr>
        <p:blipFill>
          <a:blip r:embed="rId2"/>
          <a:stretch>
            <a:fillRect/>
          </a:stretch>
        </p:blipFill>
        <p:spPr>
          <a:xfrm>
            <a:off x="3921125" y="1906085"/>
            <a:ext cx="4884420" cy="3157855"/>
          </a:xfrm>
          <a:prstGeom prst="rect">
            <a:avLst/>
          </a:prstGeom>
          <a:noFill/>
          <a:ln w="9525">
            <a:noFill/>
          </a:ln>
        </p:spPr>
      </p:pic>
      <p:sp>
        <p:nvSpPr>
          <p:cNvPr id="3" name="矩形 2"/>
          <p:cNvSpPr/>
          <p:nvPr/>
        </p:nvSpPr>
        <p:spPr>
          <a:xfrm>
            <a:off x="1715770" y="3933640"/>
            <a:ext cx="154813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lt1"/>
                </a:solidFill>
                <a:effectLst/>
                <a:uLnTx/>
                <a:uFillTx/>
                <a:latin typeface="黑体" panose="02010609060101010101" charset="-122"/>
                <a:ea typeface="黑体" panose="02010609060101010101" charset="-122"/>
                <a:cs typeface="+mn-cs"/>
              </a:rPr>
              <a:t>生产基地</a:t>
            </a:r>
            <a:endParaRPr kumimoji="0" lang="zh-CN" altLang="en-US" sz="1800" b="0" i="0" u="none" strike="noStrike" kern="1200" cap="none" spc="0" normalizeH="0" baseline="0" noProof="1">
              <a:ln>
                <a:noFill/>
              </a:ln>
              <a:solidFill>
                <a:schemeClr val="lt1"/>
              </a:solidFill>
              <a:effectLst/>
              <a:uLnTx/>
              <a:uFillTx/>
              <a:latin typeface="黑体" panose="02010609060101010101" charset="-122"/>
              <a:ea typeface="黑体" panose="02010609060101010101" charset="-122"/>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5"/>
                                        </p:tgtEl>
                                        <p:attrNameLst>
                                          <p:attrName>style.visibility</p:attrName>
                                        </p:attrNameLst>
                                      </p:cBhvr>
                                      <p:to>
                                        <p:strVal val="visible"/>
                                      </p:to>
                                    </p:set>
                                    <p:anim calcmode="lin" valueType="num">
                                      <p:cBhvr additive="base">
                                        <p:cTn id="7" dur="500" fill="hold"/>
                                        <p:tgtEl>
                                          <p:spTgt spid="11265"/>
                                        </p:tgtEl>
                                        <p:attrNameLst>
                                          <p:attrName>ppt_x</p:attrName>
                                        </p:attrNameLst>
                                      </p:cBhvr>
                                      <p:tavLst>
                                        <p:tav tm="0">
                                          <p:val>
                                            <p:strVal val="#ppt_x"/>
                                          </p:val>
                                        </p:tav>
                                        <p:tav tm="100000">
                                          <p:val>
                                            <p:strVal val="#ppt_x"/>
                                          </p:val>
                                        </p:tav>
                                      </p:tavLst>
                                    </p:anim>
                                    <p:anim calcmode="lin" valueType="num">
                                      <p:cBhvr additive="base">
                                        <p:cTn id="8" dur="500" fill="hold"/>
                                        <p:tgtEl>
                                          <p:spTgt spid="112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90"/>
                                        </p:tgtEl>
                                        <p:attrNameLst>
                                          <p:attrName>style.visibility</p:attrName>
                                        </p:attrNameLst>
                                      </p:cBhvr>
                                      <p:to>
                                        <p:strVal val="visible"/>
                                      </p:to>
                                    </p:set>
                                    <p:anim calcmode="lin" valueType="num">
                                      <p:cBhvr additive="base">
                                        <p:cTn id="19" dur="500" fill="hold"/>
                                        <p:tgtEl>
                                          <p:spTgt spid="12290"/>
                                        </p:tgtEl>
                                        <p:attrNameLst>
                                          <p:attrName>ppt_x</p:attrName>
                                        </p:attrNameLst>
                                      </p:cBhvr>
                                      <p:tavLst>
                                        <p:tav tm="0">
                                          <p:val>
                                            <p:strVal val="#ppt_x"/>
                                          </p:val>
                                        </p:tav>
                                        <p:tav tm="100000">
                                          <p:val>
                                            <p:strVal val="#ppt_x"/>
                                          </p:val>
                                        </p:tav>
                                      </p:tavLst>
                                    </p:anim>
                                    <p:anim calcmode="lin" valueType="num">
                                      <p:cBhvr additive="base">
                                        <p:cTn id="20"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组合 13"/>
          <p:cNvPicPr>
            <a:picLocks noGrp="1" noChangeAspect="1"/>
          </p:cNvPicPr>
          <p:nvPr/>
        </p:nvPicPr>
        <p:blipFill>
          <a:blip r:embed="rId1"/>
          <a:stretch>
            <a:fillRect/>
          </a:stretch>
        </p:blipFill>
        <p:spPr>
          <a:xfrm>
            <a:off x="2000885" y="795655"/>
            <a:ext cx="4739640" cy="2365375"/>
          </a:xfrm>
          <a:prstGeom prst="rect">
            <a:avLst/>
          </a:prstGeom>
          <a:noFill/>
          <a:ln w="9525">
            <a:noFill/>
          </a:ln>
        </p:spPr>
      </p:pic>
      <p:sp>
        <p:nvSpPr>
          <p:cNvPr id="16387" name="TextBox 22"/>
          <p:cNvSpPr txBox="1"/>
          <p:nvPr/>
        </p:nvSpPr>
        <p:spPr>
          <a:xfrm>
            <a:off x="2087245" y="1721618"/>
            <a:ext cx="4652963" cy="829945"/>
          </a:xfrm>
          <a:prstGeom prst="rect">
            <a:avLst/>
          </a:prstGeom>
          <a:noFill/>
          <a:ln w="9525">
            <a:noFill/>
          </a:ln>
        </p:spPr>
        <p:txBody>
          <a:bodyPr anchor="t">
            <a:spAutoFit/>
          </a:bodyPr>
          <a:lstStyle/>
          <a:p>
            <a:pPr algn="ctr">
              <a:lnSpc>
                <a:spcPct val="150000"/>
              </a:lnSpc>
            </a:pPr>
            <a:r>
              <a:rPr lang="zh-CN" altLang="en-US" sz="3200" b="1" dirty="0">
                <a:solidFill>
                  <a:srgbClr val="595959"/>
                </a:solidFill>
                <a:latin typeface="微软雅黑" panose="020B0503020204020204" pitchFamily="2" charset="-122"/>
                <a:ea typeface="微软雅黑" panose="020B0503020204020204" pitchFamily="2" charset="-122"/>
              </a:rPr>
              <a:t>可变关联在线检测技术</a:t>
            </a:r>
            <a:endParaRPr lang="zh-CN" altLang="en-US" sz="3200" b="1" dirty="0">
              <a:solidFill>
                <a:srgbClr val="595959"/>
              </a:solidFill>
              <a:latin typeface="微软雅黑" panose="020B0503020204020204" pitchFamily="2" charset="-122"/>
              <a:ea typeface="微软雅黑" panose="020B0503020204020204"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矩形 1048687"/>
          <p:cNvSpPr/>
          <p:nvPr/>
        </p:nvSpPr>
        <p:spPr>
          <a:xfrm>
            <a:off x="1395095" y="2413635"/>
            <a:ext cx="5393690" cy="2289175"/>
          </a:xfrm>
          <a:prstGeom prst="rect">
            <a:avLst/>
          </a:prstGeom>
          <a:noFill/>
          <a:ln w="9525">
            <a:noFill/>
          </a:ln>
        </p:spPr>
        <p:txBody>
          <a:bodyPr wrap="square" lIns="74295" tIns="37147" rIns="74295" bIns="37147" anchor="t">
            <a:spAutoFit/>
          </a:bodyPr>
          <a:lstStyle/>
          <a:p>
            <a:pPr latinLnBrk="1">
              <a:lnSpc>
                <a:spcPct val="150000"/>
              </a:lnSpc>
              <a:spcBef>
                <a:spcPts val="0"/>
              </a:spcBef>
              <a:spcAft>
                <a:spcPts val="0"/>
              </a:spcAft>
              <a:buFont typeface="Arial" panose="020B0604020202020204" pitchFamily="34" charset="0"/>
              <a:buChar char="•"/>
            </a:pPr>
            <a:r>
              <a:rPr lang="en-US" altLang="x-none"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rPr>
              <a:t> </a:t>
            </a:r>
            <a:r>
              <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rPr>
              <a:t>国家级高新技术企业</a:t>
            </a:r>
            <a:endPar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endParaRPr>
          </a:p>
          <a:p>
            <a:pPr latinLnBrk="1">
              <a:lnSpc>
                <a:spcPct val="150000"/>
              </a:lnSpc>
              <a:spcBef>
                <a:spcPts val="0"/>
              </a:spcBef>
              <a:spcAft>
                <a:spcPts val="0"/>
              </a:spcAft>
              <a:buFont typeface="Arial" panose="020B0604020202020204" pitchFamily="34" charset="0"/>
              <a:buChar char="•"/>
            </a:pPr>
            <a:r>
              <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rPr>
              <a:t> 国家级双软认证企业</a:t>
            </a:r>
            <a:endPar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endParaRPr>
          </a:p>
          <a:p>
            <a:pPr latinLnBrk="1">
              <a:lnSpc>
                <a:spcPct val="150000"/>
              </a:lnSpc>
              <a:spcBef>
                <a:spcPts val="0"/>
              </a:spcBef>
              <a:spcAft>
                <a:spcPts val="0"/>
              </a:spcAft>
              <a:buFont typeface="Arial" panose="020B0604020202020204" pitchFamily="34" charset="0"/>
              <a:buChar char="•"/>
            </a:pPr>
            <a:r>
              <a:rPr lang="en-US" altLang="x-none"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rPr>
              <a:t> </a:t>
            </a:r>
            <a:r>
              <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rPr>
              <a:t>深圳市自主创新产品认定企业</a:t>
            </a:r>
            <a:endPar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endParaRPr>
          </a:p>
          <a:p>
            <a:pPr latinLnBrk="1">
              <a:lnSpc>
                <a:spcPct val="150000"/>
              </a:lnSpc>
              <a:spcBef>
                <a:spcPts val="0"/>
              </a:spcBef>
              <a:spcAft>
                <a:spcPts val="0"/>
              </a:spcAft>
              <a:buFont typeface="Arial" panose="020B0604020202020204" pitchFamily="34" charset="0"/>
              <a:buChar char="•"/>
            </a:pPr>
            <a:r>
              <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rPr>
              <a:t> 公司通过ISO9001国际质量体系认证</a:t>
            </a:r>
            <a:endPar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endParaRPr>
          </a:p>
          <a:p>
            <a:pPr latinLnBrk="1">
              <a:lnSpc>
                <a:spcPct val="150000"/>
              </a:lnSpc>
              <a:spcBef>
                <a:spcPts val="0"/>
              </a:spcBef>
              <a:spcAft>
                <a:spcPts val="0"/>
              </a:spcAft>
              <a:buFont typeface="Arial" panose="020B0604020202020204" pitchFamily="34" charset="0"/>
              <a:buChar char="•"/>
            </a:pPr>
            <a:r>
              <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rPr>
              <a:t> 产品通过CE安全认证</a:t>
            </a:r>
            <a:endPar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endParaRPr>
          </a:p>
          <a:p>
            <a:pPr latinLnBrk="1">
              <a:lnSpc>
                <a:spcPct val="150000"/>
              </a:lnSpc>
              <a:spcBef>
                <a:spcPts val="0"/>
              </a:spcBef>
              <a:spcAft>
                <a:spcPts val="0"/>
              </a:spcAft>
              <a:buFont typeface="Arial" panose="020B0604020202020204" pitchFamily="34" charset="0"/>
              <a:buChar char="•"/>
            </a:pPr>
            <a:r>
              <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rPr>
              <a:t> 荣获第三届中国（深圳）创新创业大赛创新奖</a:t>
            </a:r>
            <a:endParaRPr lang="zh-CN" altLang="en-US" sz="1600" baseline="0" dirty="0">
              <a:solidFill>
                <a:srgbClr val="000000"/>
              </a:solidFill>
              <a:latin typeface="微软雅黑" panose="020B0503020204020204" pitchFamily="2" charset="-122"/>
              <a:ea typeface="微软雅黑" panose="020B0503020204020204" pitchFamily="2" charset="-122"/>
              <a:cs typeface="微软雅黑" panose="020B0503020204020204" pitchFamily="2" charset="-122"/>
              <a:sym typeface="宋体" panose="02010600030101010101" pitchFamily="2" charset="-122"/>
            </a:endParaRPr>
          </a:p>
        </p:txBody>
      </p:sp>
      <p:pic>
        <p:nvPicPr>
          <p:cNvPr id="7175" name="图片 2097160" descr="C:\Users\hxp\Desktop\IMG_20170422_184814.jpgIMG_20170422_184814"/>
          <p:cNvPicPr/>
          <p:nvPr/>
        </p:nvPicPr>
        <p:blipFill>
          <a:blip r:embed="rId1">
            <a:lum bright="23996" contrast="6000"/>
          </a:blip>
          <a:stretch>
            <a:fillRect/>
          </a:stretch>
        </p:blipFill>
        <p:spPr>
          <a:xfrm>
            <a:off x="6590665" y="850265"/>
            <a:ext cx="2171700" cy="1535430"/>
          </a:xfrm>
          <a:prstGeom prst="rect">
            <a:avLst/>
          </a:prstGeom>
          <a:noFill/>
          <a:ln w="9525">
            <a:noFill/>
          </a:ln>
        </p:spPr>
      </p:pic>
      <p:pic>
        <p:nvPicPr>
          <p:cNvPr id="7176" name="图片 2097161"/>
          <p:cNvPicPr/>
          <p:nvPr/>
        </p:nvPicPr>
        <p:blipFill>
          <a:blip r:embed="rId2"/>
          <a:stretch>
            <a:fillRect/>
          </a:stretch>
        </p:blipFill>
        <p:spPr>
          <a:xfrm>
            <a:off x="490855" y="813435"/>
            <a:ext cx="2240280" cy="1609725"/>
          </a:xfrm>
          <a:prstGeom prst="rect">
            <a:avLst/>
          </a:prstGeom>
          <a:noFill/>
          <a:ln w="9525">
            <a:noFill/>
          </a:ln>
        </p:spPr>
      </p:pic>
      <p:pic>
        <p:nvPicPr>
          <p:cNvPr id="7177" name="图片 2097162"/>
          <p:cNvPicPr/>
          <p:nvPr/>
        </p:nvPicPr>
        <p:blipFill>
          <a:blip r:embed="rId3"/>
          <a:stretch>
            <a:fillRect/>
          </a:stretch>
        </p:blipFill>
        <p:spPr>
          <a:xfrm>
            <a:off x="3088005" y="528955"/>
            <a:ext cx="1371600" cy="1930400"/>
          </a:xfrm>
          <a:prstGeom prst="rect">
            <a:avLst/>
          </a:prstGeom>
          <a:noFill/>
          <a:ln w="9525">
            <a:noFill/>
          </a:ln>
        </p:spPr>
      </p:pic>
      <p:pic>
        <p:nvPicPr>
          <p:cNvPr id="7178" name="图片 1" descr="知识产权管理规范认证证书.jpg"/>
          <p:cNvPicPr>
            <a:picLocks noChangeAspect="1"/>
          </p:cNvPicPr>
          <p:nvPr/>
        </p:nvPicPr>
        <p:blipFill>
          <a:blip r:embed="rId4"/>
          <a:stretch>
            <a:fillRect/>
          </a:stretch>
        </p:blipFill>
        <p:spPr>
          <a:xfrm>
            <a:off x="4807585" y="528320"/>
            <a:ext cx="1380490" cy="1931035"/>
          </a:xfrm>
          <a:prstGeom prst="rect">
            <a:avLst/>
          </a:prstGeom>
          <a:noFill/>
          <a:ln w="9525">
            <a:noFill/>
          </a:ln>
        </p:spPr>
      </p:pic>
      <p:grpSp>
        <p:nvGrpSpPr>
          <p:cNvPr id="5122" name="组合 19"/>
          <p:cNvGrpSpPr/>
          <p:nvPr/>
        </p:nvGrpSpPr>
        <p:grpSpPr>
          <a:xfrm>
            <a:off x="-4762" y="155390"/>
            <a:ext cx="6083300" cy="602210"/>
            <a:chOff x="0" y="0"/>
            <a:chExt cx="6084044" cy="453705"/>
          </a:xfrm>
        </p:grpSpPr>
        <p:sp>
          <p:nvSpPr>
            <p:cNvPr id="5123" name="矩形 21"/>
            <p:cNvSpPr/>
            <p:nvPr/>
          </p:nvSpPr>
          <p:spPr>
            <a:xfrm>
              <a:off x="0" y="0"/>
              <a:ext cx="179409" cy="453705"/>
            </a:xfrm>
            <a:prstGeom prst="rect">
              <a:avLst/>
            </a:prstGeom>
            <a:solidFill>
              <a:schemeClr val="accent1"/>
            </a:solidFill>
            <a:ln w="9525">
              <a:noFill/>
            </a:ln>
          </p:spPr>
          <p:txBody>
            <a:bodyPr anchor="ctr"/>
            <a:lstStyle/>
            <a:p>
              <a:pPr algn="ctr"/>
              <a:endParaRPr lang="zh-CN" altLang="en-US" dirty="0">
                <a:solidFill>
                  <a:srgbClr val="FFFFFF"/>
                </a:solidFill>
                <a:latin typeface="华文细黑" panose="02010600040101010101" pitchFamily="2" charset="-122"/>
                <a:ea typeface="微软雅黑" panose="020B0503020204020204" pitchFamily="2" charset="-122"/>
              </a:endParaRPr>
            </a:p>
          </p:txBody>
        </p:sp>
        <p:sp>
          <p:nvSpPr>
            <p:cNvPr id="5124" name="矩形 23"/>
            <p:cNvSpPr/>
            <p:nvPr/>
          </p:nvSpPr>
          <p:spPr>
            <a:xfrm>
              <a:off x="179388" y="54060"/>
              <a:ext cx="5904656" cy="346847"/>
            </a:xfrm>
            <a:prstGeom prst="rect">
              <a:avLst/>
            </a:prstGeom>
            <a:noFill/>
            <a:ln w="9525">
              <a:noFill/>
            </a:ln>
          </p:spPr>
          <p:txBody>
            <a:bodyPr anchor="t">
              <a:spAutoFit/>
            </a:bodyPr>
            <a:lstStyle/>
            <a:p>
              <a:r>
                <a:rPr lang="en-US" altLang="zh-CN" sz="2400" b="1" dirty="0">
                  <a:latin typeface="微软雅黑" panose="020B0503020204020204" pitchFamily="2" charset="-122"/>
                  <a:ea typeface="微软雅黑" panose="020B0503020204020204" pitchFamily="2" charset="-122"/>
                </a:rPr>
                <a:t> </a:t>
              </a:r>
              <a:r>
                <a:rPr lang="zh-CN" altLang="en-US" sz="2400" b="1" dirty="0">
                  <a:latin typeface="微软雅黑" panose="020B0503020204020204" pitchFamily="2" charset="-122"/>
                  <a:ea typeface="微软雅黑" panose="020B0503020204020204" pitchFamily="2" charset="-122"/>
                </a:rPr>
                <a:t>资质及荣誉</a:t>
              </a:r>
              <a:endParaRPr lang="zh-CN" altLang="en-US" sz="2400" b="1" dirty="0">
                <a:latin typeface="微软雅黑" panose="020B0503020204020204" pitchFamily="2" charset="-122"/>
                <a:ea typeface="微软雅黑" panose="020B0503020204020204" pitchFamily="2" charset="-122"/>
              </a:endParaRPr>
            </a:p>
          </p:txBody>
        </p:sp>
      </p:grpSp>
      <p:sp>
        <p:nvSpPr>
          <p:cNvPr id="4" name="日期占位符 3"/>
          <p:cNvSpPr>
            <a:spLocks noGrp="1"/>
          </p:cNvSpPr>
          <p:nvPr>
            <p:ph type="dt" sz="half" idx="10"/>
          </p:nvPr>
        </p:nvSpPr>
        <p:spPr/>
        <p:txBody>
          <a:bodyPr/>
          <a:p>
            <a:pPr lvl="0" defTabSz="914400" eaLnBrk="1" hangingPunct="1"/>
            <a:fld id="{BB962C8B-B14F-4D97-AF65-F5344CB8AC3E}" type="datetime1">
              <a:rPr lang="zh-CN" altLang="en-US" dirty="0"/>
            </a:fld>
            <a:endParaRPr lang="zh-CN" altLang="en-US" dirty="0"/>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99"/>
          <p:cNvSpPr txBox="1"/>
          <p:nvPr/>
        </p:nvSpPr>
        <p:spPr>
          <a:xfrm>
            <a:off x="461645" y="727525"/>
            <a:ext cx="8220075" cy="3415030"/>
          </a:xfrm>
          <a:prstGeom prst="rect">
            <a:avLst/>
          </a:prstGeom>
          <a:noFill/>
          <a:ln w="9525">
            <a:noFill/>
          </a:ln>
        </p:spPr>
        <p:txBody>
          <a:bodyPr wrap="square" anchor="t">
            <a:spAutoFit/>
          </a:bodyPr>
          <a:lstStyle/>
          <a:p>
            <a:pPr>
              <a:lnSpc>
                <a:spcPct val="200000"/>
              </a:lnSpc>
            </a:pPr>
            <a:r>
              <a:rPr lang="zh-CN" altLang="en-US" sz="1800">
                <a:latin typeface="微软雅黑" panose="020B0503020204020204" pitchFamily="2" charset="-122"/>
                <a:ea typeface="微软雅黑" panose="020B0503020204020204" pitchFamily="2" charset="-122"/>
                <a:cs typeface="微软雅黑" panose="020B0503020204020204" pitchFamily="2" charset="-122"/>
              </a:rPr>
              <a:t>● 参与国家水利部“十一五”科技支撑计划项目</a:t>
            </a:r>
            <a:endParaRPr lang="zh-CN" altLang="en-US" sz="1800">
              <a:latin typeface="微软雅黑" panose="020B0503020204020204" pitchFamily="2" charset="-122"/>
              <a:ea typeface="微软雅黑" panose="020B0503020204020204" pitchFamily="2" charset="-122"/>
              <a:cs typeface="微软雅黑" panose="020B0503020204020204" pitchFamily="2" charset="-122"/>
            </a:endParaRPr>
          </a:p>
          <a:p>
            <a:pPr>
              <a:lnSpc>
                <a:spcPct val="200000"/>
              </a:lnSpc>
            </a:pPr>
            <a:r>
              <a:rPr lang="en-US" altLang="zh-CN" sz="1800">
                <a:latin typeface="微软雅黑" panose="020B0503020204020204" pitchFamily="2" charset="-122"/>
                <a:ea typeface="微软雅黑" panose="020B0503020204020204" pitchFamily="2" charset="-122"/>
                <a:cs typeface="微软雅黑" panose="020B0503020204020204" pitchFamily="2" charset="-122"/>
              </a:rPr>
              <a:t>	——”</a:t>
            </a:r>
            <a:r>
              <a:rPr lang="zh-CN" altLang="en-US" sz="1800">
                <a:latin typeface="微软雅黑" panose="020B0503020204020204" pitchFamily="2" charset="-122"/>
                <a:ea typeface="微软雅黑" panose="020B0503020204020204" pitchFamily="2" charset="-122"/>
                <a:cs typeface="微软雅黑" panose="020B0503020204020204" pitchFamily="2" charset="-122"/>
              </a:rPr>
              <a:t>农村安全供水水质检测与水源性疾病监测技术及设备开发”</a:t>
            </a:r>
            <a:endParaRPr lang="zh-CN" altLang="en-US" sz="1800">
              <a:latin typeface="微软雅黑" panose="020B0503020204020204" pitchFamily="2" charset="-122"/>
              <a:ea typeface="微软雅黑" panose="020B0503020204020204" pitchFamily="2" charset="-122"/>
              <a:cs typeface="微软雅黑" panose="020B0503020204020204" pitchFamily="2" charset="-122"/>
            </a:endParaRPr>
          </a:p>
          <a:p>
            <a:pPr>
              <a:lnSpc>
                <a:spcPct val="200000"/>
              </a:lnSpc>
            </a:pPr>
            <a:r>
              <a:rPr lang="zh-CN" altLang="en-US" sz="1800">
                <a:latin typeface="微软雅黑" panose="020B0503020204020204" pitchFamily="2" charset="-122"/>
                <a:ea typeface="微软雅黑" panose="020B0503020204020204" pitchFamily="2" charset="-122"/>
                <a:cs typeface="微软雅黑" panose="020B0503020204020204" pitchFamily="2" charset="-122"/>
                <a:sym typeface="+mn-ea"/>
              </a:rPr>
              <a:t>● 国家水利部“十二五”科技支撑计划项目产业化合作单位。</a:t>
            </a:r>
            <a:endParaRPr lang="zh-CN" altLang="en-US" sz="1800">
              <a:latin typeface="微软雅黑" panose="020B0503020204020204" pitchFamily="2" charset="-122"/>
              <a:ea typeface="微软雅黑" panose="020B0503020204020204" pitchFamily="2" charset="-122"/>
              <a:cs typeface="微软雅黑" panose="020B0503020204020204" pitchFamily="2" charset="-122"/>
            </a:endParaRPr>
          </a:p>
          <a:p>
            <a:pPr>
              <a:lnSpc>
                <a:spcPct val="200000"/>
              </a:lnSpc>
              <a:buFont typeface="Wingdings" panose="05000000000000000000" charset="0"/>
            </a:pPr>
            <a:r>
              <a:rPr lang="zh-CN" altLang="en-US" sz="1800">
                <a:latin typeface="微软雅黑" panose="020B0503020204020204" pitchFamily="2" charset="-122"/>
                <a:ea typeface="微软雅黑" panose="020B0503020204020204" pitchFamily="2" charset="-122"/>
                <a:cs typeface="微软雅黑" panose="020B0503020204020204" pitchFamily="2" charset="-122"/>
                <a:sym typeface="+mn-ea"/>
              </a:rPr>
              <a:t>● 国家水利部“十一五”、“十二五”科技支撑项目单位。</a:t>
            </a:r>
            <a:endParaRPr lang="zh-CN" altLang="en-US" sz="1800">
              <a:latin typeface="微软雅黑" panose="020B0503020204020204" pitchFamily="2" charset="-122"/>
              <a:ea typeface="微软雅黑" panose="020B0503020204020204" pitchFamily="2" charset="-122"/>
              <a:cs typeface="微软雅黑" panose="020B0503020204020204" pitchFamily="2" charset="-122"/>
            </a:endParaRPr>
          </a:p>
          <a:p>
            <a:pPr>
              <a:lnSpc>
                <a:spcPct val="200000"/>
              </a:lnSpc>
            </a:pPr>
            <a:r>
              <a:rPr lang="zh-CN" altLang="en-US" sz="1800">
                <a:latin typeface="微软雅黑" panose="020B0503020204020204" pitchFamily="2" charset="-122"/>
                <a:ea typeface="微软雅黑" panose="020B0503020204020204" pitchFamily="2" charset="-122"/>
                <a:sym typeface="+mn-ea"/>
              </a:rPr>
              <a:t>● 与山东省供排水水质监测站合作项目《城市供水系统突发污染 监测预警及应急处理技术研究与应用》荣获山东省科学技术奖二等奖。</a:t>
            </a:r>
            <a:endParaRPr lang="zh-CN" altLang="en-US" sz="1800">
              <a:latin typeface="微软雅黑" panose="020B0503020204020204" pitchFamily="2" charset="-122"/>
              <a:ea typeface="微软雅黑" panose="020B0503020204020204" pitchFamily="2" charset="-122"/>
              <a:cs typeface="微软雅黑" panose="020B0503020204020204" pitchFamily="2" charset="-122"/>
              <a:sym typeface="+mn-ea"/>
            </a:endParaRPr>
          </a:p>
        </p:txBody>
      </p:sp>
      <p:sp>
        <p:nvSpPr>
          <p:cNvPr id="16388" name="标题 1048691"/>
          <p:cNvSpPr>
            <a:spLocks noGrp="1"/>
          </p:cNvSpPr>
          <p:nvPr/>
        </p:nvSpPr>
        <p:spPr>
          <a:xfrm>
            <a:off x="254000" y="6350"/>
            <a:ext cx="2505710" cy="627380"/>
          </a:xfrm>
          <a:prstGeom prst="rect">
            <a:avLst/>
          </a:prstGeom>
          <a:noFill/>
          <a:ln w="9525">
            <a:noFill/>
          </a:ln>
        </p:spPr>
        <p:txBody>
          <a:bodyPr wrap="square" lIns="74295" tIns="37147" rIns="74295" bIns="37147" anchor="ctr">
            <a:spAutoFit/>
          </a:bodyPr>
          <a:lstStyle/>
          <a:p>
            <a:pPr algn="ctr" latinLnBrk="1">
              <a:lnSpc>
                <a:spcPct val="150000"/>
              </a:lnSpc>
            </a:pPr>
            <a:r>
              <a:rPr lang="zh-CN" altLang="en-US" sz="2400" b="1">
                <a:solidFill>
                  <a:srgbClr val="0070C0"/>
                </a:solidFill>
                <a:latin typeface="微软雅黑" panose="020B0503020204020204" pitchFamily="2" charset="-122"/>
                <a:ea typeface="微软雅黑" panose="020B0503020204020204" pitchFamily="2" charset="-122"/>
                <a:sym typeface="微软雅黑" panose="020B0503020204020204" pitchFamily="2" charset="-122"/>
              </a:rPr>
              <a:t>科研项目成果</a:t>
            </a:r>
            <a:endParaRPr lang="zh-CN" altLang="en-US" sz="2400" b="1">
              <a:solidFill>
                <a:srgbClr val="0070C0"/>
              </a:solidFill>
              <a:latin typeface="微软雅黑" panose="020B0503020204020204" pitchFamily="2" charset="-122"/>
              <a:ea typeface="微软雅黑" panose="020B0503020204020204" pitchFamily="2" charset="-122"/>
              <a:sym typeface="微软雅黑" panose="020B0503020204020204" pitchFamily="2" charset="-122"/>
            </a:endParaRPr>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1" name="图片 17410" descr="TA-98紫外可见分光光度计"/>
          <p:cNvPicPr>
            <a:picLocks noChangeAspect="1"/>
          </p:cNvPicPr>
          <p:nvPr/>
        </p:nvPicPr>
        <p:blipFill>
          <a:blip r:embed="rId1"/>
          <a:stretch>
            <a:fillRect/>
          </a:stretch>
        </p:blipFill>
        <p:spPr>
          <a:xfrm>
            <a:off x="5140325" y="2853690"/>
            <a:ext cx="1649095" cy="1246505"/>
          </a:xfrm>
          <a:prstGeom prst="rect">
            <a:avLst/>
          </a:prstGeom>
          <a:noFill/>
          <a:ln w="9525">
            <a:noFill/>
          </a:ln>
        </p:spPr>
      </p:pic>
      <p:grpSp>
        <p:nvGrpSpPr>
          <p:cNvPr id="17412" name="组合 6"/>
          <p:cNvGrpSpPr/>
          <p:nvPr/>
        </p:nvGrpSpPr>
        <p:grpSpPr>
          <a:xfrm>
            <a:off x="755650" y="1881824"/>
            <a:ext cx="3028950" cy="952816"/>
            <a:chOff x="-539644" y="24785"/>
            <a:chExt cx="3028354" cy="715157"/>
          </a:xfrm>
        </p:grpSpPr>
        <p:cxnSp>
          <p:nvCxnSpPr>
            <p:cNvPr id="17413" name="直接连接符 45"/>
            <p:cNvCxnSpPr/>
            <p:nvPr/>
          </p:nvCxnSpPr>
          <p:spPr>
            <a:xfrm flipH="1" flipV="1">
              <a:off x="2164884" y="366796"/>
              <a:ext cx="323826" cy="373146"/>
            </a:xfrm>
            <a:prstGeom prst="line">
              <a:avLst/>
            </a:prstGeom>
            <a:ln w="6350" cap="flat" cmpd="sng">
              <a:solidFill>
                <a:srgbClr val="92D050"/>
              </a:solidFill>
              <a:prstDash val="solid"/>
              <a:headEnd type="none" w="med" len="med"/>
              <a:tailEnd type="none" w="med" len="med"/>
            </a:ln>
          </p:spPr>
        </p:cxnSp>
        <p:cxnSp>
          <p:nvCxnSpPr>
            <p:cNvPr id="17414" name="直接连接符 46"/>
            <p:cNvCxnSpPr/>
            <p:nvPr/>
          </p:nvCxnSpPr>
          <p:spPr>
            <a:xfrm flipV="1">
              <a:off x="-539644" y="360558"/>
              <a:ext cx="2702663" cy="20018"/>
            </a:xfrm>
            <a:prstGeom prst="line">
              <a:avLst/>
            </a:prstGeom>
            <a:ln w="6350" cap="flat" cmpd="sng">
              <a:solidFill>
                <a:srgbClr val="92D050"/>
              </a:solidFill>
              <a:prstDash val="solid"/>
              <a:headEnd type="none" w="med" len="med"/>
              <a:tailEnd type="none" w="med" len="med"/>
            </a:ln>
          </p:spPr>
        </p:cxnSp>
        <p:sp>
          <p:nvSpPr>
            <p:cNvPr id="17415" name="矩形 41"/>
            <p:cNvSpPr/>
            <p:nvPr/>
          </p:nvSpPr>
          <p:spPr>
            <a:xfrm>
              <a:off x="-173957" y="24785"/>
              <a:ext cx="1970652" cy="317901"/>
            </a:xfrm>
            <a:prstGeom prst="rect">
              <a:avLst/>
            </a:prstGeom>
            <a:noFill/>
            <a:ln w="9525">
              <a:noFill/>
            </a:ln>
          </p:spPr>
          <p:txBody>
            <a:bodyPr wrap="square" anchor="t">
              <a:spAutoFit/>
            </a:bodyPr>
            <a:p>
              <a:pPr eaLnBrk="0" hangingPunct="0">
                <a:lnSpc>
                  <a:spcPct val="120000"/>
                </a:lnSpc>
                <a:spcAft>
                  <a:spcPts val="600"/>
                </a:spcAft>
              </a:pPr>
              <a:r>
                <a:rPr lang="zh-CN" altLang="en-US" sz="1800" b="1" dirty="0">
                  <a:latin typeface="微软雅黑" panose="020B0503020204020204" pitchFamily="2" charset="-122"/>
                  <a:ea typeface="微软雅黑" panose="020B0503020204020204" pitchFamily="2" charset="-122"/>
                  <a:sym typeface="微软雅黑" panose="020B0503020204020204" pitchFamily="2" charset="-122"/>
                </a:rPr>
                <a:t>水质便携式仪器</a:t>
              </a:r>
              <a:endParaRPr lang="zh-CN" altLang="en-US" sz="1800" b="1" dirty="0">
                <a:latin typeface="微软雅黑" panose="020B0503020204020204" pitchFamily="2" charset="-122"/>
                <a:ea typeface="微软雅黑" panose="020B0503020204020204" pitchFamily="2" charset="-122"/>
                <a:sym typeface="微软雅黑" panose="020B0503020204020204" pitchFamily="2" charset="-122"/>
              </a:endParaRPr>
            </a:p>
          </p:txBody>
        </p:sp>
      </p:grpSp>
      <p:grpSp>
        <p:nvGrpSpPr>
          <p:cNvPr id="17425" name="组合 5"/>
          <p:cNvGrpSpPr/>
          <p:nvPr/>
        </p:nvGrpSpPr>
        <p:grpSpPr>
          <a:xfrm>
            <a:off x="5140325" y="1882140"/>
            <a:ext cx="2887981" cy="969963"/>
            <a:chOff x="0" y="0"/>
            <a:chExt cx="2888259" cy="727081"/>
          </a:xfrm>
        </p:grpSpPr>
        <p:sp>
          <p:nvSpPr>
            <p:cNvPr id="17426" name="矩形 53"/>
            <p:cNvSpPr/>
            <p:nvPr/>
          </p:nvSpPr>
          <p:spPr>
            <a:xfrm>
              <a:off x="454407" y="0"/>
              <a:ext cx="1714327" cy="317488"/>
            </a:xfrm>
            <a:prstGeom prst="rect">
              <a:avLst/>
            </a:prstGeom>
            <a:noFill/>
            <a:ln w="9525">
              <a:noFill/>
            </a:ln>
          </p:spPr>
          <p:txBody>
            <a:bodyPr anchor="t">
              <a:spAutoFit/>
            </a:bodyPr>
            <a:p>
              <a:pPr algn="r" eaLnBrk="0" hangingPunct="0">
                <a:lnSpc>
                  <a:spcPct val="120000"/>
                </a:lnSpc>
                <a:spcAft>
                  <a:spcPts val="600"/>
                </a:spcAft>
              </a:pPr>
              <a:r>
                <a:rPr lang="zh-CN" altLang="en-US" sz="1800" b="1" dirty="0">
                  <a:latin typeface="微软雅黑" panose="020B0503020204020204" pitchFamily="2" charset="-122"/>
                  <a:ea typeface="微软雅黑" panose="020B0503020204020204" pitchFamily="2" charset="-122"/>
                  <a:sym typeface="微软雅黑" panose="020B0503020204020204" pitchFamily="2" charset="-122"/>
                </a:rPr>
                <a:t>在线监测设备</a:t>
              </a:r>
              <a:endParaRPr lang="zh-CN" altLang="en-US" sz="1800" b="1" dirty="0">
                <a:latin typeface="微软雅黑" panose="020B0503020204020204" pitchFamily="2" charset="-122"/>
                <a:ea typeface="微软雅黑" panose="020B0503020204020204" pitchFamily="2" charset="-122"/>
                <a:sym typeface="微软雅黑" panose="020B0503020204020204" pitchFamily="2" charset="-122"/>
              </a:endParaRPr>
            </a:p>
          </p:txBody>
        </p:sp>
        <p:cxnSp>
          <p:nvCxnSpPr>
            <p:cNvPr id="17427" name="直接连接符 40"/>
            <p:cNvCxnSpPr/>
            <p:nvPr/>
          </p:nvCxnSpPr>
          <p:spPr>
            <a:xfrm flipV="1">
              <a:off x="0" y="353935"/>
              <a:ext cx="331769" cy="373146"/>
            </a:xfrm>
            <a:prstGeom prst="line">
              <a:avLst/>
            </a:prstGeom>
            <a:ln w="6350" cap="flat" cmpd="sng">
              <a:solidFill>
                <a:srgbClr val="92D050"/>
              </a:solidFill>
              <a:prstDash val="solid"/>
              <a:headEnd type="none" w="med" len="med"/>
              <a:tailEnd type="none" w="med" len="med"/>
            </a:ln>
          </p:spPr>
        </p:cxnSp>
        <p:cxnSp>
          <p:nvCxnSpPr>
            <p:cNvPr id="17428" name="直接连接符 39"/>
            <p:cNvCxnSpPr/>
            <p:nvPr/>
          </p:nvCxnSpPr>
          <p:spPr>
            <a:xfrm>
              <a:off x="328327" y="341288"/>
              <a:ext cx="2559932" cy="13804"/>
            </a:xfrm>
            <a:prstGeom prst="line">
              <a:avLst/>
            </a:prstGeom>
            <a:ln w="6350" cap="flat" cmpd="sng">
              <a:solidFill>
                <a:srgbClr val="92D050"/>
              </a:solidFill>
              <a:prstDash val="solid"/>
              <a:headEnd type="none" w="med" len="med"/>
              <a:tailEnd type="none" w="med" len="med"/>
            </a:ln>
          </p:spPr>
        </p:cxnSp>
      </p:grpSp>
      <p:grpSp>
        <p:nvGrpSpPr>
          <p:cNvPr id="17429" name="组合 3"/>
          <p:cNvGrpSpPr/>
          <p:nvPr/>
        </p:nvGrpSpPr>
        <p:grpSpPr>
          <a:xfrm>
            <a:off x="5002398" y="3671996"/>
            <a:ext cx="2665862" cy="922019"/>
            <a:chOff x="70371" y="-396"/>
            <a:chExt cx="2666544" cy="692639"/>
          </a:xfrm>
        </p:grpSpPr>
        <p:cxnSp>
          <p:nvCxnSpPr>
            <p:cNvPr id="17430" name="直接连接符 42"/>
            <p:cNvCxnSpPr/>
            <p:nvPr/>
          </p:nvCxnSpPr>
          <p:spPr>
            <a:xfrm>
              <a:off x="70371" y="-396"/>
              <a:ext cx="331804" cy="374829"/>
            </a:xfrm>
            <a:prstGeom prst="line">
              <a:avLst/>
            </a:prstGeom>
            <a:ln w="6350" cap="flat" cmpd="sng">
              <a:solidFill>
                <a:srgbClr val="92D050"/>
              </a:solidFill>
              <a:prstDash val="solid"/>
              <a:headEnd type="none" w="med" len="med"/>
              <a:tailEnd type="none" w="med" len="med"/>
            </a:ln>
          </p:spPr>
        </p:cxnSp>
        <p:cxnSp>
          <p:nvCxnSpPr>
            <p:cNvPr id="17431" name="直接连接符 43"/>
            <p:cNvCxnSpPr/>
            <p:nvPr/>
          </p:nvCxnSpPr>
          <p:spPr>
            <a:xfrm flipV="1">
              <a:off x="398882" y="363254"/>
              <a:ext cx="2338033" cy="10972"/>
            </a:xfrm>
            <a:prstGeom prst="line">
              <a:avLst/>
            </a:prstGeom>
            <a:ln w="6350" cap="flat" cmpd="sng">
              <a:solidFill>
                <a:srgbClr val="92D050"/>
              </a:solidFill>
              <a:prstDash val="solid"/>
              <a:headEnd type="none" w="med" len="med"/>
              <a:tailEnd type="none" w="med" len="med"/>
            </a:ln>
          </p:spPr>
        </p:cxnSp>
        <p:sp>
          <p:nvSpPr>
            <p:cNvPr id="17432" name="矩形 51"/>
            <p:cNvSpPr/>
            <p:nvPr/>
          </p:nvSpPr>
          <p:spPr>
            <a:xfrm>
              <a:off x="382368" y="374068"/>
              <a:ext cx="2275787" cy="318175"/>
            </a:xfrm>
            <a:prstGeom prst="rect">
              <a:avLst/>
            </a:prstGeom>
            <a:noFill/>
            <a:ln w="9525">
              <a:noFill/>
            </a:ln>
          </p:spPr>
          <p:txBody>
            <a:bodyPr wrap="square" anchor="t">
              <a:spAutoFit/>
            </a:bodyPr>
            <a:p>
              <a:pPr algn="r" eaLnBrk="0" hangingPunct="0">
                <a:lnSpc>
                  <a:spcPct val="120000"/>
                </a:lnSpc>
                <a:spcAft>
                  <a:spcPts val="600"/>
                </a:spcAft>
              </a:pPr>
              <a:r>
                <a:rPr lang="zh-CN" altLang="en-US" sz="1800" b="1" dirty="0">
                  <a:latin typeface="微软雅黑" panose="020B0503020204020204" pitchFamily="2" charset="-122"/>
                  <a:ea typeface="微软雅黑" panose="020B0503020204020204" pitchFamily="2" charset="-122"/>
                </a:rPr>
                <a:t>水质实验室分析仪器</a:t>
              </a:r>
              <a:endParaRPr lang="zh-CN" altLang="en-US" sz="1800" b="1" dirty="0">
                <a:latin typeface="微软雅黑" panose="020B0503020204020204" pitchFamily="2" charset="-122"/>
                <a:ea typeface="微软雅黑" panose="020B0503020204020204" pitchFamily="2" charset="-122"/>
              </a:endParaRPr>
            </a:p>
          </p:txBody>
        </p:sp>
      </p:grpSp>
      <p:grpSp>
        <p:nvGrpSpPr>
          <p:cNvPr id="17433" name="组合 4"/>
          <p:cNvGrpSpPr/>
          <p:nvPr/>
        </p:nvGrpSpPr>
        <p:grpSpPr>
          <a:xfrm>
            <a:off x="518479" y="3666595"/>
            <a:ext cx="3265487" cy="927603"/>
            <a:chOff x="-373506" y="-398"/>
            <a:chExt cx="2832978" cy="696033"/>
          </a:xfrm>
        </p:grpSpPr>
        <p:cxnSp>
          <p:nvCxnSpPr>
            <p:cNvPr id="17434" name="直接连接符 48"/>
            <p:cNvCxnSpPr/>
            <p:nvPr/>
          </p:nvCxnSpPr>
          <p:spPr>
            <a:xfrm flipH="1">
              <a:off x="2087788" y="-398"/>
              <a:ext cx="322257" cy="374829"/>
            </a:xfrm>
            <a:prstGeom prst="line">
              <a:avLst/>
            </a:prstGeom>
            <a:ln w="6350" cap="flat" cmpd="sng">
              <a:solidFill>
                <a:srgbClr val="92D050"/>
              </a:solidFill>
              <a:prstDash val="solid"/>
              <a:headEnd type="none" w="med" len="med"/>
              <a:tailEnd type="none" w="med" len="med"/>
            </a:ln>
          </p:spPr>
        </p:cxnSp>
        <p:cxnSp>
          <p:nvCxnSpPr>
            <p:cNvPr id="17435" name="直接连接符 49"/>
            <p:cNvCxnSpPr/>
            <p:nvPr/>
          </p:nvCxnSpPr>
          <p:spPr>
            <a:xfrm>
              <a:off x="-105497" y="366887"/>
              <a:ext cx="2180443" cy="7624"/>
            </a:xfrm>
            <a:prstGeom prst="line">
              <a:avLst/>
            </a:prstGeom>
            <a:ln w="6350" cap="flat" cmpd="sng">
              <a:solidFill>
                <a:srgbClr val="92D050"/>
              </a:solidFill>
              <a:prstDash val="solid"/>
              <a:headEnd type="none" w="med" len="med"/>
              <a:tailEnd type="none" w="med" len="med"/>
            </a:ln>
          </p:spPr>
        </p:cxnSp>
        <p:sp>
          <p:nvSpPr>
            <p:cNvPr id="17436" name="矩形 52"/>
            <p:cNvSpPr/>
            <p:nvPr/>
          </p:nvSpPr>
          <p:spPr>
            <a:xfrm>
              <a:off x="-373506" y="377825"/>
              <a:ext cx="2832978" cy="317810"/>
            </a:xfrm>
            <a:prstGeom prst="rect">
              <a:avLst/>
            </a:prstGeom>
            <a:noFill/>
            <a:ln w="9525">
              <a:noFill/>
            </a:ln>
          </p:spPr>
          <p:txBody>
            <a:bodyPr anchor="t">
              <a:spAutoFit/>
            </a:bodyPr>
            <a:p>
              <a:pPr eaLnBrk="0" hangingPunct="0">
                <a:lnSpc>
                  <a:spcPct val="120000"/>
                </a:lnSpc>
                <a:spcAft>
                  <a:spcPts val="600"/>
                </a:spcAft>
              </a:pPr>
              <a:r>
                <a:rPr lang="zh-CN" altLang="en-US" sz="1800" b="1" dirty="0">
                  <a:latin typeface="微软雅黑" panose="020B0503020204020204" pitchFamily="2" charset="-122"/>
                  <a:ea typeface="微软雅黑" panose="020B0503020204020204" pitchFamily="2" charset="-122"/>
                </a:rPr>
                <a:t>水质数据管理中心平台软件</a:t>
              </a:r>
              <a:endParaRPr lang="zh-CN" altLang="en-US" sz="1800" b="1" dirty="0">
                <a:latin typeface="微软雅黑" panose="020B0503020204020204" pitchFamily="2" charset="-122"/>
                <a:ea typeface="微软雅黑" panose="020B0503020204020204" pitchFamily="2" charset="-122"/>
              </a:endParaRPr>
            </a:p>
          </p:txBody>
        </p:sp>
      </p:grpSp>
      <p:sp>
        <p:nvSpPr>
          <p:cNvPr id="17437" name="矩形 58"/>
          <p:cNvSpPr/>
          <p:nvPr/>
        </p:nvSpPr>
        <p:spPr>
          <a:xfrm>
            <a:off x="72390" y="144145"/>
            <a:ext cx="2364105" cy="583565"/>
          </a:xfrm>
          <a:prstGeom prst="rect">
            <a:avLst/>
          </a:prstGeom>
          <a:noFill/>
          <a:ln w="9525">
            <a:noFill/>
          </a:ln>
        </p:spPr>
        <p:txBody>
          <a:bodyPr wrap="square" anchor="t">
            <a:spAutoFit/>
          </a:bodyPr>
          <a:p>
            <a:pPr eaLnBrk="0" hangingPunct="0"/>
            <a:r>
              <a:rPr lang="zh-CN" altLang="en-US" sz="3200" b="1" dirty="0">
                <a:latin typeface="微软雅黑" panose="020B0503020204020204" pitchFamily="2" charset="-122"/>
                <a:ea typeface="微软雅黑" panose="020B0503020204020204" pitchFamily="2" charset="-122"/>
              </a:rPr>
              <a:t>四大产品线</a:t>
            </a:r>
            <a:endParaRPr lang="zh-CN" altLang="en-US" sz="3200" b="1" dirty="0">
              <a:latin typeface="微软雅黑" panose="020B0503020204020204" pitchFamily="2" charset="-122"/>
              <a:ea typeface="微软雅黑" panose="020B0503020204020204" pitchFamily="2" charset="-122"/>
            </a:endParaRPr>
          </a:p>
        </p:txBody>
      </p:sp>
      <p:sp>
        <p:nvSpPr>
          <p:cNvPr id="17438" name="矩形 22"/>
          <p:cNvSpPr/>
          <p:nvPr/>
        </p:nvSpPr>
        <p:spPr>
          <a:xfrm>
            <a:off x="3538538" y="527368"/>
            <a:ext cx="2214880" cy="491490"/>
          </a:xfrm>
          <a:prstGeom prst="rect">
            <a:avLst/>
          </a:prstGeom>
          <a:noFill/>
          <a:ln w="9525">
            <a:noFill/>
          </a:ln>
        </p:spPr>
        <p:txBody>
          <a:bodyPr wrap="none" anchor="t">
            <a:spAutoFit/>
          </a:bodyPr>
          <a:p>
            <a:pPr eaLnBrk="0" hangingPunct="0">
              <a:lnSpc>
                <a:spcPct val="130000"/>
              </a:lnSpc>
            </a:pPr>
            <a:r>
              <a:rPr lang="zh-CN" altLang="en-US" sz="2000" b="1" dirty="0">
                <a:solidFill>
                  <a:srgbClr val="46C6A9"/>
                </a:solidFill>
                <a:latin typeface="华文细黑" panose="02010600040101010101" pitchFamily="2" charset="-122"/>
                <a:ea typeface="微软雅黑" panose="020B0503020204020204" pitchFamily="2" charset="-122"/>
              </a:rPr>
              <a:t>创新、智能、自动</a:t>
            </a:r>
            <a:endParaRPr lang="zh-CN" altLang="en-US" sz="2000" b="1" dirty="0">
              <a:solidFill>
                <a:srgbClr val="46C6A9"/>
              </a:solidFill>
              <a:latin typeface="华文细黑" panose="02010600040101010101" pitchFamily="2" charset="-122"/>
              <a:ea typeface="微软雅黑" panose="020B0503020204020204" pitchFamily="2" charset="-122"/>
            </a:endParaRPr>
          </a:p>
        </p:txBody>
      </p:sp>
      <p:pic>
        <p:nvPicPr>
          <p:cNvPr id="17442" name="图片 5"/>
          <p:cNvPicPr>
            <a:picLocks noChangeAspect="1"/>
          </p:cNvPicPr>
          <p:nvPr/>
        </p:nvPicPr>
        <p:blipFill>
          <a:blip r:embed="rId2"/>
          <a:stretch>
            <a:fillRect/>
          </a:stretch>
        </p:blipFill>
        <p:spPr>
          <a:xfrm>
            <a:off x="471805" y="2910205"/>
            <a:ext cx="2621280" cy="1079500"/>
          </a:xfrm>
          <a:prstGeom prst="rect">
            <a:avLst/>
          </a:prstGeom>
          <a:noFill/>
          <a:ln w="9525">
            <a:noFill/>
          </a:ln>
        </p:spPr>
      </p:pic>
      <p:pic>
        <p:nvPicPr>
          <p:cNvPr id="8" name="图片 7" descr="T-6500多参数水质分析仪-8y"/>
          <p:cNvPicPr>
            <a:picLocks noChangeAspect="1"/>
          </p:cNvPicPr>
          <p:nvPr/>
        </p:nvPicPr>
        <p:blipFill>
          <a:blip r:embed="rId3"/>
          <a:stretch>
            <a:fillRect/>
          </a:stretch>
        </p:blipFill>
        <p:spPr>
          <a:xfrm>
            <a:off x="471805" y="923925"/>
            <a:ext cx="1394460" cy="930910"/>
          </a:xfrm>
          <a:prstGeom prst="rect">
            <a:avLst/>
          </a:prstGeom>
        </p:spPr>
      </p:pic>
      <p:pic>
        <p:nvPicPr>
          <p:cNvPr id="9" name="图片 8" descr="操作-c(1)"/>
          <p:cNvPicPr>
            <a:picLocks noChangeAspect="1"/>
          </p:cNvPicPr>
          <p:nvPr/>
        </p:nvPicPr>
        <p:blipFill>
          <a:blip r:embed="rId4"/>
          <a:stretch>
            <a:fillRect/>
          </a:stretch>
        </p:blipFill>
        <p:spPr>
          <a:xfrm>
            <a:off x="2105660" y="924560"/>
            <a:ext cx="1384935" cy="923925"/>
          </a:xfrm>
          <a:prstGeom prst="rect">
            <a:avLst/>
          </a:prstGeom>
        </p:spPr>
      </p:pic>
      <p:pic>
        <p:nvPicPr>
          <p:cNvPr id="3" name="图片 2" descr="_MG_6333"/>
          <p:cNvPicPr>
            <a:picLocks noChangeAspect="1"/>
          </p:cNvPicPr>
          <p:nvPr/>
        </p:nvPicPr>
        <p:blipFill>
          <a:blip r:embed="rId5"/>
          <a:stretch>
            <a:fillRect/>
          </a:stretch>
        </p:blipFill>
        <p:spPr>
          <a:xfrm>
            <a:off x="5825490" y="923925"/>
            <a:ext cx="1385570" cy="923925"/>
          </a:xfrm>
          <a:prstGeom prst="rect">
            <a:avLst/>
          </a:prstGeom>
        </p:spPr>
      </p:pic>
      <p:pic>
        <p:nvPicPr>
          <p:cNvPr id="6" name="图片 5" descr="新在线柜式正面（2017.12.13）"/>
          <p:cNvPicPr>
            <a:picLocks noChangeAspect="1"/>
          </p:cNvPicPr>
          <p:nvPr/>
        </p:nvPicPr>
        <p:blipFill>
          <a:blip r:embed="rId6">
            <a:clrChange>
              <a:clrFrom>
                <a:srgbClr val="FFFFFF">
                  <a:alpha val="100000"/>
                </a:srgbClr>
              </a:clrFrom>
              <a:clrTo>
                <a:srgbClr val="FFFFFF">
                  <a:alpha val="100000"/>
                  <a:alpha val="0"/>
                </a:srgbClr>
              </a:clrTo>
            </a:clrChange>
          </a:blip>
          <a:srcRect/>
          <a:stretch>
            <a:fillRect/>
          </a:stretch>
        </p:blipFill>
        <p:spPr>
          <a:xfrm>
            <a:off x="7476490" y="345440"/>
            <a:ext cx="800100" cy="1899285"/>
          </a:xfrm>
          <a:prstGeom prst="rect">
            <a:avLst/>
          </a:prstGeom>
        </p:spPr>
      </p:pic>
      <p:pic>
        <p:nvPicPr>
          <p:cNvPr id="7" name="图片 6" descr="图片1"/>
          <p:cNvPicPr>
            <a:picLocks noChangeAspect="1"/>
          </p:cNvPicPr>
          <p:nvPr/>
        </p:nvPicPr>
        <p:blipFill>
          <a:blip r:embed="rId7"/>
          <a:stretch>
            <a:fillRect/>
          </a:stretch>
        </p:blipFill>
        <p:spPr>
          <a:xfrm>
            <a:off x="6574155" y="3202305"/>
            <a:ext cx="1103630" cy="728980"/>
          </a:xfrm>
          <a:prstGeom prst="rect">
            <a:avLst/>
          </a:prstGeom>
        </p:spPr>
      </p:pic>
      <p:pic>
        <p:nvPicPr>
          <p:cNvPr id="4" name="图片 3" descr="TC-01宣传图片"/>
          <p:cNvPicPr>
            <a:picLocks noChangeAspect="1"/>
          </p:cNvPicPr>
          <p:nvPr/>
        </p:nvPicPr>
        <p:blipFill>
          <a:blip r:embed="rId8"/>
          <a:stretch>
            <a:fillRect/>
          </a:stretch>
        </p:blipFill>
        <p:spPr>
          <a:xfrm>
            <a:off x="7596505" y="3662045"/>
            <a:ext cx="1273810" cy="859155"/>
          </a:xfrm>
          <a:prstGeom prst="rect">
            <a:avLst/>
          </a:prstGeom>
          <a:noFill/>
          <a:ln w="9525">
            <a:noFill/>
          </a:ln>
        </p:spPr>
      </p:pic>
      <p:grpSp>
        <p:nvGrpSpPr>
          <p:cNvPr id="5" name="组合 30"/>
          <p:cNvGrpSpPr/>
          <p:nvPr/>
        </p:nvGrpSpPr>
        <p:grpSpPr>
          <a:xfrm>
            <a:off x="3790315" y="2522220"/>
            <a:ext cx="1265555" cy="1217930"/>
            <a:chOff x="0" y="0"/>
            <a:chExt cx="2492376" cy="1869282"/>
          </a:xfrm>
        </p:grpSpPr>
        <p:sp>
          <p:nvSpPr>
            <p:cNvPr id="10" name="任意多边形 31"/>
            <p:cNvSpPr/>
            <p:nvPr/>
          </p:nvSpPr>
          <p:spPr>
            <a:xfrm>
              <a:off x="170" y="-151"/>
              <a:ext cx="1962121" cy="934748"/>
            </a:xfrm>
            <a:custGeom>
              <a:avLst/>
              <a:gdLst/>
              <a:ahLst/>
              <a:cxnLst>
                <a:cxn ang="0">
                  <a:pos x="981061" y="0"/>
                </a:cxn>
                <a:cxn ang="0">
                  <a:pos x="1178779" y="14947"/>
                </a:cxn>
                <a:cxn ang="0">
                  <a:pos x="1246524" y="30717"/>
                </a:cxn>
                <a:cxn ang="0">
                  <a:pos x="1237469" y="32825"/>
                </a:cxn>
                <a:cxn ang="0">
                  <a:pos x="1237472" y="32825"/>
                </a:cxn>
                <a:cxn ang="0">
                  <a:pos x="1246526" y="30718"/>
                </a:cxn>
                <a:cxn ang="0">
                  <a:pos x="1362935" y="57815"/>
                </a:cxn>
                <a:cxn ang="0">
                  <a:pos x="1885027" y="449322"/>
                </a:cxn>
                <a:cxn ang="0">
                  <a:pos x="1887121" y="454379"/>
                </a:cxn>
                <a:cxn ang="0">
                  <a:pos x="1887119" y="454379"/>
                </a:cxn>
                <a:cxn ang="0">
                  <a:pos x="1942189" y="587415"/>
                </a:cxn>
                <a:cxn ang="0">
                  <a:pos x="1962121" y="735681"/>
                </a:cxn>
                <a:cxn ang="0">
                  <a:pos x="1942189" y="883947"/>
                </a:cxn>
                <a:cxn ang="0">
                  <a:pos x="1921161" y="934748"/>
                </a:cxn>
                <a:cxn ang="0">
                  <a:pos x="1885025" y="847454"/>
                </a:cxn>
                <a:cxn ang="0">
                  <a:pos x="1362933" y="455947"/>
                </a:cxn>
                <a:cxn ang="0">
                  <a:pos x="1246528" y="428851"/>
                </a:cxn>
                <a:cxn ang="0">
                  <a:pos x="1246526" y="428851"/>
                </a:cxn>
                <a:cxn ang="0">
                  <a:pos x="1178781" y="413081"/>
                </a:cxn>
                <a:cxn ang="0">
                  <a:pos x="981062" y="398135"/>
                </a:cxn>
                <a:cxn ang="0">
                  <a:pos x="783343" y="413081"/>
                </a:cxn>
                <a:cxn ang="0">
                  <a:pos x="605933" y="454379"/>
                </a:cxn>
                <a:cxn ang="0">
                  <a:pos x="608025" y="449322"/>
                </a:cxn>
                <a:cxn ang="0">
                  <a:pos x="608023" y="449321"/>
                </a:cxn>
                <a:cxn ang="0">
                  <a:pos x="605931" y="454378"/>
                </a:cxn>
                <a:cxn ang="0">
                  <a:pos x="599188" y="455947"/>
                </a:cxn>
                <a:cxn ang="0">
                  <a:pos x="77096" y="847454"/>
                </a:cxn>
                <a:cxn ang="0">
                  <a:pos x="40962" y="934748"/>
                </a:cxn>
                <a:cxn ang="0">
                  <a:pos x="19932" y="883947"/>
                </a:cxn>
                <a:cxn ang="0">
                  <a:pos x="0" y="735681"/>
                </a:cxn>
                <a:cxn ang="0">
                  <a:pos x="981061" y="0"/>
                </a:cxn>
              </a:cxnLst>
              <a:pathLst>
                <a:path w="1079500" h="685800">
                  <a:moveTo>
                    <a:pt x="539750" y="0"/>
                  </a:moveTo>
                  <a:cubicBezTo>
                    <a:pt x="577012" y="0"/>
                    <a:pt x="613392" y="3776"/>
                    <a:pt x="648529" y="10966"/>
                  </a:cubicBezTo>
                  <a:lnTo>
                    <a:pt x="685800" y="22536"/>
                  </a:lnTo>
                  <a:lnTo>
                    <a:pt x="680818" y="24083"/>
                  </a:lnTo>
                  <a:lnTo>
                    <a:pt x="680820" y="24083"/>
                  </a:lnTo>
                  <a:lnTo>
                    <a:pt x="685801" y="22537"/>
                  </a:lnTo>
                  <a:lnTo>
                    <a:pt x="749846" y="42417"/>
                  </a:lnTo>
                  <a:cubicBezTo>
                    <a:pt x="878996" y="97043"/>
                    <a:pt x="982459" y="200506"/>
                    <a:pt x="1037085" y="329656"/>
                  </a:cubicBezTo>
                  <a:lnTo>
                    <a:pt x="1038237" y="333366"/>
                  </a:lnTo>
                  <a:lnTo>
                    <a:pt x="1038236" y="333366"/>
                  </a:lnTo>
                  <a:lnTo>
                    <a:pt x="1068534" y="430971"/>
                  </a:lnTo>
                  <a:cubicBezTo>
                    <a:pt x="1075724" y="466108"/>
                    <a:pt x="1079500" y="502488"/>
                    <a:pt x="1079500" y="539750"/>
                  </a:cubicBezTo>
                  <a:cubicBezTo>
                    <a:pt x="1079500" y="577012"/>
                    <a:pt x="1075724" y="613392"/>
                    <a:pt x="1068534" y="648529"/>
                  </a:cubicBezTo>
                  <a:lnTo>
                    <a:pt x="1056965" y="685800"/>
                  </a:lnTo>
                  <a:lnTo>
                    <a:pt x="1037084" y="621755"/>
                  </a:lnTo>
                  <a:cubicBezTo>
                    <a:pt x="982458" y="492605"/>
                    <a:pt x="878995" y="389142"/>
                    <a:pt x="749845" y="334516"/>
                  </a:cubicBezTo>
                  <a:lnTo>
                    <a:pt x="685802" y="314637"/>
                  </a:lnTo>
                  <a:lnTo>
                    <a:pt x="685801" y="314637"/>
                  </a:lnTo>
                  <a:lnTo>
                    <a:pt x="648530" y="303067"/>
                  </a:lnTo>
                  <a:cubicBezTo>
                    <a:pt x="613393" y="295877"/>
                    <a:pt x="577013" y="292101"/>
                    <a:pt x="539751" y="292101"/>
                  </a:cubicBezTo>
                  <a:cubicBezTo>
                    <a:pt x="502489" y="292101"/>
                    <a:pt x="466109" y="295877"/>
                    <a:pt x="430972" y="303067"/>
                  </a:cubicBezTo>
                  <a:lnTo>
                    <a:pt x="333366" y="333366"/>
                  </a:lnTo>
                  <a:lnTo>
                    <a:pt x="334517" y="329656"/>
                  </a:lnTo>
                  <a:lnTo>
                    <a:pt x="334516" y="329655"/>
                  </a:lnTo>
                  <a:lnTo>
                    <a:pt x="333365" y="333365"/>
                  </a:lnTo>
                  <a:lnTo>
                    <a:pt x="329655" y="334516"/>
                  </a:lnTo>
                  <a:cubicBezTo>
                    <a:pt x="200505" y="389142"/>
                    <a:pt x="97042" y="492605"/>
                    <a:pt x="42416" y="621755"/>
                  </a:cubicBezTo>
                  <a:lnTo>
                    <a:pt x="22536" y="685800"/>
                  </a:lnTo>
                  <a:lnTo>
                    <a:pt x="10966" y="648529"/>
                  </a:lnTo>
                  <a:cubicBezTo>
                    <a:pt x="3776" y="613392"/>
                    <a:pt x="0" y="577012"/>
                    <a:pt x="0" y="539750"/>
                  </a:cubicBezTo>
                  <a:cubicBezTo>
                    <a:pt x="0" y="241654"/>
                    <a:pt x="241654" y="0"/>
                    <a:pt x="539750" y="0"/>
                  </a:cubicBezTo>
                  <a:close/>
                </a:path>
              </a:pathLst>
            </a:custGeom>
            <a:solidFill>
              <a:schemeClr val="accent5">
                <a:lumMod val="40000"/>
                <a:lumOff val="60000"/>
              </a:schemeClr>
            </a:solidFill>
            <a:ln w="9525">
              <a:noFill/>
            </a:ln>
          </p:spPr>
          <p:txBody>
            <a:bodyPr/>
            <a:p>
              <a:endParaRPr lang="zh-CN" altLang="en-US" sz="1350"/>
            </a:p>
          </p:txBody>
        </p:sp>
        <p:sp>
          <p:nvSpPr>
            <p:cNvPr id="11" name="任意多边形 32"/>
            <p:cNvSpPr/>
            <p:nvPr/>
          </p:nvSpPr>
          <p:spPr>
            <a:xfrm>
              <a:off x="1246845" y="-151"/>
              <a:ext cx="1244532" cy="1471550"/>
            </a:xfrm>
            <a:custGeom>
              <a:avLst/>
              <a:gdLst/>
              <a:ahLst/>
              <a:cxnLst>
                <a:cxn ang="0">
                  <a:pos x="265039" y="0"/>
                </a:cxn>
                <a:cxn ang="0">
                  <a:pos x="1244532" y="735775"/>
                </a:cxn>
                <a:cxn ang="0">
                  <a:pos x="1224632" y="884060"/>
                </a:cxn>
                <a:cxn ang="0">
                  <a:pos x="1203637" y="934866"/>
                </a:cxn>
                <a:cxn ang="0">
                  <a:pos x="1203639" y="934868"/>
                </a:cxn>
                <a:cxn ang="0">
                  <a:pos x="1167561" y="1022173"/>
                </a:cxn>
                <a:cxn ang="0">
                  <a:pos x="646304" y="1413731"/>
                </a:cxn>
                <a:cxn ang="0">
                  <a:pos x="639573" y="1415301"/>
                </a:cxn>
                <a:cxn ang="0">
                  <a:pos x="652423" y="1384207"/>
                </a:cxn>
                <a:cxn ang="0">
                  <a:pos x="652419" y="1384208"/>
                </a:cxn>
                <a:cxn ang="0">
                  <a:pos x="639571" y="1415300"/>
                </a:cxn>
                <a:cxn ang="0">
                  <a:pos x="462442" y="1456601"/>
                </a:cxn>
                <a:cxn ang="0">
                  <a:pos x="265039" y="1471550"/>
                </a:cxn>
                <a:cxn ang="0">
                  <a:pos x="67636" y="1456601"/>
                </a:cxn>
                <a:cxn ang="0">
                  <a:pos x="0" y="1440831"/>
                </a:cxn>
                <a:cxn ang="0">
                  <a:pos x="116223" y="1413729"/>
                </a:cxn>
                <a:cxn ang="0">
                  <a:pos x="637481" y="1022172"/>
                </a:cxn>
                <a:cxn ang="0">
                  <a:pos x="673559" y="934867"/>
                </a:cxn>
                <a:cxn ang="0">
                  <a:pos x="673561" y="934868"/>
                </a:cxn>
                <a:cxn ang="0">
                  <a:pos x="694555" y="884061"/>
                </a:cxn>
                <a:cxn ang="0">
                  <a:pos x="714455" y="735776"/>
                </a:cxn>
                <a:cxn ang="0">
                  <a:pos x="694555" y="587491"/>
                </a:cxn>
                <a:cxn ang="0">
                  <a:pos x="639573" y="454437"/>
                </a:cxn>
                <a:cxn ang="0">
                  <a:pos x="646304" y="456006"/>
                </a:cxn>
                <a:cxn ang="0">
                  <a:pos x="656100" y="460000"/>
                </a:cxn>
                <a:cxn ang="0">
                  <a:pos x="656098" y="459999"/>
                </a:cxn>
                <a:cxn ang="0">
                  <a:pos x="646302" y="456005"/>
                </a:cxn>
                <a:cxn ang="0">
                  <a:pos x="639571" y="454436"/>
                </a:cxn>
                <a:cxn ang="0">
                  <a:pos x="637481" y="449378"/>
                </a:cxn>
                <a:cxn ang="0">
                  <a:pos x="116223" y="57821"/>
                </a:cxn>
                <a:cxn ang="0">
                  <a:pos x="0" y="30721"/>
                </a:cxn>
                <a:cxn ang="0">
                  <a:pos x="67636" y="14949"/>
                </a:cxn>
                <a:cxn ang="0">
                  <a:pos x="265039" y="0"/>
                </a:cxn>
              </a:cxnLst>
              <a:pathLst>
                <a:path w="685800" h="1079500">
                  <a:moveTo>
                    <a:pt x="146050" y="0"/>
                  </a:moveTo>
                  <a:cubicBezTo>
                    <a:pt x="444146" y="0"/>
                    <a:pt x="685800" y="241654"/>
                    <a:pt x="685800" y="539750"/>
                  </a:cubicBezTo>
                  <a:cubicBezTo>
                    <a:pt x="685800" y="577012"/>
                    <a:pt x="682024" y="613392"/>
                    <a:pt x="674834" y="648529"/>
                  </a:cubicBezTo>
                  <a:lnTo>
                    <a:pt x="663265" y="685799"/>
                  </a:lnTo>
                  <a:cubicBezTo>
                    <a:pt x="663265" y="685800"/>
                    <a:pt x="663266" y="685800"/>
                    <a:pt x="663266" y="685801"/>
                  </a:cubicBezTo>
                  <a:lnTo>
                    <a:pt x="643385" y="749846"/>
                  </a:lnTo>
                  <a:cubicBezTo>
                    <a:pt x="588759" y="878996"/>
                    <a:pt x="485296" y="982459"/>
                    <a:pt x="356146" y="1037085"/>
                  </a:cubicBezTo>
                  <a:lnTo>
                    <a:pt x="352437" y="1038237"/>
                  </a:lnTo>
                  <a:lnTo>
                    <a:pt x="359518" y="1015427"/>
                  </a:lnTo>
                  <a:cubicBezTo>
                    <a:pt x="359517" y="1015427"/>
                    <a:pt x="359517" y="1015428"/>
                    <a:pt x="359516" y="1015428"/>
                  </a:cubicBezTo>
                  <a:lnTo>
                    <a:pt x="352436" y="1038236"/>
                  </a:lnTo>
                  <a:lnTo>
                    <a:pt x="254829" y="1068534"/>
                  </a:lnTo>
                  <a:cubicBezTo>
                    <a:pt x="219692" y="1075724"/>
                    <a:pt x="183312" y="1079500"/>
                    <a:pt x="146050" y="1079500"/>
                  </a:cubicBezTo>
                  <a:cubicBezTo>
                    <a:pt x="108788" y="1079500"/>
                    <a:pt x="72408" y="1075724"/>
                    <a:pt x="37271" y="1068534"/>
                  </a:cubicBezTo>
                  <a:lnTo>
                    <a:pt x="0" y="1056965"/>
                  </a:lnTo>
                  <a:lnTo>
                    <a:pt x="64045" y="1037084"/>
                  </a:lnTo>
                  <a:cubicBezTo>
                    <a:pt x="193195" y="982458"/>
                    <a:pt x="296658" y="878995"/>
                    <a:pt x="351284" y="749845"/>
                  </a:cubicBezTo>
                  <a:lnTo>
                    <a:pt x="371165" y="685800"/>
                  </a:lnTo>
                  <a:lnTo>
                    <a:pt x="371166" y="685801"/>
                  </a:lnTo>
                  <a:lnTo>
                    <a:pt x="382735" y="648530"/>
                  </a:lnTo>
                  <a:cubicBezTo>
                    <a:pt x="389925" y="613393"/>
                    <a:pt x="393701" y="577013"/>
                    <a:pt x="393701" y="539751"/>
                  </a:cubicBezTo>
                  <a:cubicBezTo>
                    <a:pt x="393701" y="502489"/>
                    <a:pt x="389925" y="466109"/>
                    <a:pt x="382735" y="430972"/>
                  </a:cubicBezTo>
                  <a:lnTo>
                    <a:pt x="352437" y="333366"/>
                  </a:lnTo>
                  <a:lnTo>
                    <a:pt x="356146" y="334517"/>
                  </a:lnTo>
                  <a:lnTo>
                    <a:pt x="361544" y="337447"/>
                  </a:lnTo>
                  <a:lnTo>
                    <a:pt x="361543" y="337446"/>
                  </a:lnTo>
                  <a:lnTo>
                    <a:pt x="356145" y="334516"/>
                  </a:lnTo>
                  <a:lnTo>
                    <a:pt x="352436" y="333365"/>
                  </a:lnTo>
                  <a:lnTo>
                    <a:pt x="351284" y="329655"/>
                  </a:lnTo>
                  <a:cubicBezTo>
                    <a:pt x="296658" y="200505"/>
                    <a:pt x="193195" y="97042"/>
                    <a:pt x="64045" y="42416"/>
                  </a:cubicBezTo>
                  <a:lnTo>
                    <a:pt x="0" y="22536"/>
                  </a:lnTo>
                  <a:lnTo>
                    <a:pt x="37271" y="10966"/>
                  </a:lnTo>
                  <a:cubicBezTo>
                    <a:pt x="72408" y="3776"/>
                    <a:pt x="108788" y="0"/>
                    <a:pt x="146050" y="0"/>
                  </a:cubicBezTo>
                  <a:close/>
                </a:path>
              </a:pathLst>
            </a:custGeom>
            <a:solidFill>
              <a:schemeClr val="accent1"/>
            </a:solidFill>
            <a:ln w="9525">
              <a:noFill/>
            </a:ln>
          </p:spPr>
          <p:txBody>
            <a:bodyPr/>
            <a:p>
              <a:endParaRPr lang="zh-CN" altLang="en-US" sz="1350"/>
            </a:p>
          </p:txBody>
        </p:sp>
        <p:sp>
          <p:nvSpPr>
            <p:cNvPr id="12" name="任意多边形 33"/>
            <p:cNvSpPr/>
            <p:nvPr/>
          </p:nvSpPr>
          <p:spPr>
            <a:xfrm>
              <a:off x="170" y="397793"/>
              <a:ext cx="1246675" cy="1471551"/>
            </a:xfrm>
            <a:custGeom>
              <a:avLst/>
              <a:gdLst/>
              <a:ahLst/>
              <a:cxnLst>
                <a:cxn ang="0">
                  <a:pos x="981179" y="0"/>
                </a:cxn>
                <a:cxn ang="0">
                  <a:pos x="1178922" y="14949"/>
                </a:cxn>
                <a:cxn ang="0">
                  <a:pos x="1246675" y="30721"/>
                </a:cxn>
                <a:cxn ang="0">
                  <a:pos x="1130251" y="57821"/>
                </a:cxn>
                <a:cxn ang="0">
                  <a:pos x="608097" y="449379"/>
                </a:cxn>
                <a:cxn ang="0">
                  <a:pos x="571958" y="536682"/>
                </a:cxn>
                <a:cxn ang="0">
                  <a:pos x="571960" y="536685"/>
                </a:cxn>
                <a:cxn ang="0">
                  <a:pos x="550927" y="587492"/>
                </a:cxn>
                <a:cxn ang="0">
                  <a:pos x="530993" y="735777"/>
                </a:cxn>
                <a:cxn ang="0">
                  <a:pos x="550927" y="884062"/>
                </a:cxn>
                <a:cxn ang="0">
                  <a:pos x="606006" y="1017118"/>
                </a:cxn>
                <a:cxn ang="0">
                  <a:pos x="606004" y="1017118"/>
                </a:cxn>
                <a:cxn ang="0">
                  <a:pos x="608097" y="1022172"/>
                </a:cxn>
                <a:cxn ang="0">
                  <a:pos x="1130251" y="1413730"/>
                </a:cxn>
                <a:cxn ang="0">
                  <a:pos x="1246675" y="1440832"/>
                </a:cxn>
                <a:cxn ang="0">
                  <a:pos x="1178922" y="1456602"/>
                </a:cxn>
                <a:cxn ang="0">
                  <a:pos x="981179" y="1471551"/>
                </a:cxn>
                <a:cxn ang="0">
                  <a:pos x="0" y="735775"/>
                </a:cxn>
                <a:cxn ang="0">
                  <a:pos x="19934" y="587490"/>
                </a:cxn>
                <a:cxn ang="0">
                  <a:pos x="40967" y="536683"/>
                </a:cxn>
                <a:cxn ang="0">
                  <a:pos x="48313" y="554432"/>
                </a:cxn>
                <a:cxn ang="0">
                  <a:pos x="48315" y="554429"/>
                </a:cxn>
                <a:cxn ang="0">
                  <a:pos x="40969" y="536685"/>
                </a:cxn>
                <a:cxn ang="0">
                  <a:pos x="77107" y="449380"/>
                </a:cxn>
                <a:cxn ang="0">
                  <a:pos x="599262" y="57822"/>
                </a:cxn>
                <a:cxn ang="0">
                  <a:pos x="606004" y="56253"/>
                </a:cxn>
                <a:cxn ang="0">
                  <a:pos x="606004" y="56252"/>
                </a:cxn>
                <a:cxn ang="0">
                  <a:pos x="783437" y="14949"/>
                </a:cxn>
                <a:cxn ang="0">
                  <a:pos x="981179" y="0"/>
                </a:cxn>
              </a:cxnLst>
              <a:pathLst>
                <a:path w="685800" h="1079500">
                  <a:moveTo>
                    <a:pt x="539750" y="0"/>
                  </a:moveTo>
                  <a:cubicBezTo>
                    <a:pt x="577012" y="0"/>
                    <a:pt x="613392" y="3776"/>
                    <a:pt x="648529" y="10966"/>
                  </a:cubicBezTo>
                  <a:lnTo>
                    <a:pt x="685800" y="22536"/>
                  </a:lnTo>
                  <a:lnTo>
                    <a:pt x="621755" y="42416"/>
                  </a:lnTo>
                  <a:cubicBezTo>
                    <a:pt x="492605" y="97042"/>
                    <a:pt x="389142" y="200505"/>
                    <a:pt x="334516" y="329655"/>
                  </a:cubicBezTo>
                  <a:lnTo>
                    <a:pt x="314636" y="393699"/>
                  </a:lnTo>
                  <a:lnTo>
                    <a:pt x="314637" y="393701"/>
                  </a:lnTo>
                  <a:lnTo>
                    <a:pt x="303067" y="430972"/>
                  </a:lnTo>
                  <a:cubicBezTo>
                    <a:pt x="295877" y="466109"/>
                    <a:pt x="292101" y="502489"/>
                    <a:pt x="292101" y="539751"/>
                  </a:cubicBezTo>
                  <a:cubicBezTo>
                    <a:pt x="292101" y="577013"/>
                    <a:pt x="295877" y="613393"/>
                    <a:pt x="303067" y="648530"/>
                  </a:cubicBezTo>
                  <a:lnTo>
                    <a:pt x="333366" y="746137"/>
                  </a:lnTo>
                  <a:lnTo>
                    <a:pt x="333365" y="746137"/>
                  </a:lnTo>
                  <a:lnTo>
                    <a:pt x="334516" y="749845"/>
                  </a:lnTo>
                  <a:cubicBezTo>
                    <a:pt x="389142" y="878995"/>
                    <a:pt x="492605" y="982458"/>
                    <a:pt x="621755" y="1037084"/>
                  </a:cubicBezTo>
                  <a:lnTo>
                    <a:pt x="685800" y="1056965"/>
                  </a:lnTo>
                  <a:lnTo>
                    <a:pt x="648529" y="1068534"/>
                  </a:lnTo>
                  <a:cubicBezTo>
                    <a:pt x="613392" y="1075724"/>
                    <a:pt x="577012" y="1079500"/>
                    <a:pt x="539750" y="1079500"/>
                  </a:cubicBezTo>
                  <a:cubicBezTo>
                    <a:pt x="241654" y="1079500"/>
                    <a:pt x="0" y="837846"/>
                    <a:pt x="0" y="539750"/>
                  </a:cubicBezTo>
                  <a:cubicBezTo>
                    <a:pt x="0" y="502488"/>
                    <a:pt x="3776" y="466108"/>
                    <a:pt x="10966" y="430971"/>
                  </a:cubicBezTo>
                  <a:lnTo>
                    <a:pt x="22536" y="393700"/>
                  </a:lnTo>
                  <a:lnTo>
                    <a:pt x="26577" y="406720"/>
                  </a:lnTo>
                  <a:lnTo>
                    <a:pt x="26578" y="406718"/>
                  </a:lnTo>
                  <a:lnTo>
                    <a:pt x="22537" y="393701"/>
                  </a:lnTo>
                  <a:lnTo>
                    <a:pt x="42417" y="329656"/>
                  </a:lnTo>
                  <a:cubicBezTo>
                    <a:pt x="97043" y="200506"/>
                    <a:pt x="200506" y="97043"/>
                    <a:pt x="329656" y="42417"/>
                  </a:cubicBezTo>
                  <a:lnTo>
                    <a:pt x="333365" y="41266"/>
                  </a:lnTo>
                  <a:lnTo>
                    <a:pt x="333365" y="41265"/>
                  </a:lnTo>
                  <a:lnTo>
                    <a:pt x="430971" y="10966"/>
                  </a:lnTo>
                  <a:cubicBezTo>
                    <a:pt x="466108" y="3776"/>
                    <a:pt x="502488" y="0"/>
                    <a:pt x="539750" y="0"/>
                  </a:cubicBezTo>
                  <a:close/>
                </a:path>
              </a:pathLst>
            </a:custGeom>
            <a:solidFill>
              <a:schemeClr val="accent1"/>
            </a:solidFill>
            <a:ln w="9525">
              <a:noFill/>
            </a:ln>
          </p:spPr>
          <p:txBody>
            <a:bodyPr/>
            <a:p>
              <a:endParaRPr lang="zh-CN" altLang="en-US" sz="1350"/>
            </a:p>
          </p:txBody>
        </p:sp>
        <p:sp>
          <p:nvSpPr>
            <p:cNvPr id="13" name="任意多边形 34"/>
            <p:cNvSpPr/>
            <p:nvPr/>
          </p:nvSpPr>
          <p:spPr>
            <a:xfrm>
              <a:off x="531399" y="934596"/>
              <a:ext cx="1959978" cy="934748"/>
            </a:xfrm>
            <a:custGeom>
              <a:avLst/>
              <a:gdLst/>
              <a:ahLst/>
              <a:cxnLst>
                <a:cxn ang="0">
                  <a:pos x="40917" y="0"/>
                </a:cxn>
                <a:cxn ang="0">
                  <a:pos x="77012" y="87294"/>
                </a:cxn>
                <a:cxn ang="0">
                  <a:pos x="598533" y="478801"/>
                </a:cxn>
                <a:cxn ang="0">
                  <a:pos x="714816" y="505899"/>
                </a:cxn>
                <a:cxn ang="0">
                  <a:pos x="714817" y="505901"/>
                </a:cxn>
                <a:cxn ang="0">
                  <a:pos x="782488" y="521669"/>
                </a:cxn>
                <a:cxn ang="0">
                  <a:pos x="979991" y="536616"/>
                </a:cxn>
                <a:cxn ang="0">
                  <a:pos x="1177494" y="521669"/>
                </a:cxn>
                <a:cxn ang="0">
                  <a:pos x="1354711" y="480374"/>
                </a:cxn>
                <a:cxn ang="0">
                  <a:pos x="1354711" y="480372"/>
                </a:cxn>
                <a:cxn ang="0">
                  <a:pos x="1361445" y="478801"/>
                </a:cxn>
                <a:cxn ang="0">
                  <a:pos x="1882966" y="87294"/>
                </a:cxn>
                <a:cxn ang="0">
                  <a:pos x="1919063" y="0"/>
                </a:cxn>
                <a:cxn ang="0">
                  <a:pos x="1940068" y="50801"/>
                </a:cxn>
                <a:cxn ang="0">
                  <a:pos x="1959978" y="199067"/>
                </a:cxn>
                <a:cxn ang="0">
                  <a:pos x="979989" y="934748"/>
                </a:cxn>
                <a:cxn ang="0">
                  <a:pos x="782486" y="919801"/>
                </a:cxn>
                <a:cxn ang="0">
                  <a:pos x="714819" y="904034"/>
                </a:cxn>
                <a:cxn ang="0">
                  <a:pos x="714817" y="904034"/>
                </a:cxn>
                <a:cxn ang="0">
                  <a:pos x="598535" y="876936"/>
                </a:cxn>
                <a:cxn ang="0">
                  <a:pos x="77014" y="485428"/>
                </a:cxn>
                <a:cxn ang="0">
                  <a:pos x="74924" y="480373"/>
                </a:cxn>
                <a:cxn ang="0">
                  <a:pos x="74922" y="480372"/>
                </a:cxn>
                <a:cxn ang="0">
                  <a:pos x="19910" y="347333"/>
                </a:cxn>
                <a:cxn ang="0">
                  <a:pos x="0" y="199067"/>
                </a:cxn>
                <a:cxn ang="0">
                  <a:pos x="19910" y="50801"/>
                </a:cxn>
                <a:cxn ang="0">
                  <a:pos x="40917" y="0"/>
                </a:cxn>
              </a:cxnLst>
              <a:pathLst>
                <a:path w="1079500" h="685800">
                  <a:moveTo>
                    <a:pt x="22536" y="0"/>
                  </a:moveTo>
                  <a:lnTo>
                    <a:pt x="42416" y="64045"/>
                  </a:lnTo>
                  <a:cubicBezTo>
                    <a:pt x="97042" y="193195"/>
                    <a:pt x="200505" y="296658"/>
                    <a:pt x="329655" y="351284"/>
                  </a:cubicBezTo>
                  <a:lnTo>
                    <a:pt x="393700" y="371165"/>
                  </a:lnTo>
                  <a:lnTo>
                    <a:pt x="393701" y="371166"/>
                  </a:lnTo>
                  <a:lnTo>
                    <a:pt x="430972" y="382735"/>
                  </a:lnTo>
                  <a:cubicBezTo>
                    <a:pt x="466109" y="389925"/>
                    <a:pt x="502489" y="393701"/>
                    <a:pt x="539751" y="393701"/>
                  </a:cubicBezTo>
                  <a:cubicBezTo>
                    <a:pt x="577013" y="393701"/>
                    <a:pt x="613393" y="389925"/>
                    <a:pt x="648530" y="382735"/>
                  </a:cubicBezTo>
                  <a:lnTo>
                    <a:pt x="746136" y="352438"/>
                  </a:lnTo>
                  <a:lnTo>
                    <a:pt x="746136" y="352436"/>
                  </a:lnTo>
                  <a:lnTo>
                    <a:pt x="749845" y="351284"/>
                  </a:lnTo>
                  <a:cubicBezTo>
                    <a:pt x="878995" y="296658"/>
                    <a:pt x="982458" y="193195"/>
                    <a:pt x="1037084" y="64045"/>
                  </a:cubicBezTo>
                  <a:lnTo>
                    <a:pt x="1056965" y="0"/>
                  </a:lnTo>
                  <a:lnTo>
                    <a:pt x="1068534" y="37271"/>
                  </a:lnTo>
                  <a:cubicBezTo>
                    <a:pt x="1075724" y="72408"/>
                    <a:pt x="1079500" y="108788"/>
                    <a:pt x="1079500" y="146050"/>
                  </a:cubicBezTo>
                  <a:cubicBezTo>
                    <a:pt x="1079500" y="444146"/>
                    <a:pt x="837846" y="685800"/>
                    <a:pt x="539750" y="685800"/>
                  </a:cubicBezTo>
                  <a:cubicBezTo>
                    <a:pt x="502488" y="685800"/>
                    <a:pt x="466108" y="682024"/>
                    <a:pt x="430971" y="674834"/>
                  </a:cubicBezTo>
                  <a:lnTo>
                    <a:pt x="393702" y="663266"/>
                  </a:lnTo>
                  <a:lnTo>
                    <a:pt x="393701" y="663266"/>
                  </a:lnTo>
                  <a:lnTo>
                    <a:pt x="329656" y="643385"/>
                  </a:lnTo>
                  <a:cubicBezTo>
                    <a:pt x="200506" y="588759"/>
                    <a:pt x="97043" y="485296"/>
                    <a:pt x="42417" y="356146"/>
                  </a:cubicBezTo>
                  <a:lnTo>
                    <a:pt x="41266" y="352437"/>
                  </a:lnTo>
                  <a:lnTo>
                    <a:pt x="41265" y="352436"/>
                  </a:lnTo>
                  <a:lnTo>
                    <a:pt x="10966" y="254829"/>
                  </a:lnTo>
                  <a:cubicBezTo>
                    <a:pt x="3776" y="219692"/>
                    <a:pt x="0" y="183312"/>
                    <a:pt x="0" y="146050"/>
                  </a:cubicBezTo>
                  <a:cubicBezTo>
                    <a:pt x="0" y="108788"/>
                    <a:pt x="3776" y="72408"/>
                    <a:pt x="10966" y="37271"/>
                  </a:cubicBezTo>
                  <a:lnTo>
                    <a:pt x="22536" y="0"/>
                  </a:lnTo>
                  <a:close/>
                </a:path>
              </a:pathLst>
            </a:custGeom>
            <a:solidFill>
              <a:schemeClr val="accent5">
                <a:lumMod val="60000"/>
                <a:lumOff val="40000"/>
              </a:schemeClr>
            </a:solidFill>
            <a:ln w="9525">
              <a:noFill/>
            </a:ln>
          </p:spPr>
          <p:txBody>
            <a:bodyPr/>
            <a:p>
              <a:endParaRPr lang="zh-CN" altLang="en-US" sz="1350"/>
            </a:p>
          </p:txBody>
        </p:sp>
        <p:sp>
          <p:nvSpPr>
            <p:cNvPr id="14" name="新月形 35"/>
            <p:cNvSpPr/>
            <p:nvPr/>
          </p:nvSpPr>
          <p:spPr>
            <a:xfrm>
              <a:off x="45152" y="595920"/>
              <a:ext cx="706878" cy="1061751"/>
            </a:xfrm>
            <a:prstGeom prst="moon">
              <a:avLst>
                <a:gd name="adj" fmla="val 30005"/>
              </a:avLst>
            </a:prstGeom>
            <a:gradFill rotWithShape="1">
              <a:gsLst>
                <a:gs pos="0">
                  <a:srgbClr val="FFFFFF"/>
                </a:gs>
                <a:gs pos="100000">
                  <a:srgbClr val="FFFFFF">
                    <a:alpha val="0"/>
                  </a:srgbClr>
                </a:gs>
              </a:gsLst>
              <a:path path="rect">
                <a:fillToRect l="50000" t="50000" r="50000" b="50000"/>
              </a:path>
              <a:tileRect/>
            </a:gradFill>
            <a:ln w="9525">
              <a:noFill/>
            </a:ln>
          </p:spPr>
          <p:txBody>
            <a:bodyPr tIns="0" bIns="0" anchor="ctr"/>
            <a:p>
              <a:pPr algn="ctr" eaLnBrk="0" hangingPunct="0"/>
              <a:endParaRPr lang="zh-CN" altLang="en-US" sz="2700" dirty="0">
                <a:solidFill>
                  <a:srgbClr val="FFFFFF"/>
                </a:solidFill>
                <a:latin typeface="微软雅黑" panose="020B0503020204020204" pitchFamily="2" charset="-122"/>
                <a:ea typeface="微软雅黑" panose="020B0503020204020204" pitchFamily="2" charset="-122"/>
              </a:endParaRPr>
            </a:p>
          </p:txBody>
        </p:sp>
        <p:sp>
          <p:nvSpPr>
            <p:cNvPr id="15" name="新月形 36"/>
            <p:cNvSpPr/>
            <p:nvPr/>
          </p:nvSpPr>
          <p:spPr>
            <a:xfrm rot="5400000">
              <a:off x="712971" y="-409219"/>
              <a:ext cx="530028" cy="1415897"/>
            </a:xfrm>
            <a:prstGeom prst="moon">
              <a:avLst>
                <a:gd name="adj" fmla="val 30005"/>
              </a:avLst>
            </a:prstGeom>
            <a:gradFill rotWithShape="1">
              <a:gsLst>
                <a:gs pos="0">
                  <a:srgbClr val="FFFFFF"/>
                </a:gs>
                <a:gs pos="100000">
                  <a:srgbClr val="FFFFFF">
                    <a:alpha val="0"/>
                  </a:srgbClr>
                </a:gs>
              </a:gsLst>
              <a:path path="rect">
                <a:fillToRect l="50000" t="50000" r="50000" b="50000"/>
              </a:path>
              <a:tileRect/>
            </a:gradFill>
            <a:ln w="9525">
              <a:noFill/>
            </a:ln>
          </p:spPr>
          <p:txBody>
            <a:bodyPr tIns="0" bIns="0" anchor="ctr"/>
            <a:p>
              <a:pPr algn="ctr" eaLnBrk="0" hangingPunct="0"/>
              <a:endParaRPr lang="zh-CN" altLang="en-US" sz="2700" dirty="0">
                <a:solidFill>
                  <a:srgbClr val="FFFFFF"/>
                </a:solidFill>
                <a:latin typeface="微软雅黑" panose="020B0503020204020204" pitchFamily="2" charset="-122"/>
                <a:ea typeface="微软雅黑" panose="020B0503020204020204" pitchFamily="2" charset="-122"/>
              </a:endParaRPr>
            </a:p>
          </p:txBody>
        </p:sp>
        <p:sp>
          <p:nvSpPr>
            <p:cNvPr id="16" name="新月形 37"/>
            <p:cNvSpPr/>
            <p:nvPr/>
          </p:nvSpPr>
          <p:spPr>
            <a:xfrm rot="10800000">
              <a:off x="1700960" y="196281"/>
              <a:ext cx="706878" cy="1061751"/>
            </a:xfrm>
            <a:prstGeom prst="moon">
              <a:avLst>
                <a:gd name="adj" fmla="val 30005"/>
              </a:avLst>
            </a:prstGeom>
            <a:gradFill rotWithShape="1">
              <a:gsLst>
                <a:gs pos="0">
                  <a:srgbClr val="FFFFFF"/>
                </a:gs>
                <a:gs pos="100000">
                  <a:srgbClr val="FFFFFF">
                    <a:alpha val="0"/>
                  </a:srgbClr>
                </a:gs>
              </a:gsLst>
              <a:path path="rect">
                <a:fillToRect l="50000" t="50000" r="50000" b="50000"/>
              </a:path>
              <a:tileRect/>
            </a:gradFill>
            <a:ln w="9525">
              <a:noFill/>
            </a:ln>
          </p:spPr>
          <p:txBody>
            <a:bodyPr tIns="0" bIns="0" anchor="ctr"/>
            <a:p>
              <a:pPr algn="ctr" eaLnBrk="0" hangingPunct="0"/>
              <a:endParaRPr lang="zh-CN" altLang="en-US" sz="2700" dirty="0">
                <a:solidFill>
                  <a:srgbClr val="FFFFFF"/>
                </a:solidFill>
                <a:latin typeface="微软雅黑" panose="020B0503020204020204" pitchFamily="2" charset="-122"/>
                <a:ea typeface="微软雅黑" panose="020B0503020204020204" pitchFamily="2" charset="-122"/>
              </a:endParaRPr>
            </a:p>
          </p:txBody>
        </p:sp>
        <p:sp>
          <p:nvSpPr>
            <p:cNvPr id="17" name="新月形 38"/>
            <p:cNvSpPr/>
            <p:nvPr/>
          </p:nvSpPr>
          <p:spPr>
            <a:xfrm rot="16200000">
              <a:off x="1276555" y="837305"/>
              <a:ext cx="531722" cy="1413755"/>
            </a:xfrm>
            <a:prstGeom prst="moon">
              <a:avLst>
                <a:gd name="adj" fmla="val 30005"/>
              </a:avLst>
            </a:prstGeom>
            <a:gradFill rotWithShape="1">
              <a:gsLst>
                <a:gs pos="0">
                  <a:srgbClr val="FFFFFF"/>
                </a:gs>
                <a:gs pos="100000">
                  <a:srgbClr val="FFFFFF">
                    <a:alpha val="0"/>
                  </a:srgbClr>
                </a:gs>
              </a:gsLst>
              <a:path path="rect">
                <a:fillToRect l="50000" t="50000" r="50000" b="50000"/>
              </a:path>
              <a:tileRect/>
            </a:gradFill>
            <a:ln w="9525">
              <a:noFill/>
            </a:ln>
          </p:spPr>
          <p:txBody>
            <a:bodyPr tIns="0" bIns="0" anchor="ctr"/>
            <a:p>
              <a:pPr algn="ctr" eaLnBrk="0" hangingPunct="0"/>
              <a:endParaRPr lang="zh-CN" altLang="en-US" sz="2700" dirty="0">
                <a:solidFill>
                  <a:srgbClr val="FFFFFF"/>
                </a:solidFill>
                <a:latin typeface="微软雅黑" panose="020B0503020204020204" pitchFamily="2" charset="-122"/>
                <a:ea typeface="微软雅黑" panose="020B0503020204020204" pitchFamily="2" charset="-122"/>
              </a:endParaRPr>
            </a:p>
          </p:txBody>
        </p:sp>
      </p:grpSp>
      <p:sp>
        <p:nvSpPr>
          <p:cNvPr id="18" name="文本框 17"/>
          <p:cNvSpPr txBox="1"/>
          <p:nvPr/>
        </p:nvSpPr>
        <p:spPr>
          <a:xfrm>
            <a:off x="4100195" y="2818130"/>
            <a:ext cx="712470" cy="583565"/>
          </a:xfrm>
          <a:prstGeom prst="rect">
            <a:avLst/>
          </a:prstGeom>
          <a:noFill/>
        </p:spPr>
        <p:txBody>
          <a:bodyPr wrap="square" rtlCol="0">
            <a:spAutoFit/>
          </a:bodyPr>
          <a:p>
            <a:r>
              <a:rPr lang="zh-CN" altLang="en-US" sz="1600" b="1"/>
              <a:t>四大</a:t>
            </a:r>
            <a:endParaRPr lang="zh-CN" altLang="en-US" sz="1600" b="1"/>
          </a:p>
          <a:p>
            <a:r>
              <a:rPr lang="zh-CN" altLang="en-US" sz="1600" b="1"/>
              <a:t>产线</a:t>
            </a:r>
            <a:endParaRPr lang="zh-CN" altLang="en-US" sz="1600" b="1"/>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5"/>
          <p:cNvSpPr txBox="1"/>
          <p:nvPr/>
        </p:nvSpPr>
        <p:spPr>
          <a:xfrm>
            <a:off x="607378" y="208889"/>
            <a:ext cx="4460875" cy="429895"/>
          </a:xfrm>
          <a:prstGeom prst="rect">
            <a:avLst/>
          </a:prstGeom>
          <a:noFill/>
          <a:ln w="9525">
            <a:noFill/>
          </a:ln>
        </p:spPr>
        <p:txBody>
          <a:bodyPr anchor="ctr">
            <a:spAutoFit/>
          </a:bodyPr>
          <a:lstStyle/>
          <a:p>
            <a:pPr>
              <a:lnSpc>
                <a:spcPct val="110000"/>
              </a:lnSpc>
            </a:pPr>
            <a:r>
              <a:rPr lang="zh-CN" altLang="en-US" sz="2000" b="1" dirty="0">
                <a:solidFill>
                  <a:srgbClr val="222732"/>
                </a:solidFill>
                <a:latin typeface="华文细黑" panose="02010600040101010101" pitchFamily="2" charset="-122"/>
                <a:ea typeface="微软雅黑" panose="020B0503020204020204" pitchFamily="2" charset="-122"/>
              </a:rPr>
              <a:t>水质分析仪器</a:t>
            </a:r>
            <a:r>
              <a:rPr lang="en-US" altLang="x-none" sz="2000" b="1" dirty="0">
                <a:solidFill>
                  <a:srgbClr val="222732"/>
                </a:solidFill>
                <a:latin typeface="华文细黑" panose="02010600040101010101" pitchFamily="2" charset="-122"/>
                <a:ea typeface="微软雅黑" panose="020B0503020204020204" pitchFamily="2" charset="-122"/>
              </a:rPr>
              <a:t>——</a:t>
            </a:r>
            <a:r>
              <a:rPr lang="zh-CN" altLang="en-US" sz="2000" b="1" dirty="0">
                <a:solidFill>
                  <a:srgbClr val="222732"/>
                </a:solidFill>
                <a:latin typeface="华文细黑" panose="02010600040101010101" pitchFamily="2" charset="-122"/>
                <a:ea typeface="微软雅黑" panose="020B0503020204020204" pitchFamily="2" charset="-122"/>
              </a:rPr>
              <a:t>便携式系列</a:t>
            </a:r>
            <a:endParaRPr lang="zh-CN" altLang="en-US" sz="2000" b="1" dirty="0">
              <a:solidFill>
                <a:srgbClr val="222732"/>
              </a:solidFill>
              <a:latin typeface="华文细黑" panose="02010600040101010101" pitchFamily="2" charset="-122"/>
              <a:ea typeface="微软雅黑" panose="020B0503020204020204" pitchFamily="2" charset="-122"/>
            </a:endParaRPr>
          </a:p>
        </p:txBody>
      </p:sp>
      <p:sp>
        <p:nvSpPr>
          <p:cNvPr id="19459" name="矩形 20"/>
          <p:cNvSpPr/>
          <p:nvPr/>
        </p:nvSpPr>
        <p:spPr>
          <a:xfrm>
            <a:off x="2555875" y="1492700"/>
            <a:ext cx="6481763" cy="1968500"/>
          </a:xfrm>
          <a:prstGeom prst="rect">
            <a:avLst/>
          </a:prstGeom>
          <a:noFill/>
          <a:ln w="9525">
            <a:noFill/>
          </a:ln>
        </p:spPr>
        <p:txBody>
          <a:bodyPr anchor="t">
            <a:spAutoFit/>
          </a:bodyPr>
          <a:lstStyle/>
          <a:p>
            <a:r>
              <a:rPr lang="en-US" altLang="x-none" sz="2000" b="1"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Q</a:t>
            </a:r>
            <a:r>
              <a:rPr lang="zh-CN" altLang="en-US" sz="2000" b="1"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系列：</a:t>
            </a:r>
            <a:r>
              <a:rPr lang="zh-CN" altLang="en-US" sz="14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消毒剂类、色度、浊度、氨氮、活性氧、六价铬、氰化物、铝、溶解氧、铁、锰等</a:t>
            </a:r>
            <a:endParaRPr lang="zh-CN" altLang="en-US" sz="14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endParaRPr>
          </a:p>
          <a:p>
            <a:endParaRPr lang="zh-CN" altLang="en-US" sz="14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endParaRPr>
          </a:p>
          <a:p>
            <a:r>
              <a:rPr lang="en-US" altLang="x-none" sz="2000" b="1"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T</a:t>
            </a:r>
            <a:r>
              <a:rPr lang="zh-CN" altLang="en-US" sz="2000" b="1"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系列：</a:t>
            </a:r>
            <a:r>
              <a:rPr lang="zh-CN" altLang="en-US" sz="14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多参数水质分析仪、水质综合检测箱、泳池水质分析仪等</a:t>
            </a:r>
            <a:endParaRPr lang="en-US" altLang="x-none" sz="1800" dirty="0">
              <a:latin typeface="微软雅黑" panose="020B0503020204020204" pitchFamily="2" charset="-122"/>
              <a:ea typeface="微软雅黑" panose="020B0503020204020204" pitchFamily="2" charset="-122"/>
              <a:cs typeface="微软雅黑" panose="020B0503020204020204" pitchFamily="2" charset="-122"/>
            </a:endParaRPr>
          </a:p>
          <a:p>
            <a:endParaRPr lang="zh-CN" altLang="en-US" sz="1800" dirty="0">
              <a:latin typeface="微软雅黑" panose="020B0503020204020204" pitchFamily="2" charset="-122"/>
              <a:ea typeface="微软雅黑" panose="020B0503020204020204" pitchFamily="2" charset="-122"/>
              <a:cs typeface="微软雅黑" panose="020B0503020204020204" pitchFamily="2" charset="-122"/>
            </a:endParaRPr>
          </a:p>
          <a:p>
            <a:r>
              <a:rPr lang="zh-CN" altLang="en-US" sz="2000" b="1"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试剂包：</a:t>
            </a:r>
            <a:r>
              <a:rPr lang="zh-CN" altLang="en-US" sz="14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微生物成品培养基、常量试剂盒等</a:t>
            </a:r>
            <a:endParaRPr lang="zh-CN" altLang="en-US" sz="1600" dirty="0">
              <a:latin typeface="微软雅黑" panose="020B0503020204020204" pitchFamily="2" charset="-122"/>
              <a:ea typeface="微软雅黑" panose="020B0503020204020204" pitchFamily="2" charset="-122"/>
              <a:cs typeface="微软雅黑" panose="020B0503020204020204" pitchFamily="2" charset="-122"/>
            </a:endParaRPr>
          </a:p>
          <a:p>
            <a:endParaRPr lang="zh-CN" altLang="en-US" sz="16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endParaRPr>
          </a:p>
        </p:txBody>
      </p:sp>
      <p:grpSp>
        <p:nvGrpSpPr>
          <p:cNvPr id="19460" name="组合 24"/>
          <p:cNvGrpSpPr/>
          <p:nvPr/>
        </p:nvGrpSpPr>
        <p:grpSpPr>
          <a:xfrm>
            <a:off x="467995" y="1634490"/>
            <a:ext cx="2010927" cy="1902134"/>
            <a:chOff x="-138" y="0"/>
            <a:chExt cx="4567" cy="4085"/>
          </a:xfrm>
        </p:grpSpPr>
        <p:sp>
          <p:nvSpPr>
            <p:cNvPr id="19461" name="空心弧 4"/>
            <p:cNvSpPr>
              <a:spLocks noChangeAspect="1"/>
            </p:cNvSpPr>
            <p:nvPr/>
          </p:nvSpPr>
          <p:spPr>
            <a:xfrm>
              <a:off x="-138" y="76"/>
              <a:ext cx="4007" cy="4009"/>
            </a:xfrm>
            <a:custGeom>
              <a:avLst/>
              <a:gdLst/>
              <a:ahLst/>
              <a:cxnLst>
                <a:cxn ang="0">
                  <a:pos x="3898" y="2653"/>
                </a:cxn>
                <a:cxn ang="0">
                  <a:pos x="2003" y="4008"/>
                </a:cxn>
                <a:cxn ang="0">
                  <a:pos x="0" y="2004"/>
                </a:cxn>
                <a:cxn ang="0">
                  <a:pos x="359" y="859"/>
                </a:cxn>
                <a:cxn ang="0">
                  <a:pos x="947" y="1269"/>
                </a:cxn>
                <a:cxn ang="0">
                  <a:pos x="717" y="2004"/>
                </a:cxn>
                <a:cxn ang="0">
                  <a:pos x="2003" y="3291"/>
                </a:cxn>
                <a:cxn ang="0">
                  <a:pos x="3220" y="2421"/>
                </a:cxn>
              </a:cxnLst>
              <a:rect l="0" t="0" r="0" b="0"/>
              <a:pathLst>
                <a:path w="4007" h="4009">
                  <a:moveTo>
                    <a:pt x="3898" y="2653"/>
                  </a:moveTo>
                  <a:cubicBezTo>
                    <a:pt x="3628" y="3442"/>
                    <a:pt x="2882" y="4008"/>
                    <a:pt x="2003" y="4008"/>
                  </a:cubicBezTo>
                  <a:cubicBezTo>
                    <a:pt x="897" y="4008"/>
                    <a:pt x="0" y="3111"/>
                    <a:pt x="0" y="2004"/>
                  </a:cubicBezTo>
                  <a:cubicBezTo>
                    <a:pt x="0" y="1578"/>
                    <a:pt x="133" y="1183"/>
                    <a:pt x="359" y="859"/>
                  </a:cubicBezTo>
                  <a:lnTo>
                    <a:pt x="947" y="1269"/>
                  </a:lnTo>
                  <a:cubicBezTo>
                    <a:pt x="802" y="1477"/>
                    <a:pt x="717" y="1731"/>
                    <a:pt x="717" y="2004"/>
                  </a:cubicBezTo>
                  <a:cubicBezTo>
                    <a:pt x="717" y="2715"/>
                    <a:pt x="1293" y="3291"/>
                    <a:pt x="2003" y="3291"/>
                  </a:cubicBezTo>
                  <a:cubicBezTo>
                    <a:pt x="2567" y="3291"/>
                    <a:pt x="3047" y="2927"/>
                    <a:pt x="3220" y="2421"/>
                  </a:cubicBezTo>
                  <a:lnTo>
                    <a:pt x="3898" y="2653"/>
                  </a:lnTo>
                  <a:close/>
                </a:path>
              </a:pathLst>
            </a:custGeom>
            <a:solidFill>
              <a:srgbClr val="215968"/>
            </a:solidFill>
            <a:ln w="9525">
              <a:noFill/>
            </a:ln>
            <a:effectLst>
              <a:outerShdw dist="38100" dir="2699999" algn="ctr" rotWithShape="0">
                <a:srgbClr val="000000">
                  <a:alpha val="28000"/>
                </a:srgbClr>
              </a:outerShdw>
            </a:effectLst>
          </p:spPr>
          <p:txBody>
            <a:bodyPr/>
            <a:lstStyle/>
            <a:p>
              <a:endParaRPr lang="zh-CN" altLang="en-US"/>
            </a:p>
          </p:txBody>
        </p:sp>
        <p:sp>
          <p:nvSpPr>
            <p:cNvPr id="19462" name="空心弧 2"/>
            <p:cNvSpPr>
              <a:spLocks noChangeAspect="1"/>
            </p:cNvSpPr>
            <p:nvPr/>
          </p:nvSpPr>
          <p:spPr>
            <a:xfrm>
              <a:off x="235" y="0"/>
              <a:ext cx="3399" cy="3661"/>
            </a:xfrm>
            <a:custGeom>
              <a:avLst/>
              <a:gdLst/>
              <a:ahLst/>
              <a:cxnLst>
                <a:cxn ang="0">
                  <a:pos x="3323" y="2371"/>
                </a:cxn>
                <a:cxn ang="0">
                  <a:pos x="1700" y="3661"/>
                </a:cxn>
                <a:cxn ang="0">
                  <a:pos x="1" y="1831"/>
                </a:cxn>
                <a:cxn ang="0">
                  <a:pos x="1700" y="0"/>
                </a:cxn>
                <a:cxn ang="0">
                  <a:pos x="2255" y="100"/>
                </a:cxn>
                <a:cxn ang="0">
                  <a:pos x="2063" y="694"/>
                </a:cxn>
                <a:cxn ang="0">
                  <a:pos x="1699" y="623"/>
                </a:cxn>
                <a:cxn ang="0">
                  <a:pos x="623" y="1830"/>
                </a:cxn>
                <a:cxn ang="0">
                  <a:pos x="1699" y="3036"/>
                </a:cxn>
                <a:cxn ang="0">
                  <a:pos x="2731" y="2173"/>
                </a:cxn>
              </a:cxnLst>
              <a:rect l="0" t="0" r="0" b="0"/>
              <a:pathLst>
                <a:path w="3399" h="3662">
                  <a:moveTo>
                    <a:pt x="3323" y="2372"/>
                  </a:moveTo>
                  <a:cubicBezTo>
                    <a:pt x="3109" y="3120"/>
                    <a:pt x="2463" y="3662"/>
                    <a:pt x="1700" y="3662"/>
                  </a:cubicBezTo>
                  <a:cubicBezTo>
                    <a:pt x="762" y="3662"/>
                    <a:pt x="1" y="2842"/>
                    <a:pt x="1" y="1831"/>
                  </a:cubicBezTo>
                  <a:cubicBezTo>
                    <a:pt x="1" y="820"/>
                    <a:pt x="762" y="0"/>
                    <a:pt x="1700" y="0"/>
                  </a:cubicBezTo>
                  <a:cubicBezTo>
                    <a:pt x="1895" y="0"/>
                    <a:pt x="2082" y="35"/>
                    <a:pt x="2255" y="100"/>
                  </a:cubicBezTo>
                  <a:lnTo>
                    <a:pt x="2063" y="694"/>
                  </a:lnTo>
                  <a:cubicBezTo>
                    <a:pt x="1950" y="648"/>
                    <a:pt x="1827" y="623"/>
                    <a:pt x="1699" y="623"/>
                  </a:cubicBezTo>
                  <a:cubicBezTo>
                    <a:pt x="1105" y="623"/>
                    <a:pt x="623" y="1163"/>
                    <a:pt x="623" y="1830"/>
                  </a:cubicBezTo>
                  <a:cubicBezTo>
                    <a:pt x="623" y="2497"/>
                    <a:pt x="1105" y="3037"/>
                    <a:pt x="1699" y="3037"/>
                  </a:cubicBezTo>
                  <a:cubicBezTo>
                    <a:pt x="2187" y="3037"/>
                    <a:pt x="2599" y="2673"/>
                    <a:pt x="2731" y="2174"/>
                  </a:cubicBezTo>
                  <a:lnTo>
                    <a:pt x="3323" y="2372"/>
                  </a:lnTo>
                  <a:close/>
                </a:path>
              </a:pathLst>
            </a:custGeom>
            <a:solidFill>
              <a:srgbClr val="46C6A9"/>
            </a:solidFill>
            <a:ln w="9525">
              <a:noFill/>
            </a:ln>
            <a:effectLst>
              <a:outerShdw dist="38100" dir="2699999" algn="ctr" rotWithShape="0">
                <a:srgbClr val="000000">
                  <a:alpha val="28000"/>
                </a:srgbClr>
              </a:outerShdw>
            </a:effectLst>
          </p:spPr>
          <p:txBody>
            <a:bodyPr/>
            <a:lstStyle/>
            <a:p>
              <a:endParaRPr lang="zh-CN" altLang="en-US"/>
            </a:p>
          </p:txBody>
        </p:sp>
        <p:sp>
          <p:nvSpPr>
            <p:cNvPr id="19463" name="矩形 21"/>
            <p:cNvSpPr/>
            <p:nvPr/>
          </p:nvSpPr>
          <p:spPr>
            <a:xfrm>
              <a:off x="948" y="675"/>
              <a:ext cx="3481" cy="2601"/>
            </a:xfrm>
            <a:prstGeom prst="rect">
              <a:avLst/>
            </a:prstGeom>
            <a:noFill/>
            <a:ln w="9525">
              <a:noFill/>
            </a:ln>
          </p:spPr>
          <p:txBody>
            <a:bodyPr wrap="square" anchor="t">
              <a:spAutoFit/>
            </a:bodyPr>
            <a:lstStyle/>
            <a:p>
              <a:pPr>
                <a:lnSpc>
                  <a:spcPct val="130000"/>
                </a:lnSpc>
              </a:pPr>
              <a:r>
                <a:rPr lang="zh-CN" altLang="en-US" sz="1800" b="1" dirty="0">
                  <a:solidFill>
                    <a:srgbClr val="46C6A9"/>
                  </a:solidFill>
                  <a:latin typeface="华文细黑" panose="02010600040101010101" pitchFamily="2" charset="-122"/>
                  <a:ea typeface="微软雅黑" panose="020B0503020204020204" pitchFamily="2" charset="-122"/>
                  <a:sym typeface="微软雅黑" panose="020B0503020204020204" pitchFamily="2" charset="-122"/>
                </a:rPr>
                <a:t>便携式水质分析仪器</a:t>
              </a:r>
              <a:endParaRPr lang="zh-CN" altLang="en-US" sz="2000" b="1" dirty="0">
                <a:solidFill>
                  <a:srgbClr val="46C6A9"/>
                </a:solidFill>
                <a:latin typeface="华文细黑" panose="02010600040101010101" pitchFamily="2" charset="-122"/>
                <a:ea typeface="微软雅黑" panose="020B0503020204020204" pitchFamily="2" charset="-122"/>
              </a:endParaRPr>
            </a:p>
            <a:p>
              <a:pPr>
                <a:lnSpc>
                  <a:spcPct val="130000"/>
                </a:lnSpc>
              </a:pPr>
              <a:endParaRPr lang="zh-CN" altLang="en-US" sz="2000" b="1" dirty="0">
                <a:solidFill>
                  <a:srgbClr val="46C6A9"/>
                </a:solidFill>
                <a:latin typeface="华文细黑" panose="02010600040101010101" pitchFamily="2" charset="-122"/>
                <a:ea typeface="微软雅黑" panose="020B0503020204020204" pitchFamily="2" charset="-122"/>
              </a:endParaRPr>
            </a:p>
          </p:txBody>
        </p:sp>
      </p:grpSp>
      <p:sp>
        <p:nvSpPr>
          <p:cNvPr id="19464" name="矩形 22"/>
          <p:cNvSpPr/>
          <p:nvPr/>
        </p:nvSpPr>
        <p:spPr>
          <a:xfrm>
            <a:off x="3683000" y="809758"/>
            <a:ext cx="2621280" cy="570865"/>
          </a:xfrm>
          <a:prstGeom prst="rect">
            <a:avLst/>
          </a:prstGeom>
          <a:noFill/>
          <a:ln w="9525">
            <a:noFill/>
          </a:ln>
        </p:spPr>
        <p:txBody>
          <a:bodyPr wrap="none" anchor="t">
            <a:spAutoFit/>
          </a:bodyPr>
          <a:lstStyle/>
          <a:p>
            <a:pPr>
              <a:lnSpc>
                <a:spcPct val="130000"/>
              </a:lnSpc>
            </a:pPr>
            <a:r>
              <a:rPr lang="zh-CN" altLang="en-US" sz="2400" b="1" dirty="0">
                <a:solidFill>
                  <a:srgbClr val="46C6A9"/>
                </a:solidFill>
                <a:latin typeface="华文细黑" panose="02010600040101010101" pitchFamily="2" charset="-122"/>
                <a:ea typeface="微软雅黑" panose="020B0503020204020204" pitchFamily="2" charset="-122"/>
              </a:rPr>
              <a:t>便携、快检、齐全</a:t>
            </a:r>
            <a:endParaRPr lang="zh-CN" altLang="en-US" sz="2400" b="1" dirty="0">
              <a:solidFill>
                <a:srgbClr val="46C6A9"/>
              </a:solidFill>
              <a:latin typeface="华文细黑" panose="02010600040101010101" pitchFamily="2" charset="-122"/>
              <a:ea typeface="微软雅黑" panose="020B0503020204020204" pitchFamily="2" charset="-122"/>
            </a:endParaRPr>
          </a:p>
        </p:txBody>
      </p:sp>
      <p:sp>
        <p:nvSpPr>
          <p:cNvPr id="19465" name="文本框 10"/>
          <p:cNvSpPr txBox="1"/>
          <p:nvPr/>
        </p:nvSpPr>
        <p:spPr>
          <a:xfrm>
            <a:off x="-13970" y="131895"/>
            <a:ext cx="633730" cy="583565"/>
          </a:xfrm>
          <a:prstGeom prst="rect">
            <a:avLst/>
          </a:prstGeom>
          <a:noFill/>
          <a:ln w="9525">
            <a:noFill/>
          </a:ln>
        </p:spPr>
        <p:txBody>
          <a:bodyPr wrap="none" anchor="t">
            <a:spAutoFit/>
          </a:bodyPr>
          <a:lstStyle/>
          <a:p>
            <a:r>
              <a:rPr lang="en-US" altLang="x-none" sz="3200" dirty="0">
                <a:latin typeface="华文细黑" panose="02010600040101010101" pitchFamily="2" charset="-122"/>
                <a:ea typeface="微软雅黑" panose="020B0503020204020204" pitchFamily="2" charset="-122"/>
              </a:rPr>
              <a:t>01</a:t>
            </a:r>
            <a:endParaRPr lang="en-US" altLang="x-none" sz="3200" dirty="0">
              <a:latin typeface="华文细黑" panose="02010600040101010101" pitchFamily="2" charset="-122"/>
              <a:ea typeface="微软雅黑" panose="020B0503020204020204" pitchFamily="2" charset="-122"/>
            </a:endParaRPr>
          </a:p>
        </p:txBody>
      </p:sp>
      <p:sp>
        <p:nvSpPr>
          <p:cNvPr id="19468" name="文本框 1"/>
          <p:cNvSpPr txBox="1"/>
          <p:nvPr/>
        </p:nvSpPr>
        <p:spPr>
          <a:xfrm>
            <a:off x="2400300" y="4143825"/>
            <a:ext cx="3497263" cy="368300"/>
          </a:xfrm>
          <a:prstGeom prst="rect">
            <a:avLst/>
          </a:prstGeom>
          <a:noFill/>
          <a:ln w="9525">
            <a:noFill/>
          </a:ln>
        </p:spPr>
        <p:txBody>
          <a:bodyPr anchor="t">
            <a:spAutoFit/>
          </a:bodyPr>
          <a:lstStyle/>
          <a:p>
            <a:endParaRPr lang="zh-CN" altLang="en-US" dirty="0">
              <a:latin typeface="华文细黑" panose="02010600040101010101" pitchFamily="2" charset="-122"/>
              <a:ea typeface="微软雅黑" panose="020B0503020204020204" pitchFamily="2" charset="-122"/>
            </a:endParaRPr>
          </a:p>
        </p:txBody>
      </p:sp>
      <p:sp>
        <p:nvSpPr>
          <p:cNvPr id="19469" name="文本框 3"/>
          <p:cNvSpPr txBox="1"/>
          <p:nvPr/>
        </p:nvSpPr>
        <p:spPr>
          <a:xfrm>
            <a:off x="2555875" y="3993330"/>
            <a:ext cx="3887788" cy="398780"/>
          </a:xfrm>
          <a:prstGeom prst="rect">
            <a:avLst/>
          </a:prstGeom>
          <a:noFill/>
          <a:ln w="9525">
            <a:noFill/>
          </a:ln>
        </p:spPr>
        <p:txBody>
          <a:bodyPr anchor="t">
            <a:spAutoFit/>
          </a:bodyPr>
          <a:lstStyle/>
          <a:p>
            <a:r>
              <a:rPr lang="zh-CN" altLang="en-US" dirty="0">
                <a:latin typeface="华文细黑" panose="02010600040101010101" pitchFamily="2" charset="-122"/>
                <a:ea typeface="微软雅黑" panose="020B0503020204020204" pitchFamily="2" charset="-122"/>
              </a:rPr>
              <a:t>便携式仪器涵盖</a:t>
            </a:r>
            <a:r>
              <a:rPr lang="en-US" altLang="x-none" sz="2000" b="1" dirty="0">
                <a:latin typeface="华文细黑" panose="02010600040101010101" pitchFamily="2" charset="-122"/>
                <a:ea typeface="微软雅黑" panose="020B0503020204020204" pitchFamily="2" charset="-122"/>
              </a:rPr>
              <a:t>68</a:t>
            </a:r>
            <a:r>
              <a:rPr lang="zh-CN" altLang="en-US" dirty="0">
                <a:latin typeface="华文细黑" panose="02010600040101010101" pitchFamily="2" charset="-122"/>
                <a:ea typeface="微软雅黑" panose="020B0503020204020204" pitchFamily="2" charset="-122"/>
              </a:rPr>
              <a:t>项检测指标</a:t>
            </a:r>
            <a:endParaRPr lang="zh-CN" altLang="en-US" dirty="0">
              <a:latin typeface="华文细黑" panose="02010600040101010101" pitchFamily="2" charset="-122"/>
              <a:ea typeface="微软雅黑" panose="020B0503020204020204" pitchFamily="2" charset="-122"/>
            </a:endParaRPr>
          </a:p>
        </p:txBody>
      </p:sp>
      <p:pic>
        <p:nvPicPr>
          <p:cNvPr id="8" name="图片 7" descr="T-6500多参数水质分析仪-8y"/>
          <p:cNvPicPr>
            <a:picLocks noChangeAspect="1"/>
          </p:cNvPicPr>
          <p:nvPr/>
        </p:nvPicPr>
        <p:blipFill>
          <a:blip r:embed="rId1"/>
          <a:stretch>
            <a:fillRect/>
          </a:stretch>
        </p:blipFill>
        <p:spPr>
          <a:xfrm>
            <a:off x="6148070" y="3231515"/>
            <a:ext cx="2115185" cy="1412240"/>
          </a:xfrm>
          <a:prstGeom prst="rect">
            <a:avLst/>
          </a:prstGeom>
        </p:spPr>
      </p:pic>
      <p:pic>
        <p:nvPicPr>
          <p:cNvPr id="9" name="图片 8" descr="操作-c(1)"/>
          <p:cNvPicPr>
            <a:picLocks noChangeAspect="1"/>
          </p:cNvPicPr>
          <p:nvPr/>
        </p:nvPicPr>
        <p:blipFill>
          <a:blip r:embed="rId2"/>
          <a:stretch>
            <a:fillRect/>
          </a:stretch>
        </p:blipFill>
        <p:spPr>
          <a:xfrm>
            <a:off x="6906260" y="142875"/>
            <a:ext cx="1882140" cy="1255395"/>
          </a:xfrm>
          <a:prstGeom prst="rect">
            <a:avLst/>
          </a:prstGeom>
        </p:spPr>
      </p:pic>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文本框 15"/>
          <p:cNvSpPr txBox="1"/>
          <p:nvPr/>
        </p:nvSpPr>
        <p:spPr>
          <a:xfrm>
            <a:off x="692785" y="226828"/>
            <a:ext cx="5209540" cy="429895"/>
          </a:xfrm>
          <a:prstGeom prst="rect">
            <a:avLst/>
          </a:prstGeom>
          <a:noFill/>
          <a:ln w="9525">
            <a:noFill/>
          </a:ln>
        </p:spPr>
        <p:txBody>
          <a:bodyPr wrap="square" anchor="ctr">
            <a:spAutoFit/>
          </a:bodyPr>
          <a:lstStyle/>
          <a:p>
            <a:pPr>
              <a:lnSpc>
                <a:spcPct val="110000"/>
              </a:lnSpc>
            </a:pPr>
            <a:r>
              <a:rPr lang="zh-CN" altLang="en-US" sz="2000" b="1" dirty="0">
                <a:solidFill>
                  <a:srgbClr val="222732"/>
                </a:solidFill>
                <a:latin typeface="华文细黑" panose="02010600040101010101" pitchFamily="2" charset="-122"/>
                <a:ea typeface="微软雅黑" panose="020B0503020204020204" pitchFamily="2" charset="-122"/>
              </a:rPr>
              <a:t>水质分析仪器</a:t>
            </a:r>
            <a:r>
              <a:rPr lang="en-US" altLang="x-none" sz="2000" b="1" dirty="0">
                <a:solidFill>
                  <a:srgbClr val="222732"/>
                </a:solidFill>
                <a:latin typeface="华文细黑" panose="02010600040101010101" pitchFamily="2" charset="-122"/>
                <a:ea typeface="微软雅黑" panose="020B0503020204020204" pitchFamily="2" charset="-122"/>
              </a:rPr>
              <a:t>——</a:t>
            </a:r>
            <a:r>
              <a:rPr lang="zh-CN" altLang="en-US" sz="2000" b="1" dirty="0">
                <a:solidFill>
                  <a:srgbClr val="222732"/>
                </a:solidFill>
                <a:latin typeface="华文细黑" panose="02010600040101010101" pitchFamily="2" charset="-122"/>
                <a:ea typeface="微软雅黑" panose="020B0503020204020204" pitchFamily="2" charset="-122"/>
              </a:rPr>
              <a:t>实验室台式系列</a:t>
            </a:r>
            <a:endParaRPr lang="zh-CN" altLang="en-US" sz="2000" b="1" dirty="0">
              <a:solidFill>
                <a:srgbClr val="222732"/>
              </a:solidFill>
              <a:latin typeface="华文细黑" panose="02010600040101010101" pitchFamily="2" charset="-122"/>
              <a:ea typeface="微软雅黑" panose="020B0503020204020204" pitchFamily="2" charset="-122"/>
            </a:endParaRPr>
          </a:p>
        </p:txBody>
      </p:sp>
      <p:sp>
        <p:nvSpPr>
          <p:cNvPr id="20484" name="矩形 20"/>
          <p:cNvSpPr/>
          <p:nvPr/>
        </p:nvSpPr>
        <p:spPr>
          <a:xfrm>
            <a:off x="2339658" y="1250765"/>
            <a:ext cx="4976812" cy="3138170"/>
          </a:xfrm>
          <a:prstGeom prst="rect">
            <a:avLst/>
          </a:prstGeom>
          <a:noFill/>
          <a:ln w="9525">
            <a:noFill/>
          </a:ln>
        </p:spPr>
        <p:txBody>
          <a:bodyPr anchor="t">
            <a:spAutoFit/>
          </a:bodyPr>
          <a:lstStyle/>
          <a:p>
            <a:r>
              <a:rPr lang="zh-CN" altLang="en-US" sz="1800" b="1" dirty="0">
                <a:latin typeface="Arial" panose="020B0604020202020204" pitchFamily="34" charset="0"/>
                <a:ea typeface="宋体" panose="02010600030101010101" pitchFamily="2" charset="-122"/>
                <a:sym typeface="微软雅黑" panose="020B0503020204020204" pitchFamily="2" charset="-122"/>
              </a:rPr>
              <a:t>TA-98紫外可见分光光度计</a:t>
            </a:r>
            <a:r>
              <a:rPr lang="zh-CN" altLang="en-US" sz="1800" dirty="0">
                <a:latin typeface="Arial" panose="020B0604020202020204" pitchFamily="34" charset="0"/>
                <a:ea typeface="宋体" panose="02010600030101010101" pitchFamily="2" charset="-122"/>
                <a:sym typeface="微软雅黑" panose="020B0503020204020204" pitchFamily="2" charset="-122"/>
              </a:rPr>
              <a:t>：流动比色取代传统手工比色；实现自动吸样及自动清洗；</a:t>
            </a:r>
            <a:endParaRPr lang="zh-CN" altLang="en-US" sz="1800" dirty="0">
              <a:latin typeface="Arial" panose="020B0604020202020204" pitchFamily="34" charset="0"/>
              <a:ea typeface="宋体" panose="02010600030101010101" pitchFamily="2" charset="-122"/>
            </a:endParaRPr>
          </a:p>
          <a:p>
            <a:endParaRPr lang="zh-CN" altLang="en-US" sz="1800" dirty="0">
              <a:latin typeface="Arial" panose="020B0604020202020204" pitchFamily="34" charset="0"/>
              <a:ea typeface="宋体" panose="02010600030101010101" pitchFamily="2" charset="-122"/>
            </a:endParaRPr>
          </a:p>
          <a:p>
            <a:r>
              <a:rPr lang="zh-CN" altLang="en-US" sz="1800" b="1" dirty="0">
                <a:latin typeface="Arial" panose="020B0604020202020204" pitchFamily="34" charset="0"/>
                <a:ea typeface="宋体" panose="02010600030101010101" pitchFamily="2" charset="-122"/>
                <a:sym typeface="微软雅黑" panose="020B0503020204020204" pitchFamily="2" charset="-122"/>
              </a:rPr>
              <a:t>H-9000SL重金属安全扫描</a:t>
            </a:r>
            <a:r>
              <a:rPr lang="en-US" altLang="x-none" sz="1800" b="1" dirty="0">
                <a:latin typeface="Arial" panose="020B0604020202020204" pitchFamily="34" charset="0"/>
                <a:ea typeface="宋体" panose="02010600030101010101" pitchFamily="2" charset="-122"/>
                <a:sym typeface="微软雅黑" panose="020B0503020204020204" pitchFamily="2" charset="-122"/>
              </a:rPr>
              <a:t>/</a:t>
            </a:r>
            <a:r>
              <a:rPr lang="zh-CN" altLang="en-US" sz="1800" b="1" dirty="0">
                <a:latin typeface="Arial" panose="020B0604020202020204" pitchFamily="34" charset="0"/>
                <a:ea typeface="宋体" panose="02010600030101010101" pitchFamily="2" charset="-122"/>
                <a:sym typeface="微软雅黑" panose="020B0503020204020204" pitchFamily="2" charset="-122"/>
              </a:rPr>
              <a:t>测定仪：</a:t>
            </a:r>
            <a:r>
              <a:rPr lang="zh-CN" altLang="en-US" sz="1800" dirty="0">
                <a:latin typeface="Arial" panose="020B0604020202020204" pitchFamily="34" charset="0"/>
                <a:ea typeface="宋体" panose="02010600030101010101" pitchFamily="2" charset="-122"/>
                <a:sym typeface="微软雅黑" panose="020B0503020204020204" pitchFamily="2" charset="-122"/>
              </a:rPr>
              <a:t>定性</a:t>
            </a:r>
            <a:r>
              <a:rPr lang="en-US" altLang="x-none" sz="1800" dirty="0">
                <a:latin typeface="Arial" panose="020B0604020202020204" pitchFamily="34" charset="0"/>
                <a:ea typeface="宋体" panose="02010600030101010101" pitchFamily="2" charset="-122"/>
                <a:sym typeface="微软雅黑" panose="020B0503020204020204" pitchFamily="2" charset="-122"/>
              </a:rPr>
              <a:t>—</a:t>
            </a:r>
            <a:r>
              <a:rPr lang="zh-CN" altLang="en-US" sz="1800" dirty="0">
                <a:latin typeface="Arial" panose="020B0604020202020204" pitchFamily="34" charset="0"/>
                <a:ea typeface="宋体" panose="02010600030101010101" pitchFamily="2" charset="-122"/>
                <a:sym typeface="微软雅黑" panose="020B0503020204020204" pitchFamily="2" charset="-122"/>
              </a:rPr>
              <a:t>预警作用；定量</a:t>
            </a:r>
            <a:r>
              <a:rPr lang="en-US" altLang="x-none" sz="1800" dirty="0">
                <a:latin typeface="Arial" panose="020B0604020202020204" pitchFamily="34" charset="0"/>
                <a:ea typeface="宋体" panose="02010600030101010101" pitchFamily="2" charset="-122"/>
                <a:sym typeface="微软雅黑" panose="020B0503020204020204" pitchFamily="2" charset="-122"/>
              </a:rPr>
              <a:t>—</a:t>
            </a:r>
            <a:r>
              <a:rPr lang="zh-CN" altLang="en-US" sz="1800" dirty="0">
                <a:latin typeface="Arial" panose="020B0604020202020204" pitchFamily="34" charset="0"/>
                <a:ea typeface="宋体" panose="02010600030101010101" pitchFamily="2" charset="-122"/>
                <a:sym typeface="微软雅黑" panose="020B0503020204020204" pitchFamily="2" charset="-122"/>
              </a:rPr>
              <a:t>测定浓度</a:t>
            </a:r>
            <a:endParaRPr lang="zh-CN" altLang="en-US" sz="1800" dirty="0">
              <a:latin typeface="Arial" panose="020B0604020202020204" pitchFamily="34" charset="0"/>
              <a:ea typeface="宋体" panose="02010600030101010101" pitchFamily="2" charset="-122"/>
              <a:sym typeface="微软雅黑" panose="020B0503020204020204" pitchFamily="2" charset="-122"/>
            </a:endParaRPr>
          </a:p>
          <a:p>
            <a:endParaRPr lang="zh-CN" altLang="en-US" sz="1800" b="1" dirty="0">
              <a:latin typeface="Arial" panose="020B0604020202020204" pitchFamily="34" charset="0"/>
              <a:ea typeface="宋体" panose="02010600030101010101" pitchFamily="2" charset="-122"/>
              <a:sym typeface="微软雅黑" panose="020B0503020204020204" pitchFamily="2" charset="-122"/>
            </a:endParaRPr>
          </a:p>
          <a:p>
            <a:r>
              <a:rPr lang="zh-CN" altLang="en-US" sz="1800" b="1" dirty="0">
                <a:latin typeface="Arial" panose="020B0604020202020204" pitchFamily="34" charset="0"/>
                <a:ea typeface="宋体" panose="02010600030101010101" pitchFamily="2" charset="-122"/>
                <a:sym typeface="微软雅黑" panose="020B0503020204020204" pitchFamily="2" charset="-122"/>
              </a:rPr>
              <a:t>D-50精密稀释配液器</a:t>
            </a:r>
            <a:r>
              <a:rPr lang="zh-CN" altLang="en-US" sz="1800" dirty="0">
                <a:latin typeface="Arial" panose="020B0604020202020204" pitchFamily="34" charset="0"/>
                <a:ea typeface="宋体" panose="02010600030101010101" pitchFamily="2" charset="-122"/>
                <a:sym typeface="微软雅黑" panose="020B0503020204020204" pitchFamily="2" charset="-122"/>
              </a:rPr>
              <a:t>：减少移液、定容等复杂人工操作</a:t>
            </a:r>
            <a:endParaRPr lang="en-US" altLang="x-none" sz="1800" dirty="0">
              <a:latin typeface="Arial" panose="020B0604020202020204" pitchFamily="34" charset="0"/>
              <a:ea typeface="宋体" panose="02010600030101010101" pitchFamily="2" charset="-122"/>
            </a:endParaRPr>
          </a:p>
          <a:p>
            <a:endParaRPr lang="zh-CN" altLang="en-US" sz="1800" dirty="0">
              <a:latin typeface="Arial" panose="020B0604020202020204" pitchFamily="34" charset="0"/>
              <a:ea typeface="宋体" panose="02010600030101010101" pitchFamily="2" charset="-122"/>
            </a:endParaRPr>
          </a:p>
          <a:p>
            <a:r>
              <a:rPr lang="zh-CN" altLang="en-US" sz="1800" b="1" dirty="0">
                <a:latin typeface="Arial" panose="020B0604020202020204" pitchFamily="34" charset="0"/>
                <a:ea typeface="宋体" panose="02010600030101010101" pitchFamily="2" charset="-122"/>
                <a:sym typeface="微软雅黑" panose="020B0503020204020204" pitchFamily="2" charset="-122"/>
              </a:rPr>
              <a:t>TC-01滴定分析仪</a:t>
            </a:r>
            <a:r>
              <a:rPr lang="zh-CN" altLang="en-US" sz="1800" dirty="0">
                <a:latin typeface="Arial" panose="020B0604020202020204" pitchFamily="34" charset="0"/>
                <a:ea typeface="宋体" panose="02010600030101010101" pitchFamily="2" charset="-122"/>
                <a:sym typeface="微软雅黑" panose="020B0503020204020204" pitchFamily="2" charset="-122"/>
              </a:rPr>
              <a:t>：取代滴定管，无需控制活塞，可根据按键控制滴定体积</a:t>
            </a:r>
            <a:endParaRPr lang="zh-CN" altLang="en-US" sz="1800" dirty="0">
              <a:solidFill>
                <a:srgbClr val="222732"/>
              </a:solidFill>
              <a:latin typeface="Arial" panose="020B0604020202020204" pitchFamily="34" charset="0"/>
              <a:ea typeface="宋体" panose="02010600030101010101" pitchFamily="2" charset="-122"/>
              <a:sym typeface="微软雅黑" panose="020B0503020204020204" pitchFamily="2" charset="-122"/>
            </a:endParaRPr>
          </a:p>
        </p:txBody>
      </p:sp>
      <p:grpSp>
        <p:nvGrpSpPr>
          <p:cNvPr id="20485" name="组合 24"/>
          <p:cNvGrpSpPr/>
          <p:nvPr/>
        </p:nvGrpSpPr>
        <p:grpSpPr>
          <a:xfrm>
            <a:off x="539750" y="1836420"/>
            <a:ext cx="1792605" cy="1900555"/>
            <a:chOff x="0" y="0"/>
            <a:chExt cx="4008" cy="4085"/>
          </a:xfrm>
        </p:grpSpPr>
        <p:sp>
          <p:nvSpPr>
            <p:cNvPr id="20486" name="空心弧 4"/>
            <p:cNvSpPr>
              <a:spLocks noChangeAspect="1"/>
            </p:cNvSpPr>
            <p:nvPr/>
          </p:nvSpPr>
          <p:spPr>
            <a:xfrm>
              <a:off x="0" y="76"/>
              <a:ext cx="4008" cy="4009"/>
            </a:xfrm>
            <a:custGeom>
              <a:avLst/>
              <a:gdLst/>
              <a:ahLst/>
              <a:cxnLst>
                <a:cxn ang="0">
                  <a:pos x="3899" y="2654"/>
                </a:cxn>
                <a:cxn ang="0">
                  <a:pos x="2003" y="4008"/>
                </a:cxn>
                <a:cxn ang="0">
                  <a:pos x="-1" y="2004"/>
                </a:cxn>
                <a:cxn ang="0">
                  <a:pos x="358" y="859"/>
                </a:cxn>
                <a:cxn ang="0">
                  <a:pos x="947" y="1268"/>
                </a:cxn>
                <a:cxn ang="0">
                  <a:pos x="717" y="2003"/>
                </a:cxn>
                <a:cxn ang="0">
                  <a:pos x="2003" y="3290"/>
                </a:cxn>
                <a:cxn ang="0">
                  <a:pos x="3220" y="2420"/>
                </a:cxn>
              </a:cxnLst>
              <a:rect l="0" t="0" r="0" b="0"/>
              <a:pathLst>
                <a:path w="4008" h="4009">
                  <a:moveTo>
                    <a:pt x="3899" y="2654"/>
                  </a:moveTo>
                  <a:cubicBezTo>
                    <a:pt x="3629" y="3442"/>
                    <a:pt x="2882" y="4008"/>
                    <a:pt x="2003" y="4008"/>
                  </a:cubicBezTo>
                  <a:cubicBezTo>
                    <a:pt x="896" y="4008"/>
                    <a:pt x="-1" y="3111"/>
                    <a:pt x="-1" y="2004"/>
                  </a:cubicBezTo>
                  <a:cubicBezTo>
                    <a:pt x="-1" y="1578"/>
                    <a:pt x="132" y="1183"/>
                    <a:pt x="358" y="859"/>
                  </a:cubicBezTo>
                  <a:lnTo>
                    <a:pt x="947" y="1268"/>
                  </a:lnTo>
                  <a:cubicBezTo>
                    <a:pt x="802" y="1476"/>
                    <a:pt x="717" y="1730"/>
                    <a:pt x="717" y="2003"/>
                  </a:cubicBezTo>
                  <a:cubicBezTo>
                    <a:pt x="717" y="2714"/>
                    <a:pt x="1293" y="3290"/>
                    <a:pt x="2003" y="3290"/>
                  </a:cubicBezTo>
                  <a:cubicBezTo>
                    <a:pt x="2567" y="3290"/>
                    <a:pt x="3047" y="2926"/>
                    <a:pt x="3220" y="2420"/>
                  </a:cubicBezTo>
                  <a:lnTo>
                    <a:pt x="3899" y="2654"/>
                  </a:lnTo>
                  <a:close/>
                </a:path>
              </a:pathLst>
            </a:custGeom>
            <a:solidFill>
              <a:srgbClr val="215968"/>
            </a:solidFill>
            <a:ln w="9525">
              <a:noFill/>
            </a:ln>
            <a:effectLst>
              <a:outerShdw dist="38100" dir="2699999" algn="ctr" rotWithShape="0">
                <a:srgbClr val="000000">
                  <a:alpha val="25000"/>
                </a:srgbClr>
              </a:outerShdw>
            </a:effectLst>
          </p:spPr>
          <p:txBody>
            <a:bodyPr/>
            <a:lstStyle/>
            <a:p>
              <a:endParaRPr lang="zh-CN" altLang="en-US"/>
            </a:p>
          </p:txBody>
        </p:sp>
        <p:sp>
          <p:nvSpPr>
            <p:cNvPr id="20487" name="空心弧 2"/>
            <p:cNvSpPr>
              <a:spLocks noChangeAspect="1"/>
            </p:cNvSpPr>
            <p:nvPr/>
          </p:nvSpPr>
          <p:spPr>
            <a:xfrm>
              <a:off x="373" y="0"/>
              <a:ext cx="3399" cy="3661"/>
            </a:xfrm>
            <a:custGeom>
              <a:avLst/>
              <a:gdLst/>
              <a:ahLst/>
              <a:cxnLst>
                <a:cxn ang="0">
                  <a:pos x="3323" y="2371"/>
                </a:cxn>
                <a:cxn ang="0">
                  <a:pos x="1700" y="3661"/>
                </a:cxn>
                <a:cxn ang="0">
                  <a:pos x="1" y="1831"/>
                </a:cxn>
                <a:cxn ang="0">
                  <a:pos x="1700" y="0"/>
                </a:cxn>
                <a:cxn ang="0">
                  <a:pos x="2255" y="100"/>
                </a:cxn>
                <a:cxn ang="0">
                  <a:pos x="2063" y="694"/>
                </a:cxn>
                <a:cxn ang="0">
                  <a:pos x="1699" y="623"/>
                </a:cxn>
                <a:cxn ang="0">
                  <a:pos x="623" y="1830"/>
                </a:cxn>
                <a:cxn ang="0">
                  <a:pos x="1699" y="3036"/>
                </a:cxn>
                <a:cxn ang="0">
                  <a:pos x="2731" y="2173"/>
                </a:cxn>
              </a:cxnLst>
              <a:rect l="0" t="0" r="0" b="0"/>
              <a:pathLst>
                <a:path w="3399" h="3662">
                  <a:moveTo>
                    <a:pt x="3323" y="2372"/>
                  </a:moveTo>
                  <a:cubicBezTo>
                    <a:pt x="3109" y="3120"/>
                    <a:pt x="2463" y="3662"/>
                    <a:pt x="1700" y="3662"/>
                  </a:cubicBezTo>
                  <a:cubicBezTo>
                    <a:pt x="762" y="3662"/>
                    <a:pt x="1" y="2842"/>
                    <a:pt x="1" y="1831"/>
                  </a:cubicBezTo>
                  <a:cubicBezTo>
                    <a:pt x="1" y="820"/>
                    <a:pt x="762" y="0"/>
                    <a:pt x="1700" y="0"/>
                  </a:cubicBezTo>
                  <a:cubicBezTo>
                    <a:pt x="1895" y="0"/>
                    <a:pt x="2082" y="35"/>
                    <a:pt x="2255" y="100"/>
                  </a:cubicBezTo>
                  <a:lnTo>
                    <a:pt x="2063" y="694"/>
                  </a:lnTo>
                  <a:cubicBezTo>
                    <a:pt x="1950" y="648"/>
                    <a:pt x="1827" y="623"/>
                    <a:pt x="1699" y="623"/>
                  </a:cubicBezTo>
                  <a:cubicBezTo>
                    <a:pt x="1105" y="623"/>
                    <a:pt x="623" y="1163"/>
                    <a:pt x="623" y="1830"/>
                  </a:cubicBezTo>
                  <a:cubicBezTo>
                    <a:pt x="623" y="2497"/>
                    <a:pt x="1105" y="3037"/>
                    <a:pt x="1699" y="3037"/>
                  </a:cubicBezTo>
                  <a:cubicBezTo>
                    <a:pt x="2187" y="3037"/>
                    <a:pt x="2599" y="2673"/>
                    <a:pt x="2731" y="2174"/>
                  </a:cubicBezTo>
                  <a:lnTo>
                    <a:pt x="3323" y="2372"/>
                  </a:lnTo>
                  <a:close/>
                </a:path>
              </a:pathLst>
            </a:custGeom>
            <a:solidFill>
              <a:srgbClr val="46C6A9"/>
            </a:solidFill>
            <a:ln w="9525">
              <a:noFill/>
            </a:ln>
            <a:effectLst>
              <a:outerShdw dist="38100" dir="2699999" algn="ctr" rotWithShape="0">
                <a:srgbClr val="000000">
                  <a:alpha val="25000"/>
                </a:srgbClr>
              </a:outerShdw>
            </a:effectLst>
          </p:spPr>
          <p:txBody>
            <a:bodyPr/>
            <a:lstStyle/>
            <a:p>
              <a:endParaRPr lang="zh-CN" altLang="en-US"/>
            </a:p>
          </p:txBody>
        </p:sp>
        <p:sp>
          <p:nvSpPr>
            <p:cNvPr id="20488" name="矩形 21"/>
            <p:cNvSpPr/>
            <p:nvPr/>
          </p:nvSpPr>
          <p:spPr>
            <a:xfrm>
              <a:off x="1085" y="661"/>
              <a:ext cx="2689" cy="1742"/>
            </a:xfrm>
            <a:prstGeom prst="rect">
              <a:avLst/>
            </a:prstGeom>
            <a:noFill/>
            <a:ln w="9525">
              <a:noFill/>
            </a:ln>
          </p:spPr>
          <p:txBody>
            <a:bodyPr wrap="square" anchor="t">
              <a:spAutoFit/>
            </a:bodyPr>
            <a:lstStyle/>
            <a:p>
              <a:pPr>
                <a:lnSpc>
                  <a:spcPct val="130000"/>
                </a:lnSpc>
              </a:pPr>
              <a:r>
                <a:rPr lang="zh-CN" altLang="en-US" sz="1800" b="1" dirty="0">
                  <a:solidFill>
                    <a:srgbClr val="46C6A9"/>
                  </a:solidFill>
                  <a:latin typeface="华文细黑" panose="02010600040101010101" pitchFamily="2" charset="-122"/>
                  <a:ea typeface="微软雅黑" panose="020B0503020204020204" pitchFamily="2" charset="-122"/>
                </a:rPr>
                <a:t>实验室自动化设备</a:t>
              </a:r>
              <a:endParaRPr lang="zh-CN" altLang="en-US" sz="1800" b="1" dirty="0">
                <a:solidFill>
                  <a:srgbClr val="46C6A9"/>
                </a:solidFill>
                <a:latin typeface="华文细黑" panose="02010600040101010101" pitchFamily="2" charset="-122"/>
                <a:ea typeface="微软雅黑" panose="020B0503020204020204" pitchFamily="2" charset="-122"/>
              </a:endParaRPr>
            </a:p>
          </p:txBody>
        </p:sp>
      </p:grpSp>
      <p:sp>
        <p:nvSpPr>
          <p:cNvPr id="20489" name="矩形 22"/>
          <p:cNvSpPr/>
          <p:nvPr/>
        </p:nvSpPr>
        <p:spPr>
          <a:xfrm>
            <a:off x="3424555" y="608145"/>
            <a:ext cx="2621280" cy="570865"/>
          </a:xfrm>
          <a:prstGeom prst="rect">
            <a:avLst/>
          </a:prstGeom>
          <a:noFill/>
          <a:ln w="9525">
            <a:noFill/>
          </a:ln>
        </p:spPr>
        <p:txBody>
          <a:bodyPr wrap="none" anchor="t">
            <a:spAutoFit/>
          </a:bodyPr>
          <a:lstStyle/>
          <a:p>
            <a:pPr>
              <a:lnSpc>
                <a:spcPct val="130000"/>
              </a:lnSpc>
            </a:pPr>
            <a:r>
              <a:rPr lang="zh-CN" altLang="en-US" sz="2400" b="1" dirty="0">
                <a:solidFill>
                  <a:srgbClr val="46C6A9"/>
                </a:solidFill>
                <a:latin typeface="华文细黑" panose="02010600040101010101" pitchFamily="2" charset="-122"/>
                <a:ea typeface="微软雅黑" panose="020B0503020204020204" pitchFamily="2" charset="-122"/>
              </a:rPr>
              <a:t>创新、智能、自动</a:t>
            </a:r>
            <a:endParaRPr lang="zh-CN" altLang="en-US" sz="2400" b="1" dirty="0">
              <a:solidFill>
                <a:srgbClr val="46C6A9"/>
              </a:solidFill>
              <a:latin typeface="华文细黑" panose="02010600040101010101" pitchFamily="2" charset="-122"/>
              <a:ea typeface="微软雅黑" panose="020B0503020204020204" pitchFamily="2" charset="-122"/>
            </a:endParaRPr>
          </a:p>
        </p:txBody>
      </p:sp>
      <p:sp>
        <p:nvSpPr>
          <p:cNvPr id="20490" name="文本框 12"/>
          <p:cNvSpPr txBox="1"/>
          <p:nvPr/>
        </p:nvSpPr>
        <p:spPr>
          <a:xfrm>
            <a:off x="-4762" y="148088"/>
            <a:ext cx="633730" cy="583565"/>
          </a:xfrm>
          <a:prstGeom prst="rect">
            <a:avLst/>
          </a:prstGeom>
          <a:noFill/>
          <a:ln w="9525">
            <a:noFill/>
          </a:ln>
        </p:spPr>
        <p:txBody>
          <a:bodyPr wrap="none" anchor="t">
            <a:spAutoFit/>
          </a:bodyPr>
          <a:lstStyle/>
          <a:p>
            <a:r>
              <a:rPr lang="en-US" altLang="x-none" sz="3200" dirty="0">
                <a:latin typeface="华文细黑" panose="02010600040101010101" pitchFamily="2" charset="-122"/>
                <a:ea typeface="微软雅黑" panose="020B0503020204020204" pitchFamily="2" charset="-122"/>
              </a:rPr>
              <a:t>0</a:t>
            </a:r>
            <a:r>
              <a:rPr lang="zh-CN" altLang="en-US" sz="3200" dirty="0">
                <a:latin typeface="华文细黑" panose="02010600040101010101" pitchFamily="2" charset="-122"/>
                <a:ea typeface="微软雅黑" panose="020B0503020204020204" pitchFamily="2" charset="-122"/>
              </a:rPr>
              <a:t>2</a:t>
            </a:r>
            <a:endParaRPr lang="zh-CN" altLang="en-US" sz="3200" dirty="0">
              <a:latin typeface="华文细黑" panose="02010600040101010101" pitchFamily="2" charset="-122"/>
              <a:ea typeface="微软雅黑" panose="020B0503020204020204" pitchFamily="2" charset="-122"/>
            </a:endParaRPr>
          </a:p>
        </p:txBody>
      </p:sp>
      <p:pic>
        <p:nvPicPr>
          <p:cNvPr id="20492" name="图片 1" descr="H-9000S重金属安全扫描仪"/>
          <p:cNvPicPr>
            <a:picLocks noChangeAspect="1"/>
          </p:cNvPicPr>
          <p:nvPr/>
        </p:nvPicPr>
        <p:blipFill>
          <a:blip r:embed="rId1">
            <a:clrChange>
              <a:clrFrom>
                <a:srgbClr val="FDFDFD">
                  <a:alpha val="100000"/>
                </a:srgbClr>
              </a:clrFrom>
              <a:clrTo>
                <a:srgbClr val="FDFDFD">
                  <a:alpha val="100000"/>
                  <a:alpha val="0"/>
                </a:srgbClr>
              </a:clrTo>
            </a:clrChange>
          </a:blip>
          <a:stretch>
            <a:fillRect/>
          </a:stretch>
        </p:blipFill>
        <p:spPr>
          <a:xfrm>
            <a:off x="7339965" y="1416500"/>
            <a:ext cx="1695450" cy="1537335"/>
          </a:xfrm>
          <a:prstGeom prst="rect">
            <a:avLst/>
          </a:prstGeom>
          <a:noFill/>
          <a:ln w="9525">
            <a:noFill/>
          </a:ln>
        </p:spPr>
      </p:pic>
      <p:pic>
        <p:nvPicPr>
          <p:cNvPr id="20493" name="图片 20492" descr="TC-01宣传图片"/>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676900" y="4101915"/>
            <a:ext cx="1471613" cy="990600"/>
          </a:xfrm>
          <a:prstGeom prst="rect">
            <a:avLst/>
          </a:prstGeom>
          <a:noFill/>
          <a:ln w="9525">
            <a:noFill/>
          </a:ln>
        </p:spPr>
      </p:pic>
      <p:pic>
        <p:nvPicPr>
          <p:cNvPr id="3" name="图片 2" descr="图片1"/>
          <p:cNvPicPr>
            <a:picLocks noChangeAspect="1"/>
          </p:cNvPicPr>
          <p:nvPr/>
        </p:nvPicPr>
        <p:blipFill>
          <a:blip r:embed="rId3"/>
          <a:stretch>
            <a:fillRect/>
          </a:stretch>
        </p:blipFill>
        <p:spPr>
          <a:xfrm>
            <a:off x="7419975" y="3201485"/>
            <a:ext cx="1471930" cy="972185"/>
          </a:xfrm>
          <a:prstGeom prst="rect">
            <a:avLst/>
          </a:prstGeom>
        </p:spPr>
      </p:pic>
      <p:pic>
        <p:nvPicPr>
          <p:cNvPr id="4" name="图片 3" descr="TA-98比色列"/>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734175" y="83185"/>
            <a:ext cx="1751330" cy="1167765"/>
          </a:xfrm>
          <a:prstGeom prst="rect">
            <a:avLst/>
          </a:prstGeom>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002081" y="162526"/>
            <a:ext cx="4791710" cy="1228725"/>
            <a:chOff x="799259" y="511886"/>
            <a:chExt cx="4790878" cy="1228347"/>
          </a:xfrm>
        </p:grpSpPr>
        <p:sp>
          <p:nvSpPr>
            <p:cNvPr id="24" name="椭圆 23"/>
            <p:cNvSpPr/>
            <p:nvPr/>
          </p:nvSpPr>
          <p:spPr>
            <a:xfrm>
              <a:off x="823379" y="871949"/>
              <a:ext cx="656326" cy="6563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100">
                <a:latin typeface="微软雅黑" panose="020B0503020204020204" pitchFamily="2" charset="-122"/>
                <a:ea typeface="微软雅黑" panose="020B0503020204020204" pitchFamily="2" charset="-122"/>
              </a:endParaRPr>
            </a:p>
          </p:txBody>
        </p:sp>
        <p:sp>
          <p:nvSpPr>
            <p:cNvPr id="25" name="文本框 11"/>
            <p:cNvSpPr txBox="1"/>
            <p:nvPr/>
          </p:nvSpPr>
          <p:spPr>
            <a:xfrm>
              <a:off x="799259" y="716888"/>
              <a:ext cx="745793" cy="829690"/>
            </a:xfrm>
            <a:prstGeom prst="rect">
              <a:avLst/>
            </a:prstGeom>
            <a:noFill/>
          </p:spPr>
          <p:txBody>
            <a:bodyPr wrap="square" rtlCol="0">
              <a:spAutoFit/>
            </a:bodyPr>
            <a:lstStyle/>
            <a:p>
              <a:pPr>
                <a:lnSpc>
                  <a:spcPct val="150000"/>
                </a:lnSpc>
              </a:pPr>
              <a:r>
                <a:rPr lang="en-US" altLang="zh-CN" sz="3200" b="1" dirty="0">
                  <a:solidFill>
                    <a:schemeClr val="bg1"/>
                  </a:solidFill>
                  <a:latin typeface="微软雅黑" panose="020B0503020204020204" pitchFamily="2" charset="-122"/>
                  <a:ea typeface="微软雅黑" panose="020B0503020204020204" pitchFamily="2" charset="-122"/>
                  <a:cs typeface="Arial Unicode MS" panose="020B0604020202020204" charset="-122"/>
                </a:rPr>
                <a:t>01</a:t>
              </a:r>
              <a:endParaRPr lang="en-US" altLang="zh-CN" sz="3200" b="1" dirty="0">
                <a:solidFill>
                  <a:schemeClr val="bg1"/>
                </a:solidFill>
                <a:latin typeface="微软雅黑" panose="020B0503020204020204" pitchFamily="2" charset="-122"/>
                <a:ea typeface="微软雅黑" panose="020B0503020204020204" pitchFamily="2" charset="-122"/>
                <a:cs typeface="Arial Unicode MS" panose="020B0604020202020204" charset="-122"/>
              </a:endParaRPr>
            </a:p>
          </p:txBody>
        </p:sp>
        <p:cxnSp>
          <p:nvCxnSpPr>
            <p:cNvPr id="26" name="直接连接符 25"/>
            <p:cNvCxnSpPr/>
            <p:nvPr/>
          </p:nvCxnSpPr>
          <p:spPr>
            <a:xfrm>
              <a:off x="1479702" y="1535574"/>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文本框 18"/>
            <p:cNvSpPr txBox="1"/>
            <p:nvPr/>
          </p:nvSpPr>
          <p:spPr>
            <a:xfrm>
              <a:off x="1528746" y="511886"/>
              <a:ext cx="2627174" cy="413893"/>
            </a:xfrm>
            <a:prstGeom prst="rect">
              <a:avLst/>
            </a:prstGeom>
            <a:noFill/>
          </p:spPr>
          <p:txBody>
            <a:bodyPr wrap="square" rtlCol="0">
              <a:spAutoFit/>
            </a:bodyPr>
            <a:lstStyle/>
            <a:p>
              <a:pPr>
                <a:lnSpc>
                  <a:spcPct val="150000"/>
                </a:lnSpc>
              </a:pPr>
              <a:r>
                <a:rPr lang="zh-CN" altLang="en-US" sz="1400" b="1" dirty="0">
                  <a:latin typeface="微软雅黑" panose="020B0503020204020204" pitchFamily="2" charset="-122"/>
                  <a:ea typeface="微软雅黑" panose="020B0503020204020204" pitchFamily="2" charset="-122"/>
                </a:rPr>
                <a:t>水质在线分析系统</a:t>
              </a:r>
              <a:endParaRPr lang="zh-CN" altLang="en-US" sz="1400" b="1" dirty="0">
                <a:latin typeface="微软雅黑" panose="020B0503020204020204" pitchFamily="2" charset="-122"/>
                <a:ea typeface="微软雅黑" panose="020B0503020204020204" pitchFamily="2" charset="-122"/>
              </a:endParaRPr>
            </a:p>
          </p:txBody>
        </p:sp>
        <p:sp>
          <p:nvSpPr>
            <p:cNvPr id="28" name="文本框 19"/>
            <p:cNvSpPr txBox="1"/>
            <p:nvPr/>
          </p:nvSpPr>
          <p:spPr>
            <a:xfrm>
              <a:off x="1596046" y="818497"/>
              <a:ext cx="3994091" cy="921736"/>
            </a:xfrm>
            <a:prstGeom prst="rect">
              <a:avLst/>
            </a:prstGeom>
            <a:noFill/>
          </p:spPr>
          <p:txBody>
            <a:bodyPr wrap="square" rtlCol="0">
              <a:spAutoFit/>
            </a:bodyPr>
            <a:lstStyle/>
            <a:p>
              <a:pPr>
                <a:lnSpc>
                  <a:spcPct val="150000"/>
                </a:lnSpc>
              </a:pPr>
              <a:r>
                <a:rPr lang="zh-CN" altLang="en-US" sz="14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余氯、二氧化氯、总氯、活性氧、色度、浊度、</a:t>
              </a:r>
              <a:r>
                <a:rPr lang="en-US" altLang="zh-CN" sz="14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ph</a:t>
              </a:r>
              <a:r>
                <a:rPr lang="zh-CN" altLang="en-US" sz="14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rPr>
                <a:t>、六价铬、硝酸盐氮、亚硝酸盐氮、氨氮等</a:t>
              </a:r>
              <a:endParaRPr lang="zh-CN" altLang="en-US" sz="1200" dirty="0">
                <a:latin typeface="微软雅黑" panose="020B0503020204020204" pitchFamily="2" charset="-122"/>
                <a:ea typeface="微软雅黑" panose="020B0503020204020204" pitchFamily="2" charset="-122"/>
                <a:cs typeface="微软雅黑" panose="020B0503020204020204" pitchFamily="2" charset="-122"/>
                <a:sym typeface="微软雅黑" panose="020B0503020204020204" pitchFamily="2" charset="-122"/>
              </a:endParaRPr>
            </a:p>
            <a:p>
              <a:endParaRPr lang="zh-CN" altLang="en-US" sz="1200" dirty="0">
                <a:solidFill>
                  <a:schemeClr val="bg2">
                    <a:lumMod val="25000"/>
                  </a:schemeClr>
                </a:solidFill>
                <a:latin typeface="微软雅黑" panose="020B0503020204020204" pitchFamily="2" charset="-122"/>
                <a:ea typeface="微软雅黑" panose="020B0503020204020204" pitchFamily="2" charset="-122"/>
                <a:cs typeface="微软雅黑" panose="020B0503020204020204" pitchFamily="2" charset="-122"/>
              </a:endParaRPr>
            </a:p>
          </p:txBody>
        </p:sp>
      </p:grpSp>
      <p:grpSp>
        <p:nvGrpSpPr>
          <p:cNvPr id="29" name="组合 28"/>
          <p:cNvGrpSpPr/>
          <p:nvPr/>
        </p:nvGrpSpPr>
        <p:grpSpPr>
          <a:xfrm>
            <a:off x="4002081" y="1409101"/>
            <a:ext cx="4533265" cy="906768"/>
            <a:chOff x="721537" y="2379748"/>
            <a:chExt cx="4532479" cy="906488"/>
          </a:xfrm>
        </p:grpSpPr>
        <p:sp>
          <p:nvSpPr>
            <p:cNvPr id="30" name="椭圆 29"/>
            <p:cNvSpPr/>
            <p:nvPr/>
          </p:nvSpPr>
          <p:spPr>
            <a:xfrm>
              <a:off x="751371" y="2546894"/>
              <a:ext cx="656326" cy="6563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100">
                <a:latin typeface="微软雅黑" panose="020B0503020204020204" pitchFamily="2" charset="-122"/>
                <a:ea typeface="微软雅黑" panose="020B0503020204020204" pitchFamily="2" charset="-122"/>
              </a:endParaRPr>
            </a:p>
          </p:txBody>
        </p:sp>
        <p:sp>
          <p:nvSpPr>
            <p:cNvPr id="31" name="文本框 12"/>
            <p:cNvSpPr txBox="1"/>
            <p:nvPr/>
          </p:nvSpPr>
          <p:spPr>
            <a:xfrm>
              <a:off x="721537" y="2379748"/>
              <a:ext cx="745793" cy="829689"/>
            </a:xfrm>
            <a:prstGeom prst="rect">
              <a:avLst/>
            </a:prstGeom>
            <a:noFill/>
          </p:spPr>
          <p:txBody>
            <a:bodyPr wrap="square" rtlCol="0">
              <a:spAutoFit/>
            </a:bodyPr>
            <a:lstStyle/>
            <a:p>
              <a:pPr>
                <a:lnSpc>
                  <a:spcPct val="150000"/>
                </a:lnSpc>
              </a:pPr>
              <a:r>
                <a:rPr lang="en-US" altLang="zh-CN" sz="3200" b="1" dirty="0">
                  <a:solidFill>
                    <a:schemeClr val="bg1"/>
                  </a:solidFill>
                  <a:latin typeface="微软雅黑" panose="020B0503020204020204" pitchFamily="2" charset="-122"/>
                  <a:ea typeface="微软雅黑" panose="020B0503020204020204" pitchFamily="2" charset="-122"/>
                  <a:cs typeface="Arial Unicode MS" panose="020B0604020202020204" charset="-122"/>
                </a:rPr>
                <a:t>02</a:t>
              </a:r>
              <a:endParaRPr lang="en-US" altLang="zh-CN" sz="3200" b="1" dirty="0">
                <a:solidFill>
                  <a:schemeClr val="bg1"/>
                </a:solidFill>
                <a:latin typeface="微软雅黑" panose="020B0503020204020204" pitchFamily="2" charset="-122"/>
                <a:ea typeface="微软雅黑" panose="020B0503020204020204" pitchFamily="2" charset="-122"/>
                <a:cs typeface="Arial Unicode MS" panose="020B0604020202020204" charset="-122"/>
              </a:endParaRPr>
            </a:p>
          </p:txBody>
        </p:sp>
        <p:cxnSp>
          <p:nvCxnSpPr>
            <p:cNvPr id="32" name="直接连接符 31"/>
            <p:cNvCxnSpPr/>
            <p:nvPr/>
          </p:nvCxnSpPr>
          <p:spPr>
            <a:xfrm>
              <a:off x="1407695" y="3286236"/>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文本框 20"/>
            <p:cNvSpPr txBox="1"/>
            <p:nvPr/>
          </p:nvSpPr>
          <p:spPr>
            <a:xfrm>
              <a:off x="1467533" y="2405987"/>
              <a:ext cx="3005568" cy="413892"/>
            </a:xfrm>
            <a:prstGeom prst="rect">
              <a:avLst/>
            </a:prstGeom>
            <a:noFill/>
          </p:spPr>
          <p:txBody>
            <a:bodyPr wrap="square" rtlCol="0">
              <a:spAutoFit/>
            </a:bodyPr>
            <a:lstStyle/>
            <a:p>
              <a:pPr>
                <a:lnSpc>
                  <a:spcPct val="150000"/>
                </a:lnSpc>
              </a:pPr>
              <a:r>
                <a:rPr lang="zh-CN" sz="1400" b="1" dirty="0">
                  <a:latin typeface="微软雅黑" panose="020B0503020204020204" pitchFamily="2" charset="-122"/>
                  <a:ea typeface="微软雅黑" panose="020B0503020204020204" pitchFamily="2" charset="-122"/>
                  <a:sym typeface="微软雅黑" panose="020B0503020204020204" pitchFamily="2" charset="-122"/>
                </a:rPr>
                <a:t>关联可变在线分析系统</a:t>
              </a:r>
              <a:r>
                <a:rPr lang="zh-CN" altLang="en-US" sz="1400" b="1" dirty="0">
                  <a:latin typeface="微软雅黑" panose="020B0503020204020204" pitchFamily="2" charset="-122"/>
                  <a:ea typeface="微软雅黑" panose="020B0503020204020204" pitchFamily="2" charset="-122"/>
                  <a:sym typeface="微软雅黑" panose="020B0503020204020204" pitchFamily="2" charset="-122"/>
                </a:rPr>
                <a:t>：</a:t>
              </a:r>
              <a:endParaRPr lang="zh-CN" altLang="en-US" sz="1400" b="1" dirty="0">
                <a:latin typeface="微软雅黑" panose="020B0503020204020204" pitchFamily="2" charset="-122"/>
                <a:ea typeface="微软雅黑" panose="020B0503020204020204" pitchFamily="2" charset="-122"/>
              </a:endParaRPr>
            </a:p>
          </p:txBody>
        </p:sp>
        <p:sp>
          <p:nvSpPr>
            <p:cNvPr id="34" name="文本框 21"/>
            <p:cNvSpPr txBox="1"/>
            <p:nvPr/>
          </p:nvSpPr>
          <p:spPr>
            <a:xfrm>
              <a:off x="1466898" y="2712597"/>
              <a:ext cx="3787118" cy="413892"/>
            </a:xfrm>
            <a:prstGeom prst="rect">
              <a:avLst/>
            </a:prstGeom>
            <a:noFill/>
          </p:spPr>
          <p:txBody>
            <a:bodyPr wrap="square" rtlCol="0">
              <a:spAutoFit/>
            </a:bodyPr>
            <a:lstStyle/>
            <a:p>
              <a:pPr>
                <a:lnSpc>
                  <a:spcPct val="150000"/>
                </a:lnSpc>
              </a:pPr>
              <a:r>
                <a:rPr lang="zh-CN" altLang="en-US" sz="1400" dirty="0">
                  <a:latin typeface="微软雅黑" panose="020B0503020204020204" pitchFamily="2" charset="-122"/>
                  <a:ea typeface="微软雅黑" panose="020B0503020204020204" pitchFamily="2" charset="-122"/>
                  <a:sym typeface="+mn-ea"/>
                </a:rPr>
                <a:t>余氯可变氨氮、硝酸盐氮可变亚硝酸盐氮等</a:t>
              </a:r>
              <a:endParaRPr lang="zh-CN" altLang="en-US" sz="1400" dirty="0">
                <a:latin typeface="微软雅黑" panose="020B0503020204020204" pitchFamily="2" charset="-122"/>
                <a:ea typeface="微软雅黑" panose="020B0503020204020204" pitchFamily="2" charset="-122"/>
                <a:sym typeface="+mn-ea"/>
              </a:endParaRPr>
            </a:p>
          </p:txBody>
        </p:sp>
      </p:grpSp>
      <p:grpSp>
        <p:nvGrpSpPr>
          <p:cNvPr id="35" name="组合 34"/>
          <p:cNvGrpSpPr/>
          <p:nvPr/>
        </p:nvGrpSpPr>
        <p:grpSpPr>
          <a:xfrm>
            <a:off x="4020490" y="2460395"/>
            <a:ext cx="4051300" cy="922586"/>
            <a:chOff x="751371" y="3567199"/>
            <a:chExt cx="4050597" cy="922301"/>
          </a:xfrm>
        </p:grpSpPr>
        <p:sp>
          <p:nvSpPr>
            <p:cNvPr id="36" name="椭圆 35"/>
            <p:cNvSpPr/>
            <p:nvPr/>
          </p:nvSpPr>
          <p:spPr>
            <a:xfrm>
              <a:off x="751371" y="3746172"/>
              <a:ext cx="656326" cy="6563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100">
                <a:latin typeface="微软雅黑" panose="020B0503020204020204" pitchFamily="2" charset="-122"/>
                <a:ea typeface="微软雅黑" panose="020B0503020204020204" pitchFamily="2" charset="-122"/>
              </a:endParaRPr>
            </a:p>
          </p:txBody>
        </p:sp>
        <p:sp>
          <p:nvSpPr>
            <p:cNvPr id="37" name="文本框 13"/>
            <p:cNvSpPr txBox="1"/>
            <p:nvPr/>
          </p:nvSpPr>
          <p:spPr>
            <a:xfrm>
              <a:off x="778678" y="3567199"/>
              <a:ext cx="745793" cy="829688"/>
            </a:xfrm>
            <a:prstGeom prst="rect">
              <a:avLst/>
            </a:prstGeom>
            <a:noFill/>
          </p:spPr>
          <p:txBody>
            <a:bodyPr wrap="square" rtlCol="0">
              <a:spAutoFit/>
            </a:bodyPr>
            <a:lstStyle/>
            <a:p>
              <a:pPr>
                <a:lnSpc>
                  <a:spcPct val="150000"/>
                </a:lnSpc>
              </a:pPr>
              <a:r>
                <a:rPr lang="en-US" altLang="zh-CN" sz="3200" b="1" dirty="0">
                  <a:solidFill>
                    <a:schemeClr val="bg1"/>
                  </a:solidFill>
                  <a:latin typeface="微软雅黑" panose="020B0503020204020204" pitchFamily="2" charset="-122"/>
                  <a:ea typeface="微软雅黑" panose="020B0503020204020204" pitchFamily="2" charset="-122"/>
                  <a:cs typeface="Arial Unicode MS" panose="020B0604020202020204" charset="-122"/>
                </a:rPr>
                <a:t>03</a:t>
              </a:r>
              <a:endParaRPr lang="en-US" altLang="zh-CN" sz="3200" b="1" dirty="0">
                <a:solidFill>
                  <a:schemeClr val="bg1"/>
                </a:solidFill>
                <a:latin typeface="微软雅黑" panose="020B0503020204020204" pitchFamily="2" charset="-122"/>
                <a:ea typeface="微软雅黑" panose="020B0503020204020204" pitchFamily="2" charset="-122"/>
                <a:cs typeface="Arial Unicode MS" panose="020B0604020202020204" charset="-122"/>
              </a:endParaRPr>
            </a:p>
          </p:txBody>
        </p:sp>
        <p:cxnSp>
          <p:nvCxnSpPr>
            <p:cNvPr id="38" name="直接连接符 37"/>
            <p:cNvCxnSpPr/>
            <p:nvPr/>
          </p:nvCxnSpPr>
          <p:spPr>
            <a:xfrm>
              <a:off x="1407695" y="4489500"/>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文本框 22"/>
            <p:cNvSpPr txBox="1"/>
            <p:nvPr/>
          </p:nvSpPr>
          <p:spPr>
            <a:xfrm>
              <a:off x="1467527" y="3690944"/>
              <a:ext cx="2138944" cy="413892"/>
            </a:xfrm>
            <a:prstGeom prst="rect">
              <a:avLst/>
            </a:prstGeom>
            <a:noFill/>
          </p:spPr>
          <p:txBody>
            <a:bodyPr wrap="square" rtlCol="0">
              <a:spAutoFit/>
            </a:bodyPr>
            <a:lstStyle/>
            <a:p>
              <a:pPr>
                <a:lnSpc>
                  <a:spcPct val="150000"/>
                </a:lnSpc>
              </a:pPr>
              <a:r>
                <a:rPr lang="zh-CN" altLang="en-US" sz="1400" b="1" dirty="0">
                  <a:latin typeface="微软雅黑" panose="020B0503020204020204" pitchFamily="2" charset="-122"/>
                  <a:ea typeface="微软雅黑" panose="020B0503020204020204" pitchFamily="2" charset="-122"/>
                  <a:sym typeface="微软雅黑" panose="020B0503020204020204" pitchFamily="2" charset="-122"/>
                </a:rPr>
                <a:t>移动在线检测系统</a:t>
              </a:r>
              <a:endParaRPr lang="zh-CN" altLang="en-US" sz="1400" b="1" dirty="0">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40" name="文本框 23"/>
            <p:cNvSpPr txBox="1"/>
            <p:nvPr/>
          </p:nvSpPr>
          <p:spPr>
            <a:xfrm>
              <a:off x="1472606" y="3997554"/>
              <a:ext cx="3329362" cy="460233"/>
            </a:xfrm>
            <a:prstGeom prst="rect">
              <a:avLst/>
            </a:prstGeom>
            <a:noFill/>
          </p:spPr>
          <p:txBody>
            <a:bodyPr wrap="square" rtlCol="0">
              <a:spAutoFit/>
            </a:bodyPr>
            <a:lstStyle/>
            <a:p>
              <a:pPr>
                <a:lnSpc>
                  <a:spcPct val="150000"/>
                </a:lnSpc>
              </a:pPr>
              <a:r>
                <a:rPr lang="zh-CN" altLang="en-US" sz="1600" dirty="0">
                  <a:latin typeface="微软雅黑" panose="020B0503020204020204" pitchFamily="2" charset="-122"/>
                  <a:ea typeface="微软雅黑" panose="020B0503020204020204" pitchFamily="2" charset="-122"/>
                  <a:sym typeface="+mn-ea"/>
                </a:rPr>
                <a:t>可以实时移动，</a:t>
              </a:r>
              <a:r>
                <a:rPr lang="zh-CN" altLang="en-US" sz="1600" dirty="0">
                  <a:latin typeface="微软雅黑" panose="020B0503020204020204" pitchFamily="2" charset="-122"/>
                  <a:ea typeface="微软雅黑" panose="020B0503020204020204" pitchFamily="2" charset="-122"/>
                </a:rPr>
                <a:t>哪里需要检哪里</a:t>
              </a:r>
              <a:endParaRPr lang="zh-CN" altLang="en-US" sz="1600" dirty="0">
                <a:latin typeface="微软雅黑" panose="020B0503020204020204" pitchFamily="2" charset="-122"/>
                <a:ea typeface="微软雅黑" panose="020B0503020204020204" pitchFamily="2" charset="-122"/>
              </a:endParaRPr>
            </a:p>
          </p:txBody>
        </p:sp>
      </p:grpSp>
      <p:sp>
        <p:nvSpPr>
          <p:cNvPr id="2" name="文本框 1"/>
          <p:cNvSpPr txBox="1"/>
          <p:nvPr/>
        </p:nvSpPr>
        <p:spPr>
          <a:xfrm>
            <a:off x="445770" y="-613595"/>
            <a:ext cx="3027680" cy="521970"/>
          </a:xfrm>
          <a:prstGeom prst="rect">
            <a:avLst/>
          </a:prstGeom>
          <a:noFill/>
        </p:spPr>
        <p:txBody>
          <a:bodyPr wrap="none" rtlCol="0" anchor="t">
            <a:spAutoFit/>
          </a:bodyPr>
          <a:lstStyle/>
          <a:p>
            <a:pPr algn="l"/>
            <a:r>
              <a:rPr lang="zh-CN" altLang="en-US" sz="2800" b="1" dirty="0">
                <a:solidFill>
                  <a:srgbClr val="46C6A9"/>
                </a:solidFill>
                <a:latin typeface="华文细黑" panose="02010600040101010101" pitchFamily="2" charset="-122"/>
                <a:ea typeface="微软雅黑" panose="020B0503020204020204" pitchFamily="2" charset="-122"/>
              </a:rPr>
              <a:t>水质在线检测系统</a:t>
            </a:r>
            <a:endParaRPr lang="zh-CN" altLang="en-US" sz="2800" b="1" dirty="0">
              <a:solidFill>
                <a:srgbClr val="46C6A9"/>
              </a:solidFill>
              <a:latin typeface="华文细黑" panose="02010600040101010101" pitchFamily="2" charset="-122"/>
              <a:ea typeface="微软雅黑" panose="020B0503020204020204" pitchFamily="2" charset="-122"/>
            </a:endParaRPr>
          </a:p>
        </p:txBody>
      </p:sp>
      <p:grpSp>
        <p:nvGrpSpPr>
          <p:cNvPr id="6" name="组合 5"/>
          <p:cNvGrpSpPr/>
          <p:nvPr/>
        </p:nvGrpSpPr>
        <p:grpSpPr>
          <a:xfrm>
            <a:off x="4015105" y="3574706"/>
            <a:ext cx="4778375" cy="1088182"/>
            <a:chOff x="751371" y="3574607"/>
            <a:chExt cx="4777546" cy="950705"/>
          </a:xfrm>
        </p:grpSpPr>
        <p:sp>
          <p:nvSpPr>
            <p:cNvPr id="7" name="椭圆 6"/>
            <p:cNvSpPr/>
            <p:nvPr/>
          </p:nvSpPr>
          <p:spPr>
            <a:xfrm>
              <a:off x="751371" y="3746172"/>
              <a:ext cx="656326" cy="6563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100">
                <a:latin typeface="微软雅黑" panose="020B0503020204020204" pitchFamily="2" charset="-122"/>
                <a:ea typeface="微软雅黑" panose="020B0503020204020204" pitchFamily="2" charset="-122"/>
              </a:endParaRPr>
            </a:p>
          </p:txBody>
        </p:sp>
        <p:sp>
          <p:nvSpPr>
            <p:cNvPr id="8" name="文本框 13"/>
            <p:cNvSpPr txBox="1"/>
            <p:nvPr/>
          </p:nvSpPr>
          <p:spPr>
            <a:xfrm>
              <a:off x="778678" y="3657018"/>
              <a:ext cx="745793" cy="725093"/>
            </a:xfrm>
            <a:prstGeom prst="rect">
              <a:avLst/>
            </a:prstGeom>
            <a:noFill/>
          </p:spPr>
          <p:txBody>
            <a:bodyPr wrap="square" rtlCol="0">
              <a:spAutoFit/>
            </a:bodyPr>
            <a:lstStyle/>
            <a:p>
              <a:pPr>
                <a:lnSpc>
                  <a:spcPct val="150000"/>
                </a:lnSpc>
              </a:pPr>
              <a:r>
                <a:rPr lang="en-US" altLang="zh-CN" sz="3200" b="1" dirty="0">
                  <a:solidFill>
                    <a:schemeClr val="bg1"/>
                  </a:solidFill>
                  <a:latin typeface="微软雅黑" panose="020B0503020204020204" pitchFamily="2" charset="-122"/>
                  <a:ea typeface="微软雅黑" panose="020B0503020204020204" pitchFamily="2" charset="-122"/>
                  <a:cs typeface="Arial Unicode MS" panose="020B0604020202020204" charset="-122"/>
                </a:rPr>
                <a:t>04</a:t>
              </a:r>
              <a:endParaRPr lang="en-US" altLang="zh-CN" sz="3200" b="1" dirty="0">
                <a:solidFill>
                  <a:schemeClr val="bg1"/>
                </a:solidFill>
                <a:latin typeface="微软雅黑" panose="020B0503020204020204" pitchFamily="2" charset="-122"/>
                <a:ea typeface="微软雅黑" panose="020B0503020204020204" pitchFamily="2" charset="-122"/>
                <a:cs typeface="Arial Unicode MS" panose="020B0604020202020204" charset="-122"/>
              </a:endParaRPr>
            </a:p>
          </p:txBody>
        </p:sp>
        <p:cxnSp>
          <p:nvCxnSpPr>
            <p:cNvPr id="9" name="直接连接符 8"/>
            <p:cNvCxnSpPr/>
            <p:nvPr/>
          </p:nvCxnSpPr>
          <p:spPr>
            <a:xfrm>
              <a:off x="1407695" y="4489500"/>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文本框 22"/>
            <p:cNvSpPr txBox="1"/>
            <p:nvPr/>
          </p:nvSpPr>
          <p:spPr>
            <a:xfrm>
              <a:off x="1467527" y="3574607"/>
              <a:ext cx="2700821" cy="361714"/>
            </a:xfrm>
            <a:prstGeom prst="rect">
              <a:avLst/>
            </a:prstGeom>
            <a:noFill/>
          </p:spPr>
          <p:txBody>
            <a:bodyPr wrap="square" rtlCol="0">
              <a:spAutoFit/>
            </a:bodyPr>
            <a:lstStyle/>
            <a:p>
              <a:pPr>
                <a:lnSpc>
                  <a:spcPct val="150000"/>
                </a:lnSpc>
              </a:pPr>
              <a:r>
                <a:rPr lang="zh-CN" sz="1400" b="1" dirty="0">
                  <a:latin typeface="微软雅黑" panose="020B0503020204020204" pitchFamily="2" charset="-122"/>
                  <a:ea typeface="微软雅黑" panose="020B0503020204020204" pitchFamily="2" charset="-122"/>
                  <a:sym typeface="微软雅黑" panose="020B0503020204020204" pitchFamily="2" charset="-122"/>
                </a:rPr>
                <a:t>智能过程控制在线检测</a:t>
              </a:r>
              <a:endParaRPr lang="zh-CN" sz="1400" b="1" dirty="0">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11" name="文本框 23"/>
            <p:cNvSpPr txBox="1"/>
            <p:nvPr/>
          </p:nvSpPr>
          <p:spPr>
            <a:xfrm>
              <a:off x="1472606" y="3881217"/>
              <a:ext cx="4056311" cy="644095"/>
            </a:xfrm>
            <a:prstGeom prst="rect">
              <a:avLst/>
            </a:prstGeom>
            <a:noFill/>
          </p:spPr>
          <p:txBody>
            <a:bodyPr wrap="square" rtlCol="0">
              <a:spAutoFit/>
            </a:bodyPr>
            <a:lstStyle/>
            <a:p>
              <a:pPr>
                <a:lnSpc>
                  <a:spcPct val="150000"/>
                </a:lnSpc>
              </a:pPr>
              <a:r>
                <a:rPr lang="zh-CN" altLang="en-US" sz="1400" dirty="0">
                  <a:latin typeface="微软雅黑" panose="020B0503020204020204" pitchFamily="2" charset="-122"/>
                  <a:ea typeface="微软雅黑" panose="020B0503020204020204" pitchFamily="2" charset="-122"/>
                  <a:sym typeface="微软雅黑" panose="020B0503020204020204" pitchFamily="2" charset="-122"/>
                </a:rPr>
                <a:t>根据在线设备的数据能够可靠的反应水质变化趋势，为水处理过程控制提供依据。</a:t>
              </a:r>
              <a:endParaRPr lang="zh-CN" altLang="en-US" sz="1400" dirty="0">
                <a:solidFill>
                  <a:schemeClr val="bg2">
                    <a:lumMod val="25000"/>
                  </a:schemeClr>
                </a:solidFill>
                <a:latin typeface="微软雅黑" panose="020B0503020204020204" pitchFamily="2" charset="-122"/>
                <a:ea typeface="微软雅黑" panose="020B0503020204020204" pitchFamily="2" charset="-122"/>
                <a:sym typeface="微软雅黑" panose="020B0503020204020204" pitchFamily="2" charset="-122"/>
              </a:endParaRPr>
            </a:p>
          </p:txBody>
        </p:sp>
      </p:grpSp>
      <p:pic>
        <p:nvPicPr>
          <p:cNvPr id="3" name="图片 2" descr="新在线柜式（2017.12.13） "/>
          <p:cNvPicPr>
            <a:picLocks noChangeAspect="1"/>
          </p:cNvPicPr>
          <p:nvPr/>
        </p:nvPicPr>
        <p:blipFill>
          <a:blip r:embed="rId1"/>
          <a:srcRect/>
          <a:stretch>
            <a:fillRect/>
          </a:stretch>
        </p:blipFill>
        <p:spPr>
          <a:xfrm>
            <a:off x="279400" y="1849120"/>
            <a:ext cx="1285240" cy="2538730"/>
          </a:xfrm>
          <a:prstGeom prst="rect">
            <a:avLst/>
          </a:prstGeom>
        </p:spPr>
      </p:pic>
      <p:pic>
        <p:nvPicPr>
          <p:cNvPr id="13" name="图片 12" descr="在线细节图（3）"/>
          <p:cNvPicPr>
            <a:picLocks noChangeAspect="1"/>
          </p:cNvPicPr>
          <p:nvPr/>
        </p:nvPicPr>
        <p:blipFill>
          <a:blip r:embed="rId2"/>
          <a:stretch>
            <a:fillRect/>
          </a:stretch>
        </p:blipFill>
        <p:spPr>
          <a:xfrm>
            <a:off x="1833245" y="2890970"/>
            <a:ext cx="1840230" cy="1227455"/>
          </a:xfrm>
          <a:prstGeom prst="rect">
            <a:avLst/>
          </a:prstGeom>
        </p:spPr>
      </p:pic>
      <p:sp>
        <p:nvSpPr>
          <p:cNvPr id="4" name="文本框 3"/>
          <p:cNvSpPr txBox="1"/>
          <p:nvPr/>
        </p:nvSpPr>
        <p:spPr>
          <a:xfrm>
            <a:off x="175895" y="162560"/>
            <a:ext cx="4074795" cy="1660525"/>
          </a:xfrm>
          <a:prstGeom prst="rect">
            <a:avLst/>
          </a:prstGeom>
          <a:noFill/>
        </p:spPr>
        <p:txBody>
          <a:bodyPr wrap="square" rtlCol="0">
            <a:spAutoFit/>
          </a:bodyPr>
          <a:p>
            <a:pPr>
              <a:lnSpc>
                <a:spcPct val="150000"/>
              </a:lnSpc>
            </a:pPr>
            <a:r>
              <a:rPr lang="zh-CN" altLang="en-US" sz="2000">
                <a:solidFill>
                  <a:srgbClr val="0070C0"/>
                </a:solidFill>
                <a:latin typeface="微软雅黑" panose="020B0503020204020204" pitchFamily="2" charset="-122"/>
                <a:ea typeface="微软雅黑" panose="020B0503020204020204" pitchFamily="2" charset="-122"/>
                <a:cs typeface="微软雅黑" panose="020B0503020204020204" pitchFamily="2" charset="-122"/>
              </a:rPr>
              <a:t>在线分析系统的特色功能：</a:t>
            </a:r>
            <a:endParaRPr lang="zh-CN" altLang="en-US" sz="2000">
              <a:solidFill>
                <a:srgbClr val="0070C0"/>
              </a:solidFill>
              <a:latin typeface="微软雅黑" panose="020B0503020204020204" pitchFamily="2" charset="-122"/>
              <a:ea typeface="微软雅黑" panose="020B0503020204020204" pitchFamily="2" charset="-122"/>
              <a:cs typeface="微软雅黑" panose="020B0503020204020204" pitchFamily="2" charset="-122"/>
            </a:endParaRPr>
          </a:p>
          <a:p>
            <a:pPr>
              <a:lnSpc>
                <a:spcPct val="150000"/>
              </a:lnSpc>
            </a:pPr>
            <a:r>
              <a:rPr lang="zh-CN" altLang="en-US" sz="2400">
                <a:solidFill>
                  <a:srgbClr val="FF0000"/>
                </a:solidFill>
                <a:latin typeface="微软雅黑" panose="020B0503020204020204" pitchFamily="2" charset="-122"/>
                <a:ea typeface="微软雅黑" panose="020B0503020204020204" pitchFamily="2" charset="-122"/>
                <a:cs typeface="微软雅黑" panose="020B0503020204020204" pitchFamily="2" charset="-122"/>
                <a:sym typeface="+mn-ea"/>
              </a:rPr>
              <a:t>平台式设计、</a:t>
            </a:r>
            <a:r>
              <a:rPr lang="zh-CN" altLang="en-US" sz="2400">
                <a:solidFill>
                  <a:srgbClr val="FF0000"/>
                </a:solidFill>
                <a:latin typeface="微软雅黑" panose="020B0503020204020204" pitchFamily="2" charset="-122"/>
                <a:ea typeface="微软雅黑" panose="020B0503020204020204" pitchFamily="2" charset="-122"/>
                <a:cs typeface="微软雅黑" panose="020B0503020204020204" pitchFamily="2" charset="-122"/>
              </a:rPr>
              <a:t>关联、可变、</a:t>
            </a:r>
            <a:endParaRPr lang="zh-CN" altLang="en-US" sz="2400">
              <a:solidFill>
                <a:srgbClr val="FF0000"/>
              </a:solidFill>
              <a:latin typeface="微软雅黑" panose="020B0503020204020204" pitchFamily="2" charset="-122"/>
              <a:ea typeface="微软雅黑" panose="020B0503020204020204" pitchFamily="2" charset="-122"/>
              <a:cs typeface="微软雅黑" panose="020B0503020204020204" pitchFamily="2" charset="-122"/>
            </a:endParaRPr>
          </a:p>
          <a:p>
            <a:pPr>
              <a:lnSpc>
                <a:spcPct val="150000"/>
              </a:lnSpc>
            </a:pPr>
            <a:r>
              <a:rPr lang="zh-CN" altLang="en-US" sz="2400">
                <a:solidFill>
                  <a:srgbClr val="FF0000"/>
                </a:solidFill>
                <a:latin typeface="微软雅黑" panose="020B0503020204020204" pitchFamily="2" charset="-122"/>
                <a:ea typeface="微软雅黑" panose="020B0503020204020204" pitchFamily="2" charset="-122"/>
                <a:cs typeface="微软雅黑" panose="020B0503020204020204" pitchFamily="2" charset="-122"/>
              </a:rPr>
              <a:t>智能补偿、</a:t>
            </a:r>
            <a:r>
              <a:rPr lang="en-US" altLang="zh-CN" sz="2400">
                <a:latin typeface="微软雅黑" panose="020B0503020204020204" pitchFamily="2" charset="-122"/>
                <a:ea typeface="微软雅黑" panose="020B0503020204020204" pitchFamily="2" charset="-122"/>
                <a:cs typeface="微软雅黑" panose="020B0503020204020204" pitchFamily="2" charset="-122"/>
              </a:rPr>
              <a:t>“</a:t>
            </a:r>
            <a:r>
              <a:rPr lang="zh-CN" altLang="en-US" sz="2400">
                <a:latin typeface="微软雅黑" panose="020B0503020204020204" pitchFamily="2" charset="-122"/>
                <a:ea typeface="微软雅黑" panose="020B0503020204020204" pitchFamily="2" charset="-122"/>
                <a:cs typeface="微软雅黑" panose="020B0503020204020204" pitchFamily="2" charset="-122"/>
              </a:rPr>
              <a:t>真</a:t>
            </a:r>
            <a:r>
              <a:rPr lang="en-US" altLang="zh-CN" sz="2400">
                <a:latin typeface="微软雅黑" panose="020B0503020204020204" pitchFamily="2" charset="-122"/>
                <a:ea typeface="微软雅黑" panose="020B0503020204020204" pitchFamily="2" charset="-122"/>
                <a:cs typeface="微软雅黑" panose="020B0503020204020204" pitchFamily="2" charset="-122"/>
              </a:rPr>
              <a:t>”</a:t>
            </a:r>
            <a:r>
              <a:rPr lang="zh-CN" altLang="en-US" sz="2400">
                <a:latin typeface="微软雅黑" panose="020B0503020204020204" pitchFamily="2" charset="-122"/>
                <a:ea typeface="微软雅黑" panose="020B0503020204020204" pitchFamily="2" charset="-122"/>
                <a:cs typeface="微软雅黑" panose="020B0503020204020204" pitchFamily="2" charset="-122"/>
              </a:rPr>
              <a:t>免维护</a:t>
            </a:r>
            <a:r>
              <a:rPr lang="en-US" altLang="zh-CN" sz="2400">
                <a:latin typeface="微软雅黑" panose="020B0503020204020204" pitchFamily="2" charset="-122"/>
                <a:ea typeface="微软雅黑" panose="020B0503020204020204" pitchFamily="2" charset="-122"/>
                <a:cs typeface="微软雅黑" panose="020B0503020204020204" pitchFamily="2" charset="-122"/>
              </a:rPr>
              <a:t>........</a:t>
            </a:r>
            <a:endParaRPr lang="en-US" altLang="zh-CN" sz="2400">
              <a:latin typeface="微软雅黑" panose="020B0503020204020204" pitchFamily="2" charset="-122"/>
              <a:ea typeface="微软雅黑" panose="020B0503020204020204" pitchFamily="2" charset="-122"/>
              <a:cs typeface="微软雅黑" panose="020B0503020204020204" pitchFamily="2" charset="-122"/>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福建培训2"/>
          <p:cNvPicPr>
            <a:picLocks noChangeAspect="1"/>
          </p:cNvPicPr>
          <p:nvPr/>
        </p:nvPicPr>
        <p:blipFill>
          <a:blip r:embed="rId1"/>
          <a:stretch>
            <a:fillRect/>
          </a:stretch>
        </p:blipFill>
        <p:spPr>
          <a:xfrm>
            <a:off x="594995" y="3142615"/>
            <a:ext cx="2550160" cy="1913890"/>
          </a:xfrm>
          <a:prstGeom prst="rect">
            <a:avLst/>
          </a:prstGeom>
        </p:spPr>
      </p:pic>
      <p:pic>
        <p:nvPicPr>
          <p:cNvPr id="7" name="图片 6"/>
          <p:cNvPicPr>
            <a:picLocks noChangeAspect="1"/>
          </p:cNvPicPr>
          <p:nvPr/>
        </p:nvPicPr>
        <p:blipFill>
          <a:blip r:embed="rId2"/>
          <a:stretch>
            <a:fillRect/>
          </a:stretch>
        </p:blipFill>
        <p:spPr>
          <a:xfrm>
            <a:off x="5339080" y="689610"/>
            <a:ext cx="3159125" cy="2369185"/>
          </a:xfrm>
          <a:prstGeom prst="rect">
            <a:avLst/>
          </a:prstGeom>
        </p:spPr>
      </p:pic>
      <p:pic>
        <p:nvPicPr>
          <p:cNvPr id="4" name="图片 3"/>
          <p:cNvPicPr>
            <a:picLocks noChangeAspect="1"/>
          </p:cNvPicPr>
          <p:nvPr/>
        </p:nvPicPr>
        <p:blipFill>
          <a:blip r:embed="rId3"/>
          <a:stretch>
            <a:fillRect/>
          </a:stretch>
        </p:blipFill>
        <p:spPr>
          <a:xfrm>
            <a:off x="3687445" y="3004185"/>
            <a:ext cx="3648710" cy="2052320"/>
          </a:xfrm>
          <a:prstGeom prst="rect">
            <a:avLst/>
          </a:prstGeom>
        </p:spPr>
      </p:pic>
      <p:pic>
        <p:nvPicPr>
          <p:cNvPr id="5" name="图片 4" descr="福建培训"/>
          <p:cNvPicPr>
            <a:picLocks noChangeAspect="1"/>
          </p:cNvPicPr>
          <p:nvPr/>
        </p:nvPicPr>
        <p:blipFill>
          <a:blip r:embed="rId4"/>
          <a:stretch>
            <a:fillRect/>
          </a:stretch>
        </p:blipFill>
        <p:spPr>
          <a:xfrm>
            <a:off x="54610" y="888365"/>
            <a:ext cx="4958080" cy="2239010"/>
          </a:xfrm>
          <a:prstGeom prst="rect">
            <a:avLst/>
          </a:prstGeom>
        </p:spPr>
      </p:pic>
      <p:grpSp>
        <p:nvGrpSpPr>
          <p:cNvPr id="11265" name="组合 109"/>
          <p:cNvGrpSpPr/>
          <p:nvPr/>
        </p:nvGrpSpPr>
        <p:grpSpPr>
          <a:xfrm>
            <a:off x="2540" y="171900"/>
            <a:ext cx="4749800" cy="466089"/>
            <a:chOff x="517882" y="381893"/>
            <a:chExt cx="2521241" cy="402247"/>
          </a:xfrm>
        </p:grpSpPr>
        <p:sp>
          <p:nvSpPr>
            <p:cNvPr id="1048686" name="矩形 1048685"/>
            <p:cNvSpPr/>
            <p:nvPr/>
          </p:nvSpPr>
          <p:spPr>
            <a:xfrm>
              <a:off x="517882" y="381893"/>
              <a:ext cx="165799" cy="351830"/>
            </a:xfrm>
            <a:prstGeom prst="rect">
              <a:avLst/>
            </a:prstGeom>
            <a:solidFill>
              <a:srgbClr val="B60005"/>
            </a:solidFill>
            <a:ln>
              <a:noFill/>
            </a:ln>
          </p:spPr>
          <p:txBody>
            <a:bodyPr lIns="74295" tIns="37147" rIns="74295" bIns="37147" anchor="ctr"/>
            <a:lstStyle>
              <a:lvl1pPr marL="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1pPr>
              <a:lvl2pPr marL="4572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2pPr>
              <a:lvl3pPr marL="9144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3pPr>
              <a:lvl4pPr marL="13716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4pPr>
              <a:lvl5pPr marL="18288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5pPr>
            </a:lstStyle>
            <a:p>
              <a:pPr lvl="0" algn="ctr" fontAlgn="base">
                <a:spcBef>
                  <a:spcPct val="0"/>
                </a:spcBef>
                <a:spcAft>
                  <a:spcPct val="0"/>
                </a:spcAft>
              </a:pPr>
              <a:endParaRPr lang="zh-CN" altLang="en-US" sz="1465" strike="noStrike" noProof="1">
                <a:solidFill>
                  <a:srgbClr val="FFFFFF"/>
                </a:solidFill>
                <a:latin typeface="Arial" panose="020B0604020202020204" pitchFamily="34" charset="0"/>
                <a:ea typeface="宋体" panose="02010600030101010101" pitchFamily="2" charset="-122"/>
              </a:endParaRPr>
            </a:p>
          </p:txBody>
        </p:sp>
        <p:sp>
          <p:nvSpPr>
            <p:cNvPr id="1048687" name="矩形 1048686"/>
            <p:cNvSpPr/>
            <p:nvPr/>
          </p:nvSpPr>
          <p:spPr>
            <a:xfrm>
              <a:off x="683681" y="402169"/>
              <a:ext cx="2355442" cy="381971"/>
            </a:xfrm>
            <a:prstGeom prst="rect">
              <a:avLst/>
            </a:prstGeom>
            <a:noFill/>
            <a:ln>
              <a:noFill/>
            </a:ln>
          </p:spPr>
          <p:txBody>
            <a:bodyPr wrap="square" lIns="74295" tIns="37147" rIns="74295" bIns="37147" anchor="t">
              <a:spAutoFit/>
            </a:bodyPr>
            <a:lstStyle>
              <a:lvl1pPr marL="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1pPr>
              <a:lvl2pPr marL="4572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2pPr>
              <a:lvl3pPr marL="9144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3pPr>
              <a:lvl4pPr marL="13716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4pPr>
              <a:lvl5pPr marL="18288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5pPr>
            </a:lstStyle>
            <a:p>
              <a:pPr lvl="0" algn="l" fontAlgn="base"/>
              <a:r>
                <a:rPr lang="zh-CN" altLang="en-US" sz="2400" b="1" strike="noStrike" noProof="1">
                  <a:solidFill>
                    <a:srgbClr val="0070C0"/>
                  </a:solidFill>
                  <a:latin typeface="微软雅黑" panose="020B0503020204020204" pitchFamily="2" charset="-122"/>
                  <a:cs typeface="+mj-cs"/>
                </a:rPr>
                <a:t>联合协办或承办培训</a:t>
              </a:r>
              <a:endParaRPr lang="zh-CN" altLang="en-US" sz="2400" b="1" strike="noStrike" noProof="1">
                <a:solidFill>
                  <a:srgbClr val="0070C0"/>
                </a:solidFill>
                <a:latin typeface="微软雅黑" panose="020B0503020204020204" pitchFamily="2" charset="-122"/>
                <a:cs typeface="+mj-cs"/>
              </a:endParaRPr>
            </a:p>
          </p:txBody>
        </p:sp>
      </p:gr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广西水"/>
          <p:cNvPicPr>
            <a:picLocks noChangeAspect="1"/>
          </p:cNvPicPr>
          <p:nvPr/>
        </p:nvPicPr>
        <p:blipFill>
          <a:blip r:embed="rId1"/>
          <a:stretch>
            <a:fillRect/>
          </a:stretch>
        </p:blipFill>
        <p:spPr>
          <a:xfrm>
            <a:off x="24765" y="-26670"/>
            <a:ext cx="3856355" cy="5144135"/>
          </a:xfrm>
          <a:prstGeom prst="rect">
            <a:avLst/>
          </a:prstGeom>
        </p:spPr>
      </p:pic>
      <p:pic>
        <p:nvPicPr>
          <p:cNvPr id="5" name="图片 4" descr="广西水质培训"/>
          <p:cNvPicPr>
            <a:picLocks noChangeAspect="1"/>
          </p:cNvPicPr>
          <p:nvPr/>
        </p:nvPicPr>
        <p:blipFill>
          <a:blip r:embed="rId2"/>
          <a:stretch>
            <a:fillRect/>
          </a:stretch>
        </p:blipFill>
        <p:spPr>
          <a:xfrm>
            <a:off x="4061460" y="1934210"/>
            <a:ext cx="4782820" cy="3183255"/>
          </a:xfrm>
          <a:prstGeom prst="rect">
            <a:avLst/>
          </a:prstGeom>
        </p:spPr>
      </p:pic>
      <p:sp>
        <p:nvSpPr>
          <p:cNvPr id="6" name="文本框 5"/>
          <p:cNvSpPr txBox="1"/>
          <p:nvPr/>
        </p:nvSpPr>
        <p:spPr>
          <a:xfrm>
            <a:off x="4124643" y="469715"/>
            <a:ext cx="4145280" cy="1198880"/>
          </a:xfrm>
          <a:prstGeom prst="rect">
            <a:avLst/>
          </a:prstGeom>
          <a:noFill/>
        </p:spPr>
        <p:txBody>
          <a:bodyPr wrap="none" rtlCol="0">
            <a:spAutoFit/>
          </a:bodyPr>
          <a:lstStyle/>
          <a:p>
            <a:pPr algn="ctr">
              <a:lnSpc>
                <a:spcPct val="150000"/>
              </a:lnSpc>
            </a:pPr>
            <a:r>
              <a:rPr lang="zh-CN" altLang="en-US" sz="2400">
                <a:latin typeface="微软雅黑" panose="020B0503020204020204" pitchFamily="2" charset="-122"/>
                <a:ea typeface="微软雅黑" panose="020B0503020204020204" pitchFamily="2" charset="-122"/>
              </a:rPr>
              <a:t>广西区供水及实验室检测技术</a:t>
            </a:r>
            <a:endParaRPr lang="zh-CN" altLang="en-US" sz="2400">
              <a:latin typeface="微软雅黑" panose="020B0503020204020204" pitchFamily="2" charset="-122"/>
              <a:ea typeface="微软雅黑" panose="020B0503020204020204" pitchFamily="2" charset="-122"/>
            </a:endParaRPr>
          </a:p>
          <a:p>
            <a:pPr algn="ctr">
              <a:lnSpc>
                <a:spcPct val="150000"/>
              </a:lnSpc>
            </a:pPr>
            <a:r>
              <a:rPr lang="zh-CN" altLang="en-US" sz="2400">
                <a:latin typeface="微软雅黑" panose="020B0503020204020204" pitchFamily="2" charset="-122"/>
                <a:ea typeface="微软雅黑" panose="020B0503020204020204" pitchFamily="2" charset="-122"/>
              </a:rPr>
              <a:t>交流培训班</a:t>
            </a:r>
            <a:endParaRPr lang="zh-CN" altLang="en-US" sz="2400">
              <a:latin typeface="微软雅黑" panose="020B0503020204020204" pitchFamily="2" charset="-122"/>
              <a:ea typeface="微软雅黑" panose="020B0503020204020204" pitchFamily="2" charset="-122"/>
            </a:endParaRPr>
          </a:p>
        </p:txBody>
      </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69118" y="488130"/>
            <a:ext cx="4145280" cy="1198880"/>
          </a:xfrm>
          <a:prstGeom prst="rect">
            <a:avLst/>
          </a:prstGeom>
          <a:noFill/>
        </p:spPr>
        <p:txBody>
          <a:bodyPr wrap="none" rtlCol="0">
            <a:spAutoFit/>
          </a:bodyPr>
          <a:lstStyle/>
          <a:p>
            <a:pPr lvl="0" algn="ctr">
              <a:lnSpc>
                <a:spcPct val="150000"/>
              </a:lnSpc>
            </a:pPr>
            <a:r>
              <a:rPr lang="zh-CN" altLang="en-US" sz="2400">
                <a:latin typeface="微软雅黑" panose="020B0503020204020204" pitchFamily="2" charset="-122"/>
                <a:ea typeface="微软雅黑" panose="020B0503020204020204" pitchFamily="2" charset="-122"/>
                <a:sym typeface="+mn-ea"/>
              </a:rPr>
              <a:t>广西区疾控生活饮用水消毒剂</a:t>
            </a:r>
            <a:endParaRPr lang="zh-CN" altLang="en-US" sz="2400">
              <a:latin typeface="微软雅黑" panose="020B0503020204020204" pitchFamily="2" charset="-122"/>
              <a:ea typeface="微软雅黑" panose="020B0503020204020204" pitchFamily="2" charset="-122"/>
              <a:sym typeface="+mn-ea"/>
            </a:endParaRPr>
          </a:p>
          <a:p>
            <a:pPr lvl="0" algn="ctr">
              <a:lnSpc>
                <a:spcPct val="150000"/>
              </a:lnSpc>
            </a:pPr>
            <a:r>
              <a:rPr lang="zh-CN" altLang="en-US" sz="2400">
                <a:latin typeface="微软雅黑" panose="020B0503020204020204" pitchFamily="2" charset="-122"/>
                <a:ea typeface="微软雅黑" panose="020B0503020204020204" pitchFamily="2" charset="-122"/>
                <a:sym typeface="+mn-ea"/>
              </a:rPr>
              <a:t>检测技术交流培训班</a:t>
            </a:r>
            <a:endParaRPr lang="zh-CN" altLang="en-US" sz="2400">
              <a:latin typeface="微软雅黑" panose="020B0503020204020204" pitchFamily="2" charset="-122"/>
              <a:ea typeface="微软雅黑" panose="020B0503020204020204" pitchFamily="2" charset="-122"/>
              <a:sym typeface="+mn-ea"/>
            </a:endParaRPr>
          </a:p>
        </p:txBody>
      </p:sp>
      <p:pic>
        <p:nvPicPr>
          <p:cNvPr id="4" name="图片 3" descr="广西余氯"/>
          <p:cNvPicPr>
            <a:picLocks noChangeAspect="1"/>
          </p:cNvPicPr>
          <p:nvPr/>
        </p:nvPicPr>
        <p:blipFill>
          <a:blip r:embed="rId1"/>
          <a:stretch>
            <a:fillRect/>
          </a:stretch>
        </p:blipFill>
        <p:spPr>
          <a:xfrm>
            <a:off x="5354955" y="2863030"/>
            <a:ext cx="3380105" cy="2251710"/>
          </a:xfrm>
          <a:prstGeom prst="rect">
            <a:avLst/>
          </a:prstGeom>
        </p:spPr>
      </p:pic>
      <p:pic>
        <p:nvPicPr>
          <p:cNvPr id="5" name="图片 4" descr="广西余氯培训"/>
          <p:cNvPicPr>
            <a:picLocks noChangeAspect="1"/>
          </p:cNvPicPr>
          <p:nvPr/>
        </p:nvPicPr>
        <p:blipFill>
          <a:blip r:embed="rId2"/>
          <a:stretch>
            <a:fillRect/>
          </a:stretch>
        </p:blipFill>
        <p:spPr>
          <a:xfrm>
            <a:off x="10795" y="13785"/>
            <a:ext cx="4261485" cy="2840990"/>
          </a:xfrm>
          <a:prstGeom prst="rect">
            <a:avLst/>
          </a:prstGeom>
        </p:spPr>
      </p:pic>
      <p:pic>
        <p:nvPicPr>
          <p:cNvPr id="8" name="图片 7" descr="1"/>
          <p:cNvPicPr>
            <a:picLocks noChangeAspect="1"/>
          </p:cNvPicPr>
          <p:nvPr/>
        </p:nvPicPr>
        <p:blipFill>
          <a:blip r:embed="rId3"/>
          <a:stretch>
            <a:fillRect/>
          </a:stretch>
        </p:blipFill>
        <p:spPr>
          <a:xfrm>
            <a:off x="1814830" y="2242000"/>
            <a:ext cx="3678555" cy="2450465"/>
          </a:xfrm>
          <a:prstGeom prst="rect">
            <a:avLst/>
          </a:prstGeom>
        </p:spPr>
      </p:pic>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4"/>
          <p:cNvSpPr txBox="1"/>
          <p:nvPr/>
        </p:nvSpPr>
        <p:spPr>
          <a:xfrm>
            <a:off x="184468" y="2524258"/>
            <a:ext cx="6918325" cy="1706880"/>
          </a:xfrm>
          <a:prstGeom prst="rect">
            <a:avLst/>
          </a:prstGeom>
          <a:noFill/>
          <a:ln w="9525">
            <a:noFill/>
          </a:ln>
        </p:spPr>
        <p:txBody>
          <a:bodyPr wrap="square" anchor="t">
            <a:spAutoFit/>
          </a:bodyPr>
          <a:lstStyle/>
          <a:p>
            <a:pPr>
              <a:lnSpc>
                <a:spcPct val="125000"/>
              </a:lnSpc>
              <a:spcBef>
                <a:spcPts val="0"/>
              </a:spcBef>
              <a:spcAft>
                <a:spcPts val="0"/>
              </a:spcAft>
            </a:pPr>
            <a:r>
              <a:rPr lang="zh-CN" altLang="en-US" sz="2000" dirty="0">
                <a:latin typeface="华文细黑" panose="02010600040101010101" pitchFamily="2" charset="-122"/>
                <a:ea typeface="微软雅黑" panose="020B0503020204020204" pitchFamily="2" charset="-122"/>
              </a:rPr>
              <a:t>深圳市清时捷科技有限公司</a:t>
            </a:r>
            <a:endParaRPr lang="zh-CN" altLang="en-US" sz="2000" dirty="0">
              <a:latin typeface="华文细黑" panose="02010600040101010101" pitchFamily="2" charset="-122"/>
              <a:ea typeface="微软雅黑" panose="020B0503020204020204" pitchFamily="2" charset="-122"/>
            </a:endParaRPr>
          </a:p>
          <a:p>
            <a:pPr>
              <a:lnSpc>
                <a:spcPct val="125000"/>
              </a:lnSpc>
              <a:spcBef>
                <a:spcPts val="0"/>
              </a:spcBef>
              <a:spcAft>
                <a:spcPts val="0"/>
              </a:spcAft>
            </a:pPr>
            <a:r>
              <a:rPr lang="zh-CN" altLang="en-US" sz="1600" dirty="0">
                <a:latin typeface="华文细黑" panose="02010600040101010101" pitchFamily="2" charset="-122"/>
                <a:ea typeface="微软雅黑" panose="020B0503020204020204" pitchFamily="2" charset="-122"/>
              </a:rPr>
              <a:t>地址：深圳市龙华新区龙华街道硅谷大院</a:t>
            </a:r>
            <a:r>
              <a:rPr lang="en-US" altLang="zh-CN" sz="1600" dirty="0">
                <a:latin typeface="华文细黑" panose="02010600040101010101" pitchFamily="2" charset="-122"/>
                <a:ea typeface="微软雅黑" panose="020B0503020204020204" pitchFamily="2" charset="-122"/>
              </a:rPr>
              <a:t>T3</a:t>
            </a:r>
            <a:r>
              <a:rPr lang="zh-CN" altLang="en-US" sz="1600" dirty="0">
                <a:latin typeface="华文细黑" panose="02010600040101010101" pitchFamily="2" charset="-122"/>
                <a:ea typeface="微软雅黑" panose="020B0503020204020204" pitchFamily="2" charset="-122"/>
              </a:rPr>
              <a:t>栋</a:t>
            </a:r>
            <a:r>
              <a:rPr lang="en-US" altLang="zh-CN" sz="1600" dirty="0">
                <a:latin typeface="华文细黑" panose="02010600040101010101" pitchFamily="2" charset="-122"/>
                <a:ea typeface="微软雅黑" panose="020B0503020204020204" pitchFamily="2" charset="-122"/>
              </a:rPr>
              <a:t>4</a:t>
            </a:r>
            <a:r>
              <a:rPr lang="zh-CN" altLang="en-US" sz="1600" dirty="0">
                <a:latin typeface="华文细黑" panose="02010600040101010101" pitchFamily="2" charset="-122"/>
                <a:ea typeface="微软雅黑" panose="020B0503020204020204" pitchFamily="2" charset="-122"/>
              </a:rPr>
              <a:t>楼</a:t>
            </a:r>
            <a:endParaRPr lang="zh-CN" altLang="en-US" sz="1600" dirty="0">
              <a:latin typeface="华文细黑" panose="02010600040101010101" pitchFamily="2" charset="-122"/>
              <a:ea typeface="微软雅黑" panose="020B0503020204020204" pitchFamily="2" charset="-122"/>
            </a:endParaRPr>
          </a:p>
          <a:p>
            <a:pPr>
              <a:lnSpc>
                <a:spcPct val="125000"/>
              </a:lnSpc>
              <a:spcBef>
                <a:spcPts val="0"/>
              </a:spcBef>
              <a:spcAft>
                <a:spcPts val="0"/>
              </a:spcAft>
            </a:pPr>
            <a:r>
              <a:rPr lang="zh-CN" altLang="en-US" sz="1600" dirty="0">
                <a:latin typeface="华文细黑" panose="02010600040101010101" pitchFamily="2" charset="-122"/>
                <a:ea typeface="微软雅黑" panose="020B0503020204020204" pitchFamily="2" charset="-122"/>
              </a:rPr>
              <a:t>网址：www.sinsche.com</a:t>
            </a:r>
            <a:endParaRPr lang="zh-CN" altLang="en-US" sz="1600" dirty="0">
              <a:latin typeface="华文细黑" panose="02010600040101010101" pitchFamily="2" charset="-122"/>
              <a:ea typeface="微软雅黑" panose="020B0503020204020204" pitchFamily="2" charset="-122"/>
            </a:endParaRPr>
          </a:p>
          <a:p>
            <a:pPr>
              <a:lnSpc>
                <a:spcPct val="125000"/>
              </a:lnSpc>
              <a:spcBef>
                <a:spcPts val="0"/>
              </a:spcBef>
              <a:spcAft>
                <a:spcPts val="0"/>
              </a:spcAft>
            </a:pPr>
            <a:r>
              <a:rPr lang="zh-CN" altLang="en-US" sz="1600" dirty="0">
                <a:latin typeface="华文细黑" panose="02010600040101010101" pitchFamily="2" charset="-122"/>
                <a:ea typeface="微软雅黑" panose="020B0503020204020204" pitchFamily="2" charset="-122"/>
              </a:rPr>
              <a:t>E-mail: sinsche@sinche.com</a:t>
            </a:r>
            <a:endParaRPr lang="zh-CN" altLang="en-US" sz="1600" dirty="0">
              <a:latin typeface="华文细黑" panose="02010600040101010101" pitchFamily="2" charset="-122"/>
              <a:ea typeface="微软雅黑" panose="020B0503020204020204" pitchFamily="2" charset="-122"/>
            </a:endParaRPr>
          </a:p>
          <a:p>
            <a:pPr>
              <a:lnSpc>
                <a:spcPct val="125000"/>
              </a:lnSpc>
              <a:spcBef>
                <a:spcPts val="0"/>
              </a:spcBef>
              <a:spcAft>
                <a:spcPts val="0"/>
              </a:spcAft>
            </a:pPr>
            <a:r>
              <a:rPr lang="zh-CN" altLang="en-US" sz="1600" dirty="0">
                <a:latin typeface="华文细黑" panose="02010600040101010101" pitchFamily="2" charset="-122"/>
                <a:ea typeface="微软雅黑" panose="020B0503020204020204" pitchFamily="2" charset="-122"/>
              </a:rPr>
              <a:t>热线：400-660-7869  传真：0755-82127860</a:t>
            </a:r>
            <a:endParaRPr lang="zh-CN" altLang="en-US" sz="1600" dirty="0">
              <a:latin typeface="华文细黑" panose="02010600040101010101" pitchFamily="2" charset="-122"/>
              <a:ea typeface="微软雅黑" panose="020B0503020204020204" pitchFamily="2" charset="-122"/>
            </a:endParaRPr>
          </a:p>
        </p:txBody>
      </p:sp>
      <p:sp>
        <p:nvSpPr>
          <p:cNvPr id="23555" name="Text Box 5"/>
          <p:cNvSpPr txBox="1"/>
          <p:nvPr/>
        </p:nvSpPr>
        <p:spPr>
          <a:xfrm>
            <a:off x="1670685" y="337318"/>
            <a:ext cx="5930900" cy="2122805"/>
          </a:xfrm>
          <a:prstGeom prst="rect">
            <a:avLst/>
          </a:prstGeom>
          <a:noFill/>
          <a:ln w="9525">
            <a:noFill/>
          </a:ln>
        </p:spPr>
        <p:txBody>
          <a:bodyPr anchor="t">
            <a:spAutoFit/>
          </a:bodyPr>
          <a:lstStyle/>
          <a:p>
            <a:pPr algn="ctr">
              <a:lnSpc>
                <a:spcPct val="150000"/>
              </a:lnSpc>
            </a:pPr>
            <a:r>
              <a:rPr lang="zh-CN" altLang="en-US" sz="4400" b="1" dirty="0">
                <a:solidFill>
                  <a:schemeClr val="accent1"/>
                </a:solidFill>
                <a:latin typeface="楷体" panose="02010609060101010101" pitchFamily="1" charset="-122"/>
                <a:ea typeface="楷体" panose="02010609060101010101" pitchFamily="1" charset="-122"/>
                <a:sym typeface="+mn-ea"/>
              </a:rPr>
              <a:t>让检验蕴含思想</a:t>
            </a:r>
            <a:endParaRPr lang="zh-CN" altLang="en-US" sz="4400" b="1" dirty="0">
              <a:solidFill>
                <a:schemeClr val="accent1"/>
              </a:solidFill>
              <a:latin typeface="楷体" panose="02010609060101010101" pitchFamily="1" charset="-122"/>
              <a:ea typeface="楷体" panose="02010609060101010101" pitchFamily="1" charset="-122"/>
              <a:sym typeface="+mn-ea"/>
            </a:endParaRPr>
          </a:p>
          <a:p>
            <a:pPr algn="ctr">
              <a:lnSpc>
                <a:spcPct val="150000"/>
              </a:lnSpc>
            </a:pPr>
            <a:r>
              <a:rPr lang="zh-CN" altLang="en-US" sz="4400" b="1" dirty="0">
                <a:solidFill>
                  <a:schemeClr val="accent1"/>
                </a:solidFill>
                <a:latin typeface="楷体" panose="02010609060101010101" pitchFamily="1" charset="-122"/>
                <a:ea typeface="楷体" panose="02010609060101010101" pitchFamily="1" charset="-122"/>
                <a:sym typeface="+mn-ea"/>
              </a:rPr>
              <a:t>为用户创造价值</a:t>
            </a:r>
            <a:endParaRPr lang="zh-CN" altLang="en-US" sz="4400" b="1" dirty="0">
              <a:solidFill>
                <a:schemeClr val="accent1"/>
              </a:solidFill>
              <a:latin typeface="楷体" panose="02010609060101010101" pitchFamily="1" charset="-122"/>
              <a:ea typeface="楷体" panose="02010609060101010101" pitchFamily="1" charset="-122"/>
              <a:sym typeface="+mn-ea"/>
            </a:endParaRPr>
          </a:p>
        </p:txBody>
      </p:sp>
      <p:pic>
        <p:nvPicPr>
          <p:cNvPr id="23556" name="Picture 4" descr="qrcode_for_gh_5a1eb1f7ddcd_430"/>
          <p:cNvPicPr>
            <a:picLocks noChangeAspect="1"/>
          </p:cNvPicPr>
          <p:nvPr/>
        </p:nvPicPr>
        <p:blipFill>
          <a:blip r:embed="rId1"/>
          <a:stretch>
            <a:fillRect/>
          </a:stretch>
        </p:blipFill>
        <p:spPr>
          <a:xfrm>
            <a:off x="6885305" y="2839085"/>
            <a:ext cx="1630680" cy="1630680"/>
          </a:xfrm>
          <a:prstGeom prst="rect">
            <a:avLst/>
          </a:prstGeom>
          <a:noFill/>
          <a:ln w="9525">
            <a:noFill/>
          </a:ln>
        </p:spPr>
      </p:pic>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18335" y="151130"/>
            <a:ext cx="5327650" cy="431165"/>
          </a:xfrm>
        </p:spPr>
        <p:txBody>
          <a:bodyPr/>
          <a:p>
            <a:pPr algn="ctr"/>
            <a:r>
              <a:rPr lang="zh-CN" altLang="en-US" sz="2800" b="1"/>
              <a:t>有关在线仪器结构的两个概念</a:t>
            </a:r>
            <a:endParaRPr lang="zh-CN" altLang="en-US" sz="2800" b="1"/>
          </a:p>
        </p:txBody>
      </p:sp>
      <p:sp>
        <p:nvSpPr>
          <p:cNvPr id="3" name="内容占位符 2"/>
          <p:cNvSpPr>
            <a:spLocks noGrp="1"/>
          </p:cNvSpPr>
          <p:nvPr>
            <p:ph idx="1"/>
          </p:nvPr>
        </p:nvSpPr>
        <p:spPr>
          <a:xfrm>
            <a:off x="354965" y="780415"/>
            <a:ext cx="3614420" cy="830580"/>
          </a:xfrm>
        </p:spPr>
        <p:txBody>
          <a:bodyPr/>
          <a:p>
            <a:pPr>
              <a:buFont typeface="Wingdings" panose="05000000000000000000" charset="0"/>
              <a:buChar char="u"/>
            </a:pPr>
            <a:r>
              <a:rPr lang="en-US" altLang="zh-CN" sz="2100" b="1"/>
              <a:t> </a:t>
            </a:r>
            <a:r>
              <a:rPr lang="zh-CN" altLang="en-US" sz="2100" b="1"/>
              <a:t>平台式在线检测仪器</a:t>
            </a:r>
            <a:endParaRPr lang="zh-CN" altLang="en-US" sz="2100" b="1"/>
          </a:p>
          <a:p>
            <a:pPr>
              <a:buFont typeface="Wingdings" panose="05000000000000000000" charset="0"/>
              <a:buChar char="u"/>
            </a:pPr>
            <a:r>
              <a:rPr lang="zh-CN" altLang="en-US" sz="2100" b="1"/>
              <a:t> 仪表式在线检测仪器</a:t>
            </a:r>
            <a:endParaRPr lang="zh-CN" altLang="en-US" sz="2100" b="1"/>
          </a:p>
        </p:txBody>
      </p:sp>
      <p:pic>
        <p:nvPicPr>
          <p:cNvPr id="4" name="图片 3" descr="IMG_1296"/>
          <p:cNvPicPr>
            <a:picLocks noChangeAspect="1"/>
          </p:cNvPicPr>
          <p:nvPr/>
        </p:nvPicPr>
        <p:blipFill>
          <a:blip r:embed="rId1"/>
          <a:stretch>
            <a:fillRect/>
          </a:stretch>
        </p:blipFill>
        <p:spPr>
          <a:xfrm>
            <a:off x="1379629" y="2149045"/>
            <a:ext cx="2847136" cy="2136245"/>
          </a:xfrm>
          <a:prstGeom prst="rect">
            <a:avLst/>
          </a:prstGeom>
          <a:solidFill>
            <a:schemeClr val="lt1"/>
          </a:solidFill>
        </p:spPr>
      </p:pic>
      <p:sp>
        <p:nvSpPr>
          <p:cNvPr id="22530" name="文本框 1"/>
          <p:cNvSpPr txBox="1"/>
          <p:nvPr/>
        </p:nvSpPr>
        <p:spPr>
          <a:xfrm>
            <a:off x="525780" y="2247900"/>
            <a:ext cx="476885" cy="1938020"/>
          </a:xfrm>
          <a:prstGeom prst="rect">
            <a:avLst/>
          </a:prstGeom>
          <a:solidFill>
            <a:srgbClr val="92D050"/>
          </a:solidFill>
          <a:ln w="9525">
            <a:noFill/>
          </a:ln>
        </p:spPr>
        <p:txBody>
          <a:bodyPr wrap="square" anchor="t">
            <a:spAutoFit/>
          </a:bodyPr>
          <a:p>
            <a:pPr lvl="0" indent="0"/>
            <a:r>
              <a:rPr lang="zh-CN" altLang="en-US" sz="2400">
                <a:latin typeface="Arial" panose="020B0604020202020204" pitchFamily="34" charset="0"/>
                <a:ea typeface="宋体" panose="02010600030101010101" pitchFamily="2" charset="-122"/>
              </a:rPr>
              <a:t>仪表化设计</a:t>
            </a:r>
            <a:endParaRPr lang="zh-CN" altLang="en-US" sz="2400">
              <a:latin typeface="Arial" panose="020B0604020202020204" pitchFamily="34" charset="0"/>
              <a:ea typeface="宋体" panose="02010600030101010101" pitchFamily="2" charset="-122"/>
            </a:endParaRPr>
          </a:p>
        </p:txBody>
      </p:sp>
      <p:pic>
        <p:nvPicPr>
          <p:cNvPr id="6" name="图片 5" descr="仪器显示数据"/>
          <p:cNvPicPr>
            <a:picLocks noChangeAspect="1"/>
          </p:cNvPicPr>
          <p:nvPr/>
        </p:nvPicPr>
        <p:blipFill>
          <a:blip r:embed="rId2"/>
          <a:stretch>
            <a:fillRect/>
          </a:stretch>
        </p:blipFill>
        <p:spPr>
          <a:xfrm>
            <a:off x="6558915" y="1169670"/>
            <a:ext cx="1836420" cy="979170"/>
          </a:xfrm>
          <a:prstGeom prst="rect">
            <a:avLst/>
          </a:prstGeom>
          <a:solidFill>
            <a:schemeClr val="lt1"/>
          </a:solidFill>
        </p:spPr>
      </p:pic>
      <p:sp>
        <p:nvSpPr>
          <p:cNvPr id="22533" name="文本框 5"/>
          <p:cNvSpPr txBox="1"/>
          <p:nvPr/>
        </p:nvSpPr>
        <p:spPr>
          <a:xfrm>
            <a:off x="5207635" y="2350770"/>
            <a:ext cx="551815" cy="1732915"/>
          </a:xfrm>
          <a:prstGeom prst="rect">
            <a:avLst/>
          </a:prstGeom>
          <a:solidFill>
            <a:srgbClr val="92D050"/>
          </a:solidFill>
          <a:ln w="9525">
            <a:noFill/>
          </a:ln>
        </p:spPr>
        <p:txBody>
          <a:bodyPr vert="eaVert" wrap="square" anchor="t">
            <a:spAutoFit/>
          </a:bodyPr>
          <a:p>
            <a:pPr lvl="0" indent="0" algn="ctr"/>
            <a:r>
              <a:rPr lang="zh-CN" altLang="en-US" sz="2400">
                <a:latin typeface="Arial" panose="020B0604020202020204" pitchFamily="34" charset="0"/>
                <a:ea typeface="宋体" panose="02010600030101010101" pitchFamily="2" charset="-122"/>
              </a:rPr>
              <a:t>平台式设计</a:t>
            </a:r>
            <a:endParaRPr lang="zh-CN" altLang="en-US" sz="2400">
              <a:latin typeface="Arial" panose="020B0604020202020204" pitchFamily="34" charset="0"/>
              <a:ea typeface="宋体" panose="02010600030101010101" pitchFamily="2" charset="-122"/>
            </a:endParaRPr>
          </a:p>
        </p:txBody>
      </p:sp>
      <p:sp>
        <p:nvSpPr>
          <p:cNvPr id="7" name="标题 1"/>
          <p:cNvSpPr>
            <a:spLocks noGrp="1"/>
          </p:cNvSpPr>
          <p:nvPr/>
        </p:nvSpPr>
        <p:spPr>
          <a:xfrm>
            <a:off x="4414520" y="1443990"/>
            <a:ext cx="1958340" cy="431165"/>
          </a:xfrm>
          <a:prstGeom prst="rect">
            <a:avLst/>
          </a:prstGeom>
          <a:noFill/>
          <a:ln w="9525">
            <a:noFill/>
          </a:ln>
        </p:spPr>
        <p:txBody>
          <a:bodyPr anchor="ctr"/>
          <a:lstStyle>
            <a:lvl1pPr marL="0" lvl="0" indent="0" algn="l" defTabSz="914400" eaLnBrk="0" fontAlgn="base" latinLnBrk="0" hangingPunct="0">
              <a:lnSpc>
                <a:spcPct val="100000"/>
              </a:lnSpc>
              <a:spcBef>
                <a:spcPct val="0"/>
              </a:spcBef>
              <a:spcAft>
                <a:spcPct val="0"/>
              </a:spcAft>
              <a:buNone/>
              <a:defRPr sz="2600" b="1" i="0" u="none" kern="1200" baseline="0">
                <a:solidFill>
                  <a:srgbClr val="3A699B"/>
                </a:solidFill>
                <a:latin typeface="+mj-lt"/>
                <a:ea typeface="+mj-ea"/>
                <a:cs typeface="+mj-cs"/>
              </a:defRPr>
            </a:lvl1pPr>
          </a:lstStyle>
          <a:p>
            <a:pPr algn="ctr"/>
            <a:r>
              <a:rPr lang="zh-CN" altLang="en-US" sz="2100" dirty="0" smtClean="0"/>
              <a:t>安装实景对比</a:t>
            </a:r>
            <a:endParaRPr lang="zh-CN" altLang="en-US" sz="1950" dirty="0"/>
          </a:p>
        </p:txBody>
      </p:sp>
      <p:sp>
        <p:nvSpPr>
          <p:cNvPr id="8" name="标题 1"/>
          <p:cNvSpPr>
            <a:spLocks noGrp="1"/>
          </p:cNvSpPr>
          <p:nvPr/>
        </p:nvSpPr>
        <p:spPr>
          <a:xfrm>
            <a:off x="4211320" y="4284980"/>
            <a:ext cx="2543810" cy="431165"/>
          </a:xfrm>
          <a:prstGeom prst="rect">
            <a:avLst/>
          </a:prstGeom>
          <a:noFill/>
          <a:ln w="9525">
            <a:noFill/>
          </a:ln>
        </p:spPr>
        <p:txBody>
          <a:bodyPr anchor="ctr"/>
          <a:lstStyle>
            <a:lvl1pPr marL="0" lvl="0" indent="0" algn="l" defTabSz="914400" eaLnBrk="0" fontAlgn="base" latinLnBrk="0" hangingPunct="0">
              <a:lnSpc>
                <a:spcPct val="100000"/>
              </a:lnSpc>
              <a:spcBef>
                <a:spcPct val="0"/>
              </a:spcBef>
              <a:spcAft>
                <a:spcPct val="0"/>
              </a:spcAft>
              <a:buNone/>
              <a:defRPr sz="2600" b="1" i="0" u="none" kern="1200" baseline="0">
                <a:solidFill>
                  <a:srgbClr val="3A699B"/>
                </a:solidFill>
                <a:latin typeface="+mj-lt"/>
                <a:ea typeface="+mj-ea"/>
                <a:cs typeface="+mj-cs"/>
              </a:defRPr>
            </a:lvl1pPr>
          </a:lstStyle>
          <a:p>
            <a:pPr algn="ctr"/>
            <a:r>
              <a:rPr lang="zh-CN" altLang="en-US" sz="1950" dirty="0"/>
              <a:t>平台式更加整洁</a:t>
            </a:r>
            <a:endParaRPr lang="zh-CN" altLang="en-US" sz="1950" dirty="0"/>
          </a:p>
        </p:txBody>
      </p:sp>
      <p:pic>
        <p:nvPicPr>
          <p:cNvPr id="10" name="图片 9"/>
          <p:cNvPicPr>
            <a:picLocks noChangeAspect="1"/>
          </p:cNvPicPr>
          <p:nvPr/>
        </p:nvPicPr>
        <p:blipFill>
          <a:blip r:embed="rId3"/>
          <a:stretch>
            <a:fillRect/>
          </a:stretch>
        </p:blipFill>
        <p:spPr>
          <a:xfrm>
            <a:off x="6755130" y="2345690"/>
            <a:ext cx="1452245" cy="2240280"/>
          </a:xfrm>
          <a:prstGeom prst="rect">
            <a:avLst/>
          </a:prstGeom>
        </p:spPr>
      </p:pic>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085975" y="250190"/>
            <a:ext cx="5140325" cy="431165"/>
          </a:xfrm>
        </p:spPr>
        <p:txBody>
          <a:bodyPr/>
          <a:p>
            <a:pPr algn="ctr"/>
            <a:r>
              <a:rPr lang="zh-CN" altLang="en-US" sz="3000" b="1"/>
              <a:t>什么是可变检测？</a:t>
            </a:r>
            <a:endParaRPr lang="zh-CN" altLang="en-US" sz="3000" b="1"/>
          </a:p>
        </p:txBody>
      </p:sp>
      <p:sp>
        <p:nvSpPr>
          <p:cNvPr id="3" name="内容占位符 2"/>
          <p:cNvSpPr>
            <a:spLocks noGrp="1"/>
          </p:cNvSpPr>
          <p:nvPr>
            <p:ph idx="1"/>
          </p:nvPr>
        </p:nvSpPr>
        <p:spPr>
          <a:xfrm>
            <a:off x="252730" y="1001395"/>
            <a:ext cx="8639175" cy="3141345"/>
          </a:xfrm>
        </p:spPr>
        <p:txBody>
          <a:bodyPr/>
          <a:p>
            <a:r>
              <a:rPr lang="zh-CN" altLang="zh-CN" sz="2000"/>
              <a:t>一台检测设备，它不是只能检测固定项目的在线仪表，它可以实现在不更换或增加仪器，甚至不增加附件模块的情况下，实现如下功能：</a:t>
            </a:r>
            <a:endParaRPr lang="zh-CN" altLang="zh-CN" sz="1800"/>
          </a:p>
          <a:p>
            <a:pPr marL="457200" indent="-457200">
              <a:buFont typeface="+mj-lt"/>
              <a:buAutoNum type="arabicPeriod"/>
            </a:pPr>
            <a:r>
              <a:rPr lang="zh-CN" altLang="zh-CN" sz="1800"/>
              <a:t>检测项目可变：比如原来是检测余氯、浊度、</a:t>
            </a:r>
            <a:r>
              <a:rPr lang="en-US" altLang="zh-CN" sz="1800"/>
              <a:t>pH</a:t>
            </a:r>
            <a:r>
              <a:rPr lang="zh-CN" altLang="zh-CN" sz="1800"/>
              <a:t>的仪器，变成检测二氧化氯、色度、浊度等。</a:t>
            </a:r>
            <a:endParaRPr lang="zh-CN" altLang="zh-CN" sz="1800"/>
          </a:p>
          <a:p>
            <a:pPr marL="457200" indent="-457200">
              <a:buFont typeface="+mj-lt"/>
              <a:buAutoNum type="arabicPeriod"/>
            </a:pPr>
            <a:r>
              <a:rPr lang="zh-CN" altLang="zh-CN" sz="1800"/>
              <a:t>检测项目可按需扩充增加。</a:t>
            </a:r>
            <a:endParaRPr lang="zh-CN" altLang="zh-CN" sz="1800"/>
          </a:p>
          <a:p>
            <a:pPr marL="457200" indent="-457200">
              <a:buFont typeface="+mj-lt"/>
              <a:buAutoNum type="arabicPeriod"/>
            </a:pPr>
            <a:r>
              <a:rPr lang="zh-CN" altLang="zh-CN" sz="1800"/>
              <a:t>检测频率可变：由每</a:t>
            </a:r>
            <a:r>
              <a:rPr lang="en-US" altLang="zh-CN" sz="1800"/>
              <a:t>2</a:t>
            </a:r>
            <a:r>
              <a:rPr lang="zh-CN" altLang="en-US" sz="1800"/>
              <a:t>分钟检测一次，变成每小时，甚至每数小时检测一次。</a:t>
            </a:r>
            <a:endParaRPr lang="zh-CN" altLang="en-US" sz="1800"/>
          </a:p>
          <a:p>
            <a:pPr marL="457200" indent="-457200">
              <a:buFont typeface="+mj-lt"/>
              <a:buAutoNum type="arabicPeriod"/>
            </a:pPr>
            <a:r>
              <a:rPr lang="zh-CN" altLang="en-US" sz="1800"/>
              <a:t>同一项目，可变多路取样点交替检测</a:t>
            </a:r>
            <a:endParaRPr lang="zh-CN" altLang="en-US"/>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540635" y="339090"/>
            <a:ext cx="4062730" cy="431165"/>
          </a:xfrm>
        </p:spPr>
        <p:txBody>
          <a:bodyPr/>
          <a:p>
            <a:pPr algn="ctr"/>
            <a:r>
              <a:rPr lang="zh-CN" altLang="en-US" sz="2800" b="1"/>
              <a:t>什么叫关联检测？</a:t>
            </a:r>
            <a:endParaRPr lang="zh-CN" altLang="en-US" sz="2800" b="1"/>
          </a:p>
        </p:txBody>
      </p:sp>
      <p:sp>
        <p:nvSpPr>
          <p:cNvPr id="3" name="内容占位符 2"/>
          <p:cNvSpPr>
            <a:spLocks noGrp="1"/>
          </p:cNvSpPr>
          <p:nvPr>
            <p:ph idx="1"/>
          </p:nvPr>
        </p:nvSpPr>
        <p:spPr>
          <a:xfrm>
            <a:off x="574040" y="1085850"/>
            <a:ext cx="7995285" cy="2833370"/>
          </a:xfrm>
        </p:spPr>
        <p:txBody>
          <a:bodyPr/>
          <a:p>
            <a:pPr marL="0" indent="0">
              <a:buNone/>
            </a:pPr>
            <a:r>
              <a:rPr lang="zh-CN" altLang="en-US" sz="2400" b="1"/>
              <a:t>具有工艺工程师的智慧：</a:t>
            </a:r>
            <a:endParaRPr lang="zh-CN" altLang="en-US" sz="1800"/>
          </a:p>
          <a:p>
            <a:pPr marL="457200" indent="-457200">
              <a:buFont typeface="+mj-lt"/>
              <a:buAutoNum type="arabicPeriod"/>
            </a:pPr>
            <a:r>
              <a:rPr lang="zh-CN" altLang="en-US" sz="2400"/>
              <a:t>可以将多个工艺相关的水质参数进行联动检测</a:t>
            </a:r>
            <a:endParaRPr lang="zh-CN" altLang="en-US" sz="2400"/>
          </a:p>
          <a:p>
            <a:pPr marL="457200" indent="-457200">
              <a:buFont typeface="+mj-lt"/>
              <a:buAutoNum type="arabicPeriod"/>
            </a:pPr>
            <a:r>
              <a:rPr lang="zh-CN" altLang="en-US" sz="2400"/>
              <a:t>能够根据工艺顺序的时间轴进行有逻辑的项目跟踪检测</a:t>
            </a:r>
            <a:endParaRPr lang="zh-CN" altLang="en-US" sz="2400"/>
          </a:p>
          <a:p>
            <a:pPr marL="457200" indent="-457200">
              <a:buFont typeface="+mj-lt"/>
              <a:buAutoNum type="arabicPeriod"/>
            </a:pPr>
            <a:r>
              <a:rPr lang="zh-CN" altLang="en-US" sz="2400"/>
              <a:t>硬件结构及软件架构支持更高级的人工智能控制中心</a:t>
            </a:r>
            <a:endParaRPr lang="zh-CN" altLang="en-US" sz="2400"/>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493855" y="427227"/>
            <a:ext cx="6156291" cy="431059"/>
          </a:xfrm>
        </p:spPr>
        <p:txBody>
          <a:bodyPr/>
          <a:p>
            <a:pPr algn="ctr"/>
            <a:r>
              <a:rPr lang="zh-CN" altLang="en-US" b="1"/>
              <a:t>可变关联检测技术的核心思想和价值</a:t>
            </a:r>
            <a:endParaRPr lang="zh-CN" altLang="en-US" b="1"/>
          </a:p>
        </p:txBody>
      </p:sp>
      <p:sp>
        <p:nvSpPr>
          <p:cNvPr id="3" name="内容占位符 2"/>
          <p:cNvSpPr>
            <a:spLocks noGrp="1"/>
          </p:cNvSpPr>
          <p:nvPr>
            <p:ph idx="1"/>
          </p:nvPr>
        </p:nvSpPr>
        <p:spPr>
          <a:xfrm>
            <a:off x="593090" y="1223645"/>
            <a:ext cx="7297420" cy="2508250"/>
          </a:xfrm>
        </p:spPr>
        <p:txBody>
          <a:bodyPr anchor="t" anchorCtr="0"/>
          <a:p>
            <a:pPr marL="457200" indent="-457200">
              <a:lnSpc>
                <a:spcPct val="150000"/>
              </a:lnSpc>
              <a:buFont typeface="+mj-lt"/>
              <a:buAutoNum type="arabicPeriod"/>
            </a:pPr>
            <a:r>
              <a:rPr lang="zh-CN" altLang="en-US" sz="2400"/>
              <a:t>时刻关注工艺相关的水质参数</a:t>
            </a:r>
            <a:endParaRPr lang="zh-CN" altLang="en-US" sz="2400"/>
          </a:p>
          <a:p>
            <a:pPr marL="457200" indent="-457200">
              <a:lnSpc>
                <a:spcPct val="150000"/>
              </a:lnSpc>
              <a:buFont typeface="+mj-lt"/>
              <a:buAutoNum type="arabicPeriod"/>
            </a:pPr>
            <a:r>
              <a:rPr lang="zh-CN" altLang="en-US" sz="2400">
                <a:sym typeface="+mn-ea"/>
              </a:rPr>
              <a:t>按需检测（火炮饱和覆盖VS精确制导炸弹）</a:t>
            </a:r>
            <a:endParaRPr lang="zh-CN" altLang="en-US" sz="2400">
              <a:sym typeface="+mn-ea"/>
            </a:endParaRPr>
          </a:p>
          <a:p>
            <a:pPr marL="457200" indent="-457200">
              <a:lnSpc>
                <a:spcPct val="150000"/>
              </a:lnSpc>
              <a:buFont typeface="+mj-lt"/>
              <a:buAutoNum type="arabicPeriod"/>
            </a:pPr>
            <a:r>
              <a:rPr lang="zh-CN" altLang="en-US" sz="2400">
                <a:sym typeface="+mn-ea"/>
              </a:rPr>
              <a:t>模拟人工智能——永不休息的工艺工程师</a:t>
            </a:r>
            <a:endParaRPr lang="zh-CN" altLang="en-US"/>
          </a:p>
          <a:p>
            <a:endParaRPr lang="zh-CN" altLang="en-US"/>
          </a:p>
          <a:p>
            <a:endParaRPr lang="zh-CN" altLang="en-US"/>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80110" y="1420495"/>
            <a:ext cx="7044055" cy="1487170"/>
          </a:xfrm>
        </p:spPr>
        <p:txBody>
          <a:bodyPr/>
          <a:p>
            <a:pPr algn="ctr">
              <a:lnSpc>
                <a:spcPct val="150000"/>
              </a:lnSpc>
            </a:pPr>
            <a:r>
              <a:rPr lang="zh-CN" altLang="en-US" sz="2800" b="1"/>
              <a:t>结合氨氮突变对消毒的影响案例看可变关联在线检测技术的应用价值和前景</a:t>
            </a:r>
            <a:endParaRPr lang="zh-CN" altLang="en-US" sz="2800" b="1"/>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图片 3"/>
          <p:cNvPicPr>
            <a:picLocks noChangeAspect="1"/>
          </p:cNvPicPr>
          <p:nvPr/>
        </p:nvPicPr>
        <p:blipFill>
          <a:blip r:embed="rId1"/>
          <a:stretch>
            <a:fillRect/>
          </a:stretch>
        </p:blipFill>
        <p:spPr>
          <a:xfrm>
            <a:off x="552450" y="1172210"/>
            <a:ext cx="3849370" cy="2799715"/>
          </a:xfrm>
          <a:prstGeom prst="rect">
            <a:avLst/>
          </a:prstGeom>
          <a:noFill/>
          <a:ln w="9525">
            <a:noFill/>
          </a:ln>
        </p:spPr>
      </p:pic>
      <p:sp>
        <p:nvSpPr>
          <p:cNvPr id="26626" name="文本框 1"/>
          <p:cNvSpPr txBox="1"/>
          <p:nvPr/>
        </p:nvSpPr>
        <p:spPr>
          <a:xfrm>
            <a:off x="2895856" y="462822"/>
            <a:ext cx="3352024" cy="414020"/>
          </a:xfrm>
          <a:prstGeom prst="rect">
            <a:avLst/>
          </a:prstGeom>
          <a:noFill/>
          <a:ln w="9525">
            <a:noFill/>
          </a:ln>
        </p:spPr>
        <p:txBody>
          <a:bodyPr wrap="square" anchor="t">
            <a:spAutoFit/>
          </a:bodyPr>
          <a:p>
            <a:pPr lvl="0" indent="0"/>
            <a:r>
              <a:rPr lang="zh-CN" altLang="en-US" sz="2100" b="1">
                <a:latin typeface="Arial" panose="020B0604020202020204" pitchFamily="34" charset="0"/>
                <a:ea typeface="宋体" panose="02010600030101010101" pitchFamily="2" charset="-122"/>
              </a:rPr>
              <a:t>折点加氯</a:t>
            </a:r>
            <a:r>
              <a:rPr lang="en-US" altLang="zh-CN" sz="2100" b="1">
                <a:latin typeface="Arial" panose="020B0604020202020204" pitchFamily="34" charset="0"/>
                <a:ea typeface="宋体" panose="02010600030101010101" pitchFamily="2" charset="-122"/>
              </a:rPr>
              <a:t>--</a:t>
            </a:r>
            <a:r>
              <a:rPr lang="zh-CN" altLang="en-US" sz="2100" b="1">
                <a:latin typeface="Arial" panose="020B0604020202020204" pitchFamily="34" charset="0"/>
                <a:ea typeface="宋体" panose="02010600030101010101" pitchFamily="2" charset="-122"/>
              </a:rPr>
              <a:t>氨氮与氯的关联</a:t>
            </a:r>
            <a:endParaRPr lang="zh-CN" altLang="en-US" sz="2100" b="1">
              <a:latin typeface="Arial" panose="020B0604020202020204" pitchFamily="34" charset="0"/>
              <a:ea typeface="宋体" panose="02010600030101010101" pitchFamily="2" charset="-122"/>
            </a:endParaRPr>
          </a:p>
        </p:txBody>
      </p:sp>
      <p:sp>
        <p:nvSpPr>
          <p:cNvPr id="1048763" name="圆角矩形 1048762"/>
          <p:cNvSpPr/>
          <p:nvPr/>
        </p:nvSpPr>
        <p:spPr>
          <a:xfrm>
            <a:off x="4857115" y="1558925"/>
            <a:ext cx="1481455" cy="705485"/>
          </a:xfrm>
          <a:prstGeom prst="roundRect">
            <a:avLst>
              <a:gd name="adj" fmla="val 6667"/>
            </a:avLst>
          </a:prstGeom>
          <a:solidFill>
            <a:srgbClr val="51D7FC"/>
          </a:solidFill>
          <a:ln>
            <a:noFill/>
          </a:ln>
        </p:spPr>
        <p:txBody>
          <a:bodyPr lIns="68588" tIns="34294" rIns="68588" bIns="34294" anchor="ctr"/>
          <a:lstStyle>
            <a:lvl1pPr marL="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1pPr>
            <a:lvl2pPr marL="4572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2pPr>
            <a:lvl3pPr marL="9144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3pPr>
            <a:lvl4pPr marL="13716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4pPr>
            <a:lvl5pPr marL="18288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5pPr>
          </a:lstStyle>
          <a:p>
            <a:pPr lvl="0" algn="ctr" fontAlgn="base"/>
            <a:r>
              <a:rPr lang="zh-CN" altLang="en-US" sz="1500" strike="noStrike" noProof="1">
                <a:latin typeface="Arial" panose="020B0604020202020204" pitchFamily="34" charset="0"/>
                <a:ea typeface="宋体" panose="02010600030101010101" pitchFamily="2" charset="-122"/>
                <a:cs typeface="+mn-ea"/>
              </a:rPr>
              <a:t>余氯</a:t>
            </a:r>
            <a:endParaRPr lang="zh-CN" altLang="en-US" sz="1500" strike="noStrike" noProof="1">
              <a:latin typeface="Arial" panose="020B0604020202020204" pitchFamily="34" charset="0"/>
              <a:ea typeface="宋体" panose="02010600030101010101" pitchFamily="2" charset="-122"/>
            </a:endParaRPr>
          </a:p>
        </p:txBody>
      </p:sp>
      <p:sp>
        <p:nvSpPr>
          <p:cNvPr id="1048766" name="任意多边形 1048765"/>
          <p:cNvSpPr/>
          <p:nvPr/>
        </p:nvSpPr>
        <p:spPr>
          <a:xfrm>
            <a:off x="5957570" y="2264410"/>
            <a:ext cx="814705" cy="836930"/>
          </a:xfrm>
          <a:custGeom>
            <a:avLst/>
            <a:gdLst/>
            <a:ahLst/>
            <a:cxnLst/>
            <a:pathLst>
              <a:path w="1224280" h="1151890">
                <a:moveTo>
                  <a:pt x="0" y="575945"/>
                </a:moveTo>
                <a:cubicBezTo>
                  <a:pt x="0" y="257859"/>
                  <a:pt x="274064" y="0"/>
                  <a:pt x="612140" y="0"/>
                </a:cubicBezTo>
                <a:cubicBezTo>
                  <a:pt x="950216" y="0"/>
                  <a:pt x="1224280" y="257859"/>
                  <a:pt x="1224280" y="575945"/>
                </a:cubicBezTo>
                <a:cubicBezTo>
                  <a:pt x="1224280" y="894031"/>
                  <a:pt x="950216" y="1151890"/>
                  <a:pt x="612140" y="1151890"/>
                </a:cubicBezTo>
                <a:cubicBezTo>
                  <a:pt x="274064" y="1151890"/>
                  <a:pt x="0" y="894031"/>
                  <a:pt x="0" y="575945"/>
                </a:cubicBezTo>
                <a:close/>
                <a:moveTo>
                  <a:pt x="287972" y="575945"/>
                </a:moveTo>
                <a:cubicBezTo>
                  <a:pt x="287972" y="734988"/>
                  <a:pt x="433107" y="863917"/>
                  <a:pt x="612139" y="863917"/>
                </a:cubicBezTo>
                <a:cubicBezTo>
                  <a:pt x="791171" y="863917"/>
                  <a:pt x="936306" y="734988"/>
                  <a:pt x="936306" y="575945"/>
                </a:cubicBezTo>
                <a:cubicBezTo>
                  <a:pt x="936306" y="416902"/>
                  <a:pt x="791171" y="287973"/>
                  <a:pt x="612139" y="287973"/>
                </a:cubicBezTo>
                <a:cubicBezTo>
                  <a:pt x="433107" y="287973"/>
                  <a:pt x="287972" y="416902"/>
                  <a:pt x="287972" y="575945"/>
                </a:cubicBezTo>
              </a:path>
            </a:pathLst>
          </a:custGeom>
          <a:solidFill>
            <a:schemeClr val="accent1"/>
          </a:solidFill>
          <a:ln w="25400" cap="flat" cmpd="sng">
            <a:solidFill>
              <a:srgbClr val="7A91A8">
                <a:alpha val="100000"/>
              </a:srgbClr>
            </a:solidFill>
            <a:prstDash val="solid"/>
            <a:round/>
          </a:ln>
        </p:spPr>
        <p:txBody>
          <a:bodyPr lIns="68588" tIns="34294" rIns="68588" bIns="34294" anchor="ctr"/>
          <a:lstStyle>
            <a:lvl1pPr marL="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1pPr>
            <a:lvl2pPr marL="4572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2pPr>
            <a:lvl3pPr marL="9144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3pPr>
            <a:lvl4pPr marL="13716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4pPr>
            <a:lvl5pPr marL="18288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5pPr>
          </a:lstStyle>
          <a:p>
            <a:pPr lvl="0" algn="ctr" fontAlgn="base"/>
            <a:endParaRPr lang="zh-CN" altLang="en-US" sz="1350" strike="noStrike" noProof="1">
              <a:latin typeface="Arial" panose="020B0604020202020204" pitchFamily="34" charset="0"/>
              <a:ea typeface="宋体" panose="02010600030101010101" pitchFamily="2" charset="-122"/>
            </a:endParaRPr>
          </a:p>
        </p:txBody>
      </p:sp>
      <p:sp>
        <p:nvSpPr>
          <p:cNvPr id="1048765" name="圆角矩形 1048764"/>
          <p:cNvSpPr/>
          <p:nvPr/>
        </p:nvSpPr>
        <p:spPr>
          <a:xfrm>
            <a:off x="6392545" y="1559560"/>
            <a:ext cx="1480820" cy="705485"/>
          </a:xfrm>
          <a:prstGeom prst="roundRect">
            <a:avLst>
              <a:gd name="adj" fmla="val 6667"/>
            </a:avLst>
          </a:prstGeom>
          <a:solidFill>
            <a:srgbClr val="51D7FC"/>
          </a:solidFill>
          <a:ln>
            <a:noFill/>
          </a:ln>
        </p:spPr>
        <p:txBody>
          <a:bodyPr lIns="68588" tIns="34294" rIns="68588" bIns="34294" anchor="ctr"/>
          <a:lstStyle>
            <a:lvl1pPr marL="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1pPr>
            <a:lvl2pPr marL="4572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2pPr>
            <a:lvl3pPr marL="9144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3pPr>
            <a:lvl4pPr marL="13716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4pPr>
            <a:lvl5pPr marL="18288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5pPr>
          </a:lstStyle>
          <a:p>
            <a:pPr lvl="0" algn="ctr" fontAlgn="base"/>
            <a:r>
              <a:rPr lang="zh-CN" altLang="en-US" sz="1500" strike="noStrike" noProof="1">
                <a:latin typeface="Arial" panose="020B0604020202020204" pitchFamily="34" charset="0"/>
                <a:ea typeface="宋体" panose="02010600030101010101" pitchFamily="2" charset="-122"/>
                <a:cs typeface="+mn-ea"/>
              </a:rPr>
              <a:t>氨氮</a:t>
            </a:r>
            <a:endParaRPr lang="zh-CN" altLang="en-US" sz="1500" strike="noStrike" noProof="1">
              <a:latin typeface="Arial" panose="020B0604020202020204" pitchFamily="34" charset="0"/>
              <a:ea typeface="宋体" panose="02010600030101010101" pitchFamily="2" charset="-122"/>
            </a:endParaRPr>
          </a:p>
        </p:txBody>
      </p:sp>
      <p:sp>
        <p:nvSpPr>
          <p:cNvPr id="1048764" name="圆角矩形 1048763"/>
          <p:cNvSpPr/>
          <p:nvPr/>
        </p:nvSpPr>
        <p:spPr>
          <a:xfrm>
            <a:off x="6392545" y="3101340"/>
            <a:ext cx="1481455" cy="705485"/>
          </a:xfrm>
          <a:prstGeom prst="roundRect">
            <a:avLst>
              <a:gd name="adj" fmla="val 6667"/>
            </a:avLst>
          </a:prstGeom>
          <a:solidFill>
            <a:srgbClr val="51D7FC"/>
          </a:solidFill>
          <a:ln>
            <a:noFill/>
          </a:ln>
        </p:spPr>
        <p:txBody>
          <a:bodyPr lIns="68588" tIns="34294" rIns="68588" bIns="34294" anchor="ctr"/>
          <a:lstStyle>
            <a:lvl1pPr marL="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1pPr>
            <a:lvl2pPr marL="4572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2pPr>
            <a:lvl3pPr marL="9144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3pPr>
            <a:lvl4pPr marL="13716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4pPr>
            <a:lvl5pPr marL="18288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5pPr>
          </a:lstStyle>
          <a:p>
            <a:pPr lvl="0" algn="ctr" fontAlgn="base"/>
            <a:r>
              <a:rPr lang="zh-CN" altLang="en-US" sz="1500" strike="noStrike" noProof="1">
                <a:latin typeface="Arial" panose="020B0604020202020204" pitchFamily="34" charset="0"/>
                <a:ea typeface="宋体" panose="02010600030101010101" pitchFamily="2" charset="-122"/>
                <a:cs typeface="+mn-ea"/>
              </a:rPr>
              <a:t>总氯</a:t>
            </a:r>
            <a:endParaRPr lang="zh-CN" altLang="en-US" sz="1500" strike="noStrike" noProof="1">
              <a:latin typeface="Arial" panose="020B0604020202020204" pitchFamily="34" charset="0"/>
              <a:ea typeface="宋体" panose="02010600030101010101" pitchFamily="2" charset="-122"/>
            </a:endParaRPr>
          </a:p>
        </p:txBody>
      </p:sp>
      <p:sp>
        <p:nvSpPr>
          <p:cNvPr id="4" name="圆角矩形 3"/>
          <p:cNvSpPr/>
          <p:nvPr/>
        </p:nvSpPr>
        <p:spPr>
          <a:xfrm>
            <a:off x="4857115" y="3101340"/>
            <a:ext cx="1481455" cy="705485"/>
          </a:xfrm>
          <a:prstGeom prst="roundRect">
            <a:avLst>
              <a:gd name="adj" fmla="val 6667"/>
            </a:avLst>
          </a:prstGeom>
          <a:solidFill>
            <a:srgbClr val="51D7FC"/>
          </a:solidFill>
          <a:ln>
            <a:noFill/>
          </a:ln>
        </p:spPr>
        <p:txBody>
          <a:bodyPr lIns="68588" tIns="34294" rIns="68588" bIns="34294" anchor="ctr"/>
          <a:lstStyle>
            <a:lvl1pPr marL="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1pPr>
            <a:lvl2pPr marL="4572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2pPr>
            <a:lvl3pPr marL="9144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3pPr>
            <a:lvl4pPr marL="13716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4pPr>
            <a:lvl5pPr marL="1828800" indent="0" algn="l" eaLnBrk="1" fontAlgn="base" latinLnBrk="1" hangingPunct="1">
              <a:lnSpc>
                <a:spcPct val="100000"/>
              </a:lnSpc>
              <a:spcBef>
                <a:spcPct val="0"/>
              </a:spcBef>
              <a:spcAft>
                <a:spcPct val="0"/>
              </a:spcAft>
              <a:buFont typeface="Arial" panose="020B0604020202020204" pitchFamily="34" charset="0"/>
              <a:buNone/>
              <a:defRPr sz="1800" b="0" i="0" baseline="0">
                <a:solidFill>
                  <a:schemeClr val="dk1"/>
                </a:solidFill>
                <a:latin typeface="华文细黑" panose="02010600040101010101" pitchFamily="2" charset="-122"/>
                <a:ea typeface="微软雅黑" panose="020B0503020204020204" pitchFamily="2" charset="-122"/>
              </a:defRPr>
            </a:lvl5pPr>
          </a:lstStyle>
          <a:p>
            <a:pPr lvl="0" algn="ctr" fontAlgn="base"/>
            <a:r>
              <a:rPr lang="zh-CN" altLang="en-US" sz="1500" strike="noStrike" noProof="1">
                <a:latin typeface="Arial" panose="020B0604020202020204" pitchFamily="34" charset="0"/>
                <a:ea typeface="宋体" panose="02010600030101010101" pitchFamily="2" charset="-122"/>
              </a:rPr>
              <a:t>亚硝酸盐</a:t>
            </a:r>
            <a:endParaRPr lang="zh-CN" altLang="en-US" sz="1500" strike="noStrike" noProof="1">
              <a:latin typeface="Arial" panose="020B0604020202020204" pitchFamily="34" charset="0"/>
              <a:ea typeface="宋体" panose="02010600030101010101" pitchFamily="2" charset="-122"/>
            </a:endParaRPr>
          </a:p>
        </p:txBody>
      </p:sp>
    </p:spTree>
  </p:cSld>
  <p:clrMapOvr>
    <a:masterClrMapping/>
  </p:clrMapOvr>
  <p:transition spd="slow">
    <p:push dir="u"/>
  </p:transition>
</p:sld>
</file>

<file path=ppt/theme/theme1.xml><?xml version="1.0" encoding="utf-8"?>
<a:theme xmlns:a="http://schemas.openxmlformats.org/drawingml/2006/main" name="微软雅黑-华文细黑">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66B2FE"/>
    </a:folHlink>
  </a:clrScheme>
</a:themeOverride>
</file>

<file path=docProps/app.xml><?xml version="1.0" encoding="utf-8"?>
<Properties xmlns="http://schemas.openxmlformats.org/officeDocument/2006/extended-properties" xmlns:vt="http://schemas.openxmlformats.org/officeDocument/2006/docPropsVTypes">
  <Template>Default Theme</Template>
  <TotalTime>0</TotalTime>
  <Words>2532</Words>
  <Application>WPS 演示</Application>
  <PresentationFormat>全屏显示(4:3)</PresentationFormat>
  <Paragraphs>300</Paragraphs>
  <Slides>39</Slides>
  <Notes>4</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5</vt:i4>
      </vt:variant>
      <vt:variant>
        <vt:lpstr>幻灯片标题</vt:lpstr>
      </vt:variant>
      <vt:variant>
        <vt:i4>39</vt:i4>
      </vt:variant>
    </vt:vector>
  </HeadingPairs>
  <TitlesOfParts>
    <vt:vector size="57" baseType="lpstr">
      <vt:lpstr>Arial</vt:lpstr>
      <vt:lpstr>宋体</vt:lpstr>
      <vt:lpstr>Wingdings</vt:lpstr>
      <vt:lpstr>华文细黑</vt:lpstr>
      <vt:lpstr>微软雅黑</vt:lpstr>
      <vt:lpstr>Calibri</vt:lpstr>
      <vt:lpstr>Wingdings</vt:lpstr>
      <vt:lpstr>Arial Unicode MS</vt:lpstr>
      <vt:lpstr>楷体</vt:lpstr>
      <vt:lpstr>楷体_GB2312</vt:lpstr>
      <vt:lpstr>黑体</vt:lpstr>
      <vt:lpstr>新宋体</vt:lpstr>
      <vt:lpstr>微软雅黑-华文细黑</vt:lpstr>
      <vt:lpstr>Equation.KSEE3</vt:lpstr>
      <vt:lpstr>Equation.KSEE3</vt:lpstr>
      <vt:lpstr>Equation.KSEE3</vt:lpstr>
      <vt:lpstr>Equation.KSEE3</vt:lpstr>
      <vt:lpstr>Equation.KSEE3</vt:lpstr>
      <vt:lpstr>PowerPoint 演示文稿</vt:lpstr>
      <vt:lpstr>PowerPoint 演示文稿</vt:lpstr>
      <vt:lpstr>PowerPoint 演示文稿</vt:lpstr>
      <vt:lpstr>有关在线仪器结构的两个概念</vt:lpstr>
      <vt:lpstr>什么是可变检测？</vt:lpstr>
      <vt:lpstr>什么叫关联检测？</vt:lpstr>
      <vt:lpstr>可变关联检测技术的核心思想和价值</vt:lpstr>
      <vt:lpstr>结合氨氮突变对消毒的影响案例看可变关联在线检测技术的应用价值和前景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2、深水集团—— 深圳市水务局水质检测中心 管网水水质在线监测项目</vt:lpstr>
      <vt:lpstr>PowerPoint 演示文稿</vt:lpstr>
      <vt:lpstr>4、深水集团—— 莲塘供水服务有限公司  项目特点： 采用符合国标的化学法替代原来的电极法 二氧化氯、采用DPD法进行检测 自动化程度高、预定周期内真正免人工干预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省广股份GIMC2015年新版公司简介</dc:title>
  <dc:creator>于皓</dc:creator>
  <cp:keywords>2015版</cp:keywords>
  <cp:lastModifiedBy>FIND丶</cp:lastModifiedBy>
  <cp:revision>791</cp:revision>
  <dcterms:created xsi:type="dcterms:W3CDTF">2014-02-20T13:25:00Z</dcterms:created>
  <dcterms:modified xsi:type="dcterms:W3CDTF">2018-09-13T08:28:43Z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2052-11.1.0.7811</vt:lpwstr>
  </property>
</Properties>
</file>