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>
  <p:sldMasterIdLst>
    <p:sldMasterId id="2147483648" r:id="rId1"/>
  </p:sldMasterIdLst>
  <p:notesMasterIdLst>
    <p:notesMasterId r:id="rId10"/>
  </p:notesMasterIdLst>
  <p:handoutMasterIdLst>
    <p:handoutMasterId r:id="rId35"/>
  </p:handoutMasterIdLst>
  <p:sldIdLst>
    <p:sldId id="465" r:id="rId3"/>
    <p:sldId id="594" r:id="rId4"/>
    <p:sldId id="573" r:id="rId5"/>
    <p:sldId id="750" r:id="rId6"/>
    <p:sldId id="754" r:id="rId7"/>
    <p:sldId id="801" r:id="rId8"/>
    <p:sldId id="599" r:id="rId9"/>
    <p:sldId id="827" r:id="rId11"/>
    <p:sldId id="828" r:id="rId12"/>
    <p:sldId id="751" r:id="rId13"/>
    <p:sldId id="752" r:id="rId14"/>
    <p:sldId id="852" r:id="rId15"/>
    <p:sldId id="600" r:id="rId16"/>
    <p:sldId id="590" r:id="rId17"/>
    <p:sldId id="618" r:id="rId18"/>
    <p:sldId id="621" r:id="rId19"/>
    <p:sldId id="617" r:id="rId20"/>
    <p:sldId id="758" r:id="rId21"/>
    <p:sldId id="759" r:id="rId22"/>
    <p:sldId id="802" r:id="rId23"/>
    <p:sldId id="630" r:id="rId24"/>
    <p:sldId id="803" r:id="rId25"/>
    <p:sldId id="653" r:id="rId26"/>
    <p:sldId id="743" r:id="rId27"/>
    <p:sldId id="748" r:id="rId28"/>
    <p:sldId id="804" r:id="rId29"/>
    <p:sldId id="762" r:id="rId30"/>
    <p:sldId id="763" r:id="rId31"/>
    <p:sldId id="764" r:id="rId32"/>
    <p:sldId id="765" r:id="rId33"/>
    <p:sldId id="412" r:id="rId34"/>
  </p:sldIdLst>
  <p:sldSz cx="12192635" cy="6858000"/>
  <p:notesSz cx="6819900" cy="99568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83884"/>
    <a:srgbClr val="D40000"/>
    <a:srgbClr val="5B6C9E"/>
    <a:srgbClr val="DE0000"/>
    <a:srgbClr val="12AD2B"/>
    <a:srgbClr val="00923F"/>
    <a:srgbClr val="339900"/>
    <a:srgbClr val="006B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89" autoAdjust="0"/>
    <p:restoredTop sz="94667" autoAdjust="0"/>
  </p:normalViewPr>
  <p:slideViewPr>
    <p:cSldViewPr snapToObjects="1">
      <p:cViewPr varScale="1">
        <p:scale>
          <a:sx n="89" d="100"/>
          <a:sy n="89" d="100"/>
        </p:scale>
        <p:origin x="-1314" y="-108"/>
      </p:cViewPr>
      <p:guideLst>
        <p:guide orient="horz" pos="2159"/>
        <p:guide pos="379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9677C7-2919-4E91-B2CF-115BFDDEEEC6}" type="doc">
      <dgm:prSet loTypeId="urn:microsoft.com/office/officeart/2005/8/layout/hList7#1" loCatId="picture" qsTypeId="urn:microsoft.com/office/officeart/2005/8/quickstyle/simple1#2" qsCatId="simple" csTypeId="urn:microsoft.com/office/officeart/2005/8/colors/accent1_2#1" csCatId="accent1" phldr="1"/>
      <dgm:spPr/>
    </dgm:pt>
    <dgm:pt modelId="{54DE9DBC-09B9-4120-83C8-3B0A1598A203}">
      <dgm:prSet phldrT="[文本]" custT="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90000"/>
            </a:lnSpc>
          </a:pPr>
          <a:endParaRPr lang="zh-CN" altLang="en-US" sz="1600" dirty="0" smtClean="0">
            <a:solidFill>
              <a:srgbClr val="183884"/>
            </a:solidFill>
          </a:endParaRPr>
        </a:p>
        <a:p>
          <a:pPr>
            <a:lnSpc>
              <a:spcPct val="90000"/>
            </a:lnSpc>
          </a:pPr>
          <a:endParaRPr lang="zh-CN" altLang="en-US" sz="1600" dirty="0" smtClean="0">
            <a:solidFill>
              <a:srgbClr val="183884"/>
            </a:solidFill>
          </a:endParaRPr>
        </a:p>
        <a:p>
          <a:pPr>
            <a:lnSpc>
              <a:spcPct val="90000"/>
            </a:lnSpc>
          </a:pPr>
          <a:endParaRPr lang="zh-CN" altLang="en-US" sz="1600" dirty="0" smtClean="0">
            <a:solidFill>
              <a:srgbClr val="183884"/>
            </a:solidFill>
          </a:endParaRPr>
        </a:p>
        <a:p>
          <a:pPr>
            <a:lnSpc>
              <a:spcPct val="90000"/>
            </a:lnSpc>
          </a:pPr>
          <a:endParaRPr lang="zh-CN" altLang="en-US" sz="1600" dirty="0" smtClean="0">
            <a:solidFill>
              <a:srgbClr val="183884"/>
            </a:solidFill>
          </a:endParaRPr>
        </a:p>
        <a:p>
          <a:pPr>
            <a:lnSpc>
              <a:spcPct val="110000"/>
            </a:lnSpc>
          </a:pPr>
          <a:r>
            <a:rPr lang="zh-CN" altLang="en-US" sz="1600" dirty="0" smtClean="0">
              <a:solidFill>
                <a:srgbClr val="183884"/>
              </a:solidFill>
            </a:rPr>
            <a:t>饮用水、海水、地表水、地下水、污水、废水</a:t>
          </a:r>
          <a:endParaRPr lang="zh-CN" altLang="en-US" sz="1600" dirty="0">
            <a:solidFill>
              <a:srgbClr val="183884"/>
            </a:solidFill>
          </a:endParaRPr>
        </a:p>
      </dgm:t>
    </dgm:pt>
    <dgm:pt modelId="{DB1FE325-29A4-465B-9197-0C37A54EADD8}" cxnId="{58EDD7BC-82C3-4104-8CBC-68434525B302}" type="parTrans">
      <dgm:prSet/>
      <dgm:spPr/>
      <dgm:t>
        <a:bodyPr/>
        <a:lstStyle/>
        <a:p>
          <a:endParaRPr lang="zh-CN" altLang="en-US" sz="2000"/>
        </a:p>
      </dgm:t>
    </dgm:pt>
    <dgm:pt modelId="{77A93272-45F7-4637-9F80-6DDD6C372EE5}" cxnId="{58EDD7BC-82C3-4104-8CBC-68434525B302}" type="sibTrans">
      <dgm:prSet/>
      <dgm:spPr/>
      <dgm:t>
        <a:bodyPr/>
        <a:lstStyle/>
        <a:p>
          <a:endParaRPr lang="zh-CN" altLang="en-US" sz="2000"/>
        </a:p>
      </dgm:t>
    </dgm:pt>
    <dgm:pt modelId="{C96E317F-E3F8-41B6-ACDE-382A99A4438F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zh-CN" altLang="en-US" sz="1600" dirty="0" smtClean="0">
            <a:solidFill>
              <a:srgbClr val="183884"/>
            </a:solidFill>
          </a:endParaRPr>
        </a:p>
        <a:p>
          <a:endParaRPr lang="zh-CN" altLang="en-US" sz="1600" dirty="0" smtClean="0">
            <a:solidFill>
              <a:srgbClr val="183884"/>
            </a:solidFill>
          </a:endParaRPr>
        </a:p>
        <a:p>
          <a:endParaRPr lang="zh-CN" altLang="en-US" sz="1600" dirty="0" smtClean="0">
            <a:solidFill>
              <a:srgbClr val="183884"/>
            </a:solidFill>
          </a:endParaRPr>
        </a:p>
        <a:p>
          <a:endParaRPr lang="zh-CN" altLang="en-US" sz="1600" dirty="0" smtClean="0">
            <a:solidFill>
              <a:srgbClr val="183884"/>
            </a:solidFill>
          </a:endParaRPr>
        </a:p>
        <a:p>
          <a:r>
            <a:rPr lang="zh-CN" altLang="en-US" sz="1600" dirty="0" smtClean="0">
              <a:solidFill>
                <a:srgbClr val="183884"/>
              </a:solidFill>
            </a:rPr>
            <a:t>土壤、植物、烟草</a:t>
          </a:r>
          <a:endParaRPr lang="zh-CN" altLang="en-US" sz="1600" dirty="0">
            <a:solidFill>
              <a:srgbClr val="183884"/>
            </a:solidFill>
          </a:endParaRPr>
        </a:p>
      </dgm:t>
    </dgm:pt>
    <dgm:pt modelId="{FDAD102F-A2B8-4BDD-A3A1-A6D2E9D186B4}" cxnId="{12F5EDFC-3893-4CBA-991E-D41BB2643E8A}" type="parTrans">
      <dgm:prSet/>
      <dgm:spPr/>
      <dgm:t>
        <a:bodyPr/>
        <a:lstStyle/>
        <a:p>
          <a:endParaRPr lang="zh-CN" altLang="en-US" sz="2000"/>
        </a:p>
      </dgm:t>
    </dgm:pt>
    <dgm:pt modelId="{6ED1980B-CD0E-45C0-B79B-22157AC974B3}" cxnId="{12F5EDFC-3893-4CBA-991E-D41BB2643E8A}" type="sibTrans">
      <dgm:prSet/>
      <dgm:spPr/>
      <dgm:t>
        <a:bodyPr/>
        <a:lstStyle/>
        <a:p>
          <a:endParaRPr lang="zh-CN" altLang="en-US" sz="2000"/>
        </a:p>
      </dgm:t>
    </dgm:pt>
    <dgm:pt modelId="{B95BF37E-78B6-436D-9149-A7B907B4272D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90000"/>
            </a:lnSpc>
          </a:pPr>
          <a:endParaRPr lang="zh-CN" altLang="en-US" sz="1600" dirty="0" smtClean="0">
            <a:solidFill>
              <a:srgbClr val="183884"/>
            </a:solidFill>
          </a:endParaRPr>
        </a:p>
        <a:p>
          <a:pPr>
            <a:lnSpc>
              <a:spcPct val="90000"/>
            </a:lnSpc>
          </a:pPr>
          <a:endParaRPr lang="zh-CN" altLang="en-US" sz="1600" dirty="0" smtClean="0">
            <a:solidFill>
              <a:srgbClr val="183884"/>
            </a:solidFill>
          </a:endParaRPr>
        </a:p>
        <a:p>
          <a:pPr>
            <a:lnSpc>
              <a:spcPct val="90000"/>
            </a:lnSpc>
          </a:pPr>
          <a:endParaRPr lang="zh-CN" altLang="en-US" sz="1600" dirty="0" smtClean="0">
            <a:solidFill>
              <a:srgbClr val="183884"/>
            </a:solidFill>
          </a:endParaRPr>
        </a:p>
        <a:p>
          <a:pPr>
            <a:lnSpc>
              <a:spcPct val="90000"/>
            </a:lnSpc>
          </a:pPr>
          <a:endParaRPr lang="zh-CN" altLang="en-US" sz="1600" dirty="0" smtClean="0">
            <a:solidFill>
              <a:srgbClr val="183884"/>
            </a:solidFill>
          </a:endParaRPr>
        </a:p>
        <a:p>
          <a:pPr>
            <a:lnSpc>
              <a:spcPct val="110000"/>
            </a:lnSpc>
          </a:pPr>
          <a:r>
            <a:rPr lang="zh-CN" altLang="en-US" sz="1600" dirty="0" smtClean="0">
              <a:solidFill>
                <a:srgbClr val="183884"/>
              </a:solidFill>
            </a:rPr>
            <a:t>化肥、酒、饮料、食品、制药</a:t>
          </a:r>
          <a:endParaRPr lang="zh-CN" altLang="en-US" sz="1600" dirty="0">
            <a:solidFill>
              <a:srgbClr val="183884"/>
            </a:solidFill>
          </a:endParaRPr>
        </a:p>
      </dgm:t>
    </dgm:pt>
    <dgm:pt modelId="{FB44292A-D9A4-4CC1-85CB-846EA2151A42}" cxnId="{E73AAF39-3767-48E4-A5BE-0BE6E89B85F9}" type="parTrans">
      <dgm:prSet/>
      <dgm:spPr/>
      <dgm:t>
        <a:bodyPr/>
        <a:lstStyle/>
        <a:p>
          <a:endParaRPr lang="zh-CN" altLang="en-US" sz="2000"/>
        </a:p>
      </dgm:t>
    </dgm:pt>
    <dgm:pt modelId="{B7D554CF-FFF5-4249-A16F-BD2AC1DD39C2}" cxnId="{E73AAF39-3767-48E4-A5BE-0BE6E89B85F9}" type="sibTrans">
      <dgm:prSet/>
      <dgm:spPr/>
      <dgm:t>
        <a:bodyPr/>
        <a:lstStyle/>
        <a:p>
          <a:endParaRPr lang="zh-CN" altLang="en-US" sz="2000"/>
        </a:p>
      </dgm:t>
    </dgm:pt>
    <dgm:pt modelId="{62E82AFA-1652-4C11-8CE0-8FFFD184A6C6}" type="pres">
      <dgm:prSet presAssocID="{9E9677C7-2919-4E91-B2CF-115BFDDEEEC6}" presName="Name0" presStyleCnt="0">
        <dgm:presLayoutVars>
          <dgm:dir/>
          <dgm:resizeHandles val="exact"/>
        </dgm:presLayoutVars>
      </dgm:prSet>
      <dgm:spPr/>
    </dgm:pt>
    <dgm:pt modelId="{C560DDC5-54B2-4730-9FC6-C3D96C9EC675}" type="pres">
      <dgm:prSet presAssocID="{9E9677C7-2919-4E91-B2CF-115BFDDEEEC6}" presName="fgShape" presStyleLbl="fgShp" presStyleIdx="0" presStyleCnt="1" custFlipVert="0" custFlipHor="0" custScaleX="3726" custScaleY="77051" custLinFactNeighborX="1193" custLinFactNeighborY="83334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50800" dist="50800" dir="5400000" algn="ctr" rotWithShape="0">
            <a:schemeClr val="accent1">
              <a:lumMod val="60000"/>
              <a:lumOff val="40000"/>
            </a:schemeClr>
          </a:outerShdw>
        </a:effectLst>
      </dgm:spPr>
    </dgm:pt>
    <dgm:pt modelId="{36D597CA-D90D-44B9-B142-52C8576D0B3B}" type="pres">
      <dgm:prSet presAssocID="{9E9677C7-2919-4E91-B2CF-115BFDDEEEC6}" presName="linComp" presStyleCnt="0"/>
      <dgm:spPr/>
    </dgm:pt>
    <dgm:pt modelId="{486CD5AD-DA5D-46AD-B414-0009ECF8083B}" type="pres">
      <dgm:prSet presAssocID="{54DE9DBC-09B9-4120-83C8-3B0A1598A203}" presName="compNode" presStyleCnt="0"/>
      <dgm:spPr/>
    </dgm:pt>
    <dgm:pt modelId="{91D10F17-D915-4E7F-B23F-63CC87D0B524}" type="pres">
      <dgm:prSet presAssocID="{54DE9DBC-09B9-4120-83C8-3B0A1598A203}" presName="bkgdShape" presStyleLbl="node1" presStyleIdx="0" presStyleCnt="3"/>
      <dgm:spPr/>
      <dgm:t>
        <a:bodyPr/>
        <a:lstStyle/>
        <a:p>
          <a:endParaRPr lang="zh-CN" altLang="en-US"/>
        </a:p>
      </dgm:t>
    </dgm:pt>
    <dgm:pt modelId="{607790B5-30AA-40C2-86BF-6D8510D32208}" type="pres">
      <dgm:prSet presAssocID="{54DE9DBC-09B9-4120-83C8-3B0A1598A203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8BFAE6-F5A5-4F08-A1E7-F760F9AC684B}" type="pres">
      <dgm:prSet presAssocID="{54DE9DBC-09B9-4120-83C8-3B0A1598A203}" presName="invisiNode" presStyleLbl="node1" presStyleIdx="0" presStyleCnt="3"/>
      <dgm:spPr/>
    </dgm:pt>
    <dgm:pt modelId="{F6462B70-0F6E-41BF-BFD1-F4040572A4A3}" type="pres">
      <dgm:prSet presAssocID="{54DE9DBC-09B9-4120-83C8-3B0A1598A203}" presName="imagNode" presStyleLbl="fgImgPlace1" presStyleIdx="0" presStyleCnt="3" custScaleX="168200" custScaleY="168684" custLinFactNeighborY="46342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zh-CN" altLang="en-US"/>
        </a:p>
      </dgm:t>
    </dgm:pt>
    <dgm:pt modelId="{B095DCAB-7072-4232-99A3-09BDC9629873}" type="pres">
      <dgm:prSet presAssocID="{77A93272-45F7-4637-9F80-6DDD6C372EE5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79A9218E-B514-4399-9DE0-103414D5E904}" type="pres">
      <dgm:prSet presAssocID="{C96E317F-E3F8-41B6-ACDE-382A99A4438F}" presName="compNode" presStyleCnt="0"/>
      <dgm:spPr/>
    </dgm:pt>
    <dgm:pt modelId="{46723403-0F5F-4F72-A966-7708F4728790}" type="pres">
      <dgm:prSet presAssocID="{C96E317F-E3F8-41B6-ACDE-382A99A4438F}" presName="bkgdShape" presStyleLbl="node1" presStyleIdx="1" presStyleCnt="3" custLinFactNeighborX="386"/>
      <dgm:spPr/>
      <dgm:t>
        <a:bodyPr/>
        <a:lstStyle/>
        <a:p>
          <a:endParaRPr lang="zh-CN" altLang="en-US"/>
        </a:p>
      </dgm:t>
    </dgm:pt>
    <dgm:pt modelId="{7D2A2A7E-FA61-4A0F-BAE6-C9C4CAFEFD64}" type="pres">
      <dgm:prSet presAssocID="{C96E317F-E3F8-41B6-ACDE-382A99A4438F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994C5B-85F3-4BC9-BE37-3AC0F5593A91}" type="pres">
      <dgm:prSet presAssocID="{C96E317F-E3F8-41B6-ACDE-382A99A4438F}" presName="invisiNode" presStyleLbl="node1" presStyleIdx="1" presStyleCnt="3"/>
      <dgm:spPr/>
    </dgm:pt>
    <dgm:pt modelId="{0BB375D4-EDC6-4B42-ABA8-03FC439F718A}" type="pres">
      <dgm:prSet presAssocID="{C96E317F-E3F8-41B6-ACDE-382A99A4438F}" presName="imagNode" presStyleLbl="fgImgPlace1" presStyleIdx="1" presStyleCnt="3" custScaleX="168200" custScaleY="168684" custLinFactNeighborY="46342"/>
      <dgm:spPr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1CC30EF5-6C96-4B43-9095-30740AFF3851}" type="pres">
      <dgm:prSet presAssocID="{6ED1980B-CD0E-45C0-B79B-22157AC974B3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6C3A0960-ECE1-4016-B85F-F15BA09DA60A}" type="pres">
      <dgm:prSet presAssocID="{B95BF37E-78B6-436D-9149-A7B907B4272D}" presName="compNode" presStyleCnt="0"/>
      <dgm:spPr/>
    </dgm:pt>
    <dgm:pt modelId="{CAA83C0E-F9D7-4810-87CA-CA4DE5CD9D6C}" type="pres">
      <dgm:prSet presAssocID="{B95BF37E-78B6-436D-9149-A7B907B4272D}" presName="bkgdShape" presStyleLbl="node1" presStyleIdx="2" presStyleCnt="3"/>
      <dgm:spPr/>
      <dgm:t>
        <a:bodyPr/>
        <a:lstStyle/>
        <a:p>
          <a:endParaRPr lang="zh-CN" altLang="en-US"/>
        </a:p>
      </dgm:t>
    </dgm:pt>
    <dgm:pt modelId="{DF8AC861-5686-4F35-A70D-38E2576EA889}" type="pres">
      <dgm:prSet presAssocID="{B95BF37E-78B6-436D-9149-A7B907B4272D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EED655-1E9B-4F5F-8DBF-55B03923528C}" type="pres">
      <dgm:prSet presAssocID="{B95BF37E-78B6-436D-9149-A7B907B4272D}" presName="invisiNode" presStyleLbl="node1" presStyleIdx="2" presStyleCnt="3"/>
      <dgm:spPr/>
    </dgm:pt>
    <dgm:pt modelId="{A9200D94-E58F-4BF4-8B83-DDA33F0761B0}" type="pres">
      <dgm:prSet presAssocID="{B95BF37E-78B6-436D-9149-A7B907B4272D}" presName="imagNode" presStyleLbl="fgImgPlace1" presStyleIdx="2" presStyleCnt="3" custScaleX="168200" custScaleY="168684" custLinFactNeighborY="46342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</dgm:ptLst>
  <dgm:cxnLst>
    <dgm:cxn modelId="{D4CBB4AA-BB3C-4FA0-8099-C1902724BB80}" type="presOf" srcId="{9E9677C7-2919-4E91-B2CF-115BFDDEEEC6}" destId="{62E82AFA-1652-4C11-8CE0-8FFFD184A6C6}" srcOrd="0" destOrd="0" presId="urn:microsoft.com/office/officeart/2005/8/layout/hList7#1"/>
    <dgm:cxn modelId="{58EDD7BC-82C3-4104-8CBC-68434525B302}" srcId="{9E9677C7-2919-4E91-B2CF-115BFDDEEEC6}" destId="{54DE9DBC-09B9-4120-83C8-3B0A1598A203}" srcOrd="0" destOrd="0" parTransId="{DB1FE325-29A4-465B-9197-0C37A54EADD8}" sibTransId="{77A93272-45F7-4637-9F80-6DDD6C372EE5}"/>
    <dgm:cxn modelId="{01E6F102-6D18-4BCC-90EE-F92CFF8E0AF1}" type="presOf" srcId="{54DE9DBC-09B9-4120-83C8-3B0A1598A203}" destId="{607790B5-30AA-40C2-86BF-6D8510D32208}" srcOrd="1" destOrd="0" presId="urn:microsoft.com/office/officeart/2005/8/layout/hList7#1"/>
    <dgm:cxn modelId="{B68158B2-F63F-4421-8541-88BD83A15F05}" type="presOf" srcId="{C96E317F-E3F8-41B6-ACDE-382A99A4438F}" destId="{46723403-0F5F-4F72-A966-7708F4728790}" srcOrd="0" destOrd="0" presId="urn:microsoft.com/office/officeart/2005/8/layout/hList7#1"/>
    <dgm:cxn modelId="{2CECD28A-09AC-4695-9DF7-25324A160BC9}" type="presOf" srcId="{77A93272-45F7-4637-9F80-6DDD6C372EE5}" destId="{B095DCAB-7072-4232-99A3-09BDC9629873}" srcOrd="0" destOrd="0" presId="urn:microsoft.com/office/officeart/2005/8/layout/hList7#1"/>
    <dgm:cxn modelId="{8215403E-27C3-4100-9B3D-ED5C04147827}" type="presOf" srcId="{6ED1980B-CD0E-45C0-B79B-22157AC974B3}" destId="{1CC30EF5-6C96-4B43-9095-30740AFF3851}" srcOrd="0" destOrd="0" presId="urn:microsoft.com/office/officeart/2005/8/layout/hList7#1"/>
    <dgm:cxn modelId="{12F5EDFC-3893-4CBA-991E-D41BB2643E8A}" srcId="{9E9677C7-2919-4E91-B2CF-115BFDDEEEC6}" destId="{C96E317F-E3F8-41B6-ACDE-382A99A4438F}" srcOrd="1" destOrd="0" parTransId="{FDAD102F-A2B8-4BDD-A3A1-A6D2E9D186B4}" sibTransId="{6ED1980B-CD0E-45C0-B79B-22157AC974B3}"/>
    <dgm:cxn modelId="{14AC0BC5-AA6D-4B66-9BB8-FB420157AB62}" type="presOf" srcId="{B95BF37E-78B6-436D-9149-A7B907B4272D}" destId="{DF8AC861-5686-4F35-A70D-38E2576EA889}" srcOrd="1" destOrd="0" presId="urn:microsoft.com/office/officeart/2005/8/layout/hList7#1"/>
    <dgm:cxn modelId="{44C876FE-4CD6-40B3-8D29-D2E8063773E5}" type="presOf" srcId="{C96E317F-E3F8-41B6-ACDE-382A99A4438F}" destId="{7D2A2A7E-FA61-4A0F-BAE6-C9C4CAFEFD64}" srcOrd="1" destOrd="0" presId="urn:microsoft.com/office/officeart/2005/8/layout/hList7#1"/>
    <dgm:cxn modelId="{E73AAF39-3767-48E4-A5BE-0BE6E89B85F9}" srcId="{9E9677C7-2919-4E91-B2CF-115BFDDEEEC6}" destId="{B95BF37E-78B6-436D-9149-A7B907B4272D}" srcOrd="2" destOrd="0" parTransId="{FB44292A-D9A4-4CC1-85CB-846EA2151A42}" sibTransId="{B7D554CF-FFF5-4249-A16F-BD2AC1DD39C2}"/>
    <dgm:cxn modelId="{DA266F59-106B-434D-8B4D-98E6A95167B2}" type="presOf" srcId="{54DE9DBC-09B9-4120-83C8-3B0A1598A203}" destId="{91D10F17-D915-4E7F-B23F-63CC87D0B524}" srcOrd="0" destOrd="0" presId="urn:microsoft.com/office/officeart/2005/8/layout/hList7#1"/>
    <dgm:cxn modelId="{FA22D55F-402E-4B24-A688-AB03A01F2A5D}" type="presOf" srcId="{B95BF37E-78B6-436D-9149-A7B907B4272D}" destId="{CAA83C0E-F9D7-4810-87CA-CA4DE5CD9D6C}" srcOrd="0" destOrd="0" presId="urn:microsoft.com/office/officeart/2005/8/layout/hList7#1"/>
    <dgm:cxn modelId="{B723C750-BFA7-4FA1-8671-514C5E47FB1D}" type="presParOf" srcId="{62E82AFA-1652-4C11-8CE0-8FFFD184A6C6}" destId="{C560DDC5-54B2-4730-9FC6-C3D96C9EC675}" srcOrd="0" destOrd="0" presId="urn:microsoft.com/office/officeart/2005/8/layout/hList7#1"/>
    <dgm:cxn modelId="{F3506ED5-7AC7-40ED-B16E-9389E3E126E4}" type="presParOf" srcId="{62E82AFA-1652-4C11-8CE0-8FFFD184A6C6}" destId="{36D597CA-D90D-44B9-B142-52C8576D0B3B}" srcOrd="1" destOrd="0" presId="urn:microsoft.com/office/officeart/2005/8/layout/hList7#1"/>
    <dgm:cxn modelId="{A0AFED60-E9B0-403F-BF87-197FEA8F9D4E}" type="presParOf" srcId="{36D597CA-D90D-44B9-B142-52C8576D0B3B}" destId="{486CD5AD-DA5D-46AD-B414-0009ECF8083B}" srcOrd="0" destOrd="0" presId="urn:microsoft.com/office/officeart/2005/8/layout/hList7#1"/>
    <dgm:cxn modelId="{1A5C1E0C-9D2E-42F7-8222-06660C429BAD}" type="presParOf" srcId="{486CD5AD-DA5D-46AD-B414-0009ECF8083B}" destId="{91D10F17-D915-4E7F-B23F-63CC87D0B524}" srcOrd="0" destOrd="0" presId="urn:microsoft.com/office/officeart/2005/8/layout/hList7#1"/>
    <dgm:cxn modelId="{DE511B5F-7D74-4B3D-AE16-AFD0ADA35423}" type="presParOf" srcId="{486CD5AD-DA5D-46AD-B414-0009ECF8083B}" destId="{607790B5-30AA-40C2-86BF-6D8510D32208}" srcOrd="1" destOrd="0" presId="urn:microsoft.com/office/officeart/2005/8/layout/hList7#1"/>
    <dgm:cxn modelId="{C9EE538D-FAB2-4F1F-A83A-84BC86FF45FB}" type="presParOf" srcId="{486CD5AD-DA5D-46AD-B414-0009ECF8083B}" destId="{B68BFAE6-F5A5-4F08-A1E7-F760F9AC684B}" srcOrd="2" destOrd="0" presId="urn:microsoft.com/office/officeart/2005/8/layout/hList7#1"/>
    <dgm:cxn modelId="{1DA4A1BF-1551-4D72-8274-7A87B4F1C528}" type="presParOf" srcId="{486CD5AD-DA5D-46AD-B414-0009ECF8083B}" destId="{F6462B70-0F6E-41BF-BFD1-F4040572A4A3}" srcOrd="3" destOrd="0" presId="urn:microsoft.com/office/officeart/2005/8/layout/hList7#1"/>
    <dgm:cxn modelId="{AE6C7C61-D884-43F1-B3C7-14F22ACC3AFA}" type="presParOf" srcId="{36D597CA-D90D-44B9-B142-52C8576D0B3B}" destId="{B095DCAB-7072-4232-99A3-09BDC9629873}" srcOrd="1" destOrd="0" presId="urn:microsoft.com/office/officeart/2005/8/layout/hList7#1"/>
    <dgm:cxn modelId="{3005F86A-9B65-41BD-8F03-2BD54BAB928C}" type="presParOf" srcId="{36D597CA-D90D-44B9-B142-52C8576D0B3B}" destId="{79A9218E-B514-4399-9DE0-103414D5E904}" srcOrd="2" destOrd="0" presId="urn:microsoft.com/office/officeart/2005/8/layout/hList7#1"/>
    <dgm:cxn modelId="{5D4AF721-8EEA-4222-93A6-3149EB2A336A}" type="presParOf" srcId="{79A9218E-B514-4399-9DE0-103414D5E904}" destId="{46723403-0F5F-4F72-A966-7708F4728790}" srcOrd="0" destOrd="0" presId="urn:microsoft.com/office/officeart/2005/8/layout/hList7#1"/>
    <dgm:cxn modelId="{C9C5A4DC-FA72-4C11-B5D8-DDE41B8DAF18}" type="presParOf" srcId="{79A9218E-B514-4399-9DE0-103414D5E904}" destId="{7D2A2A7E-FA61-4A0F-BAE6-C9C4CAFEFD64}" srcOrd="1" destOrd="0" presId="urn:microsoft.com/office/officeart/2005/8/layout/hList7#1"/>
    <dgm:cxn modelId="{ACBB4756-402E-4C7D-BB5C-5091D286EF70}" type="presParOf" srcId="{79A9218E-B514-4399-9DE0-103414D5E904}" destId="{45994C5B-85F3-4BC9-BE37-3AC0F5593A91}" srcOrd="2" destOrd="0" presId="urn:microsoft.com/office/officeart/2005/8/layout/hList7#1"/>
    <dgm:cxn modelId="{E85A8364-420B-4C23-A0DB-44E1642F2E5B}" type="presParOf" srcId="{79A9218E-B514-4399-9DE0-103414D5E904}" destId="{0BB375D4-EDC6-4B42-ABA8-03FC439F718A}" srcOrd="3" destOrd="0" presId="urn:microsoft.com/office/officeart/2005/8/layout/hList7#1"/>
    <dgm:cxn modelId="{70A59025-B562-46EE-AEA8-68596993CA4F}" type="presParOf" srcId="{36D597CA-D90D-44B9-B142-52C8576D0B3B}" destId="{1CC30EF5-6C96-4B43-9095-30740AFF3851}" srcOrd="3" destOrd="0" presId="urn:microsoft.com/office/officeart/2005/8/layout/hList7#1"/>
    <dgm:cxn modelId="{BB42E6F4-79DF-4056-91F4-2CAC544C2466}" type="presParOf" srcId="{36D597CA-D90D-44B9-B142-52C8576D0B3B}" destId="{6C3A0960-ECE1-4016-B85F-F15BA09DA60A}" srcOrd="4" destOrd="0" presId="urn:microsoft.com/office/officeart/2005/8/layout/hList7#1"/>
    <dgm:cxn modelId="{18ED820A-113A-4136-B88D-B019A2B39EA0}" type="presParOf" srcId="{6C3A0960-ECE1-4016-B85F-F15BA09DA60A}" destId="{CAA83C0E-F9D7-4810-87CA-CA4DE5CD9D6C}" srcOrd="0" destOrd="0" presId="urn:microsoft.com/office/officeart/2005/8/layout/hList7#1"/>
    <dgm:cxn modelId="{6835CB13-3B60-4559-B9A7-B7A667D5D8BA}" type="presParOf" srcId="{6C3A0960-ECE1-4016-B85F-F15BA09DA60A}" destId="{DF8AC861-5686-4F35-A70D-38E2576EA889}" srcOrd="1" destOrd="0" presId="urn:microsoft.com/office/officeart/2005/8/layout/hList7#1"/>
    <dgm:cxn modelId="{190DEA55-AF96-4793-97B5-E9010874F66B}" type="presParOf" srcId="{6C3A0960-ECE1-4016-B85F-F15BA09DA60A}" destId="{92EED655-1E9B-4F5F-8DBF-55B03923528C}" srcOrd="2" destOrd="0" presId="urn:microsoft.com/office/officeart/2005/8/layout/hList7#1"/>
    <dgm:cxn modelId="{B45AE0AA-D308-4418-B98F-4D9AFCBEF281}" type="presParOf" srcId="{6C3A0960-ECE1-4016-B85F-F15BA09DA60A}" destId="{A9200D94-E58F-4BF4-8B83-DDA33F0761B0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74F251-6533-46B5-8479-BF0C46F46B5F}" type="doc">
      <dgm:prSet loTypeId="urn:microsoft.com/office/officeart/2005/8/layout/vList4" loCatId="list" qsTypeId="urn:microsoft.com/office/officeart/2005/8/quickstyle/simple1#1" qsCatId="simple" csTypeId="urn:microsoft.com/office/officeart/2005/8/colors/colorful5#1" csCatId="colorful" phldr="1"/>
      <dgm:spPr/>
      <dgm:t>
        <a:bodyPr/>
        <a:lstStyle/>
        <a:p>
          <a:endParaRPr lang="zh-CN" altLang="en-US"/>
        </a:p>
      </dgm:t>
    </dgm:pt>
    <dgm:pt modelId="{01D11E10-B325-48D7-B6B1-647EA8D747EA}">
      <dgm:prSet phldrT="[文本]" custT="1"/>
      <dgm:spPr>
        <a:solidFill>
          <a:schemeClr val="tx1">
            <a:lumMod val="75000"/>
          </a:schemeClr>
        </a:solidFill>
      </dgm:spPr>
      <dgm:t>
        <a:bodyPr/>
        <a:lstStyle/>
        <a:p>
          <a:r>
            <a:rPr lang="en-US" altLang="zh-CN" sz="1800" dirty="0" smtClean="0"/>
            <a:t> </a:t>
          </a:r>
          <a:r>
            <a:rPr lang="zh-CN" altLang="en-US" sz="1800" b="1" dirty="0" smtClean="0"/>
            <a:t>流动分析</a:t>
          </a:r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rPr>
            <a:t>技术</a:t>
          </a:r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rPr>
            <a:t>检测能力</a:t>
          </a:r>
          <a:endParaRPr lang="zh-CN" altLang="en-US" sz="1800" b="1" dirty="0">
            <a:solidFill>
              <a:schemeClr val="bg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FC730F2-7B28-4A18-AFA2-F61ED9D7D632}" cxnId="{7A68B1F6-8DEF-42DB-9056-47F83B67866D}" type="parTrans">
      <dgm:prSet/>
      <dgm:spPr/>
      <dgm:t>
        <a:bodyPr/>
        <a:lstStyle/>
        <a:p>
          <a:endParaRPr lang="zh-CN" altLang="en-US"/>
        </a:p>
      </dgm:t>
    </dgm:pt>
    <dgm:pt modelId="{C26E080D-3945-476B-8B97-70896B060BFE}" cxnId="{7A68B1F6-8DEF-42DB-9056-47F83B67866D}" type="sibTrans">
      <dgm:prSet/>
      <dgm:spPr/>
      <dgm:t>
        <a:bodyPr/>
        <a:lstStyle/>
        <a:p>
          <a:endParaRPr lang="zh-CN" altLang="en-US"/>
        </a:p>
      </dgm:t>
    </dgm:pt>
    <dgm:pt modelId="{4C6BA7E5-1BE5-4AB8-A4DE-0039AEC8C8EF}">
      <dgm:prSet phldrT="[文本]" custT="1"/>
      <dgm:spPr>
        <a:solidFill>
          <a:schemeClr val="tx1">
            <a:lumMod val="75000"/>
          </a:schemeClr>
        </a:solidFill>
      </dgm:spPr>
      <dgm:t>
        <a:bodyPr/>
        <a:lstStyle/>
        <a:p>
          <a:r>
            <a:rPr lang="zh-CN" altLang="en-US" sz="14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rPr>
            <a:t>准确性</a:t>
          </a:r>
          <a:endParaRPr lang="zh-CN" altLang="en-US" sz="1400" b="1" dirty="0">
            <a:solidFill>
              <a:schemeClr val="bg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EC9F4996-241C-4AF2-A8D6-47679247D0F1}" cxnId="{A6F4020A-D43E-49CD-ADF7-EAAB93A34454}" type="parTrans">
      <dgm:prSet/>
      <dgm:spPr/>
      <dgm:t>
        <a:bodyPr/>
        <a:lstStyle/>
        <a:p>
          <a:endParaRPr lang="zh-CN" altLang="en-US"/>
        </a:p>
      </dgm:t>
    </dgm:pt>
    <dgm:pt modelId="{6408A83F-3694-4939-8E9B-2F0639367578}" cxnId="{A6F4020A-D43E-49CD-ADF7-EAAB93A34454}" type="sibTrans">
      <dgm:prSet/>
      <dgm:spPr/>
      <dgm:t>
        <a:bodyPr/>
        <a:lstStyle/>
        <a:p>
          <a:endParaRPr lang="zh-CN" altLang="en-US"/>
        </a:p>
      </dgm:t>
    </dgm:pt>
    <dgm:pt modelId="{68288C15-7874-46AC-9B3B-B235443BC299}">
      <dgm:prSet phldrT="[文本]" custT="1"/>
      <dgm:spPr>
        <a:solidFill>
          <a:schemeClr val="tx1">
            <a:lumMod val="75000"/>
          </a:schemeClr>
        </a:solidFill>
      </dgm:spPr>
      <dgm:t>
        <a:bodyPr/>
        <a:lstStyle/>
        <a:p>
          <a:r>
            <a:rPr lang="zh-CN" altLang="en-US" sz="14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rPr>
            <a:t>可靠性</a:t>
          </a:r>
          <a:endParaRPr lang="zh-CN" altLang="en-US" sz="1400" b="1" dirty="0">
            <a:solidFill>
              <a:schemeClr val="bg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47EA4872-1560-4916-9034-86D277A16797}" cxnId="{8D79EFD3-5E2F-4856-99AC-BD33505B63BA}" type="parTrans">
      <dgm:prSet/>
      <dgm:spPr/>
      <dgm:t>
        <a:bodyPr/>
        <a:lstStyle/>
        <a:p>
          <a:endParaRPr lang="zh-CN" altLang="en-US"/>
        </a:p>
      </dgm:t>
    </dgm:pt>
    <dgm:pt modelId="{58C36B67-1390-4D42-B0EC-487FC48391B3}" cxnId="{8D79EFD3-5E2F-4856-99AC-BD33505B63BA}" type="sibTrans">
      <dgm:prSet/>
      <dgm:spPr/>
      <dgm:t>
        <a:bodyPr/>
        <a:lstStyle/>
        <a:p>
          <a:endParaRPr lang="zh-CN" altLang="en-US"/>
        </a:p>
      </dgm:t>
    </dgm:pt>
    <dgm:pt modelId="{B450F6A2-862F-479F-9D4D-14D2D3E973AF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流动分析分析</a:t>
          </a:r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技术高效性</a:t>
          </a:r>
          <a:endParaRPr lang="zh-CN" altLang="en-US" sz="1800" b="1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FAA1E564-7BE7-4C04-A933-24A17C6E50BB}" cxnId="{A99540CB-9E4A-4A4D-ABC6-B4B13ECD98A1}" type="parTrans">
      <dgm:prSet/>
      <dgm:spPr/>
      <dgm:t>
        <a:bodyPr/>
        <a:lstStyle/>
        <a:p>
          <a:endParaRPr lang="zh-CN" altLang="en-US"/>
        </a:p>
      </dgm:t>
    </dgm:pt>
    <dgm:pt modelId="{0A97E44E-C7D3-4312-99D2-F2FE60EBC6EB}" cxnId="{A99540CB-9E4A-4A4D-ABC6-B4B13ECD98A1}" type="sibTrans">
      <dgm:prSet/>
      <dgm:spPr/>
      <dgm:t>
        <a:bodyPr/>
        <a:lstStyle/>
        <a:p>
          <a:endParaRPr lang="zh-CN" altLang="en-US"/>
        </a:p>
      </dgm:t>
    </dgm:pt>
    <dgm:pt modelId="{472CD94E-628A-4E64-BC7F-9F8304415822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14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复杂分析效率高</a:t>
          </a:r>
          <a:endParaRPr lang="zh-CN" altLang="en-US" sz="1400" b="1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C2333DFC-BD08-49EB-A15E-BC3CB56CD61F}" cxnId="{535F615C-C2A1-486C-89D4-063360C66070}" type="parTrans">
      <dgm:prSet/>
      <dgm:spPr/>
      <dgm:t>
        <a:bodyPr/>
        <a:lstStyle/>
        <a:p>
          <a:endParaRPr lang="zh-CN" altLang="en-US"/>
        </a:p>
      </dgm:t>
    </dgm:pt>
    <dgm:pt modelId="{D2FD3FAD-9E56-4D86-890C-A03A45607422}" cxnId="{535F615C-C2A1-486C-89D4-063360C66070}" type="sibTrans">
      <dgm:prSet/>
      <dgm:spPr/>
      <dgm:t>
        <a:bodyPr/>
        <a:lstStyle/>
        <a:p>
          <a:endParaRPr lang="zh-CN" altLang="en-US"/>
        </a:p>
      </dgm:t>
    </dgm:pt>
    <dgm:pt modelId="{4E0E4D90-9C81-4157-AB18-824BD8BE238A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14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操作维护简便</a:t>
          </a:r>
          <a:endParaRPr lang="zh-CN" altLang="en-US" sz="1400" b="1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C0A7A3BF-FC5B-44CA-98FB-B375B4C51422}" cxnId="{C00DA646-31F0-49D2-A515-673497F47CFE}" type="parTrans">
      <dgm:prSet/>
      <dgm:spPr/>
      <dgm:t>
        <a:bodyPr/>
        <a:lstStyle/>
        <a:p>
          <a:endParaRPr lang="zh-CN" altLang="en-US"/>
        </a:p>
      </dgm:t>
    </dgm:pt>
    <dgm:pt modelId="{E4D58030-2B72-4897-8BF0-2599FB57F3A0}" cxnId="{C00DA646-31F0-49D2-A515-673497F47CFE}" type="sibTrans">
      <dgm:prSet/>
      <dgm:spPr/>
      <dgm:t>
        <a:bodyPr/>
        <a:lstStyle/>
        <a:p>
          <a:endParaRPr lang="zh-CN" altLang="en-US"/>
        </a:p>
      </dgm:t>
    </dgm:pt>
    <dgm:pt modelId="{A48C4D15-E4D2-49A4-B174-DD6DD3268886}">
      <dgm:prSet phldrT="[文本]"/>
      <dgm:spPr/>
      <dgm:t>
        <a:bodyPr/>
        <a:lstStyle/>
        <a:p>
          <a:r>
            <a:rPr lang="en-US" altLang="zh-CN" sz="1600" b="1" dirty="0" smtClean="0">
              <a:solidFill>
                <a:srgbClr val="183884"/>
              </a:solidFill>
              <a:latin typeface="+mn-ea"/>
              <a:ea typeface="+mn-ea"/>
            </a:rPr>
            <a:t>F</a:t>
          </a:r>
          <a:r>
            <a:rPr lang="zh-CN" altLang="en-US" sz="1600" b="1" dirty="0" smtClean="0">
              <a:solidFill>
                <a:srgbClr val="183884"/>
              </a:solidFill>
              <a:latin typeface="+mn-ea"/>
              <a:ea typeface="+mn-ea"/>
            </a:rPr>
            <a:t>流动分析自动化</a:t>
          </a:r>
          <a:endParaRPr lang="zh-CN" altLang="en-US" sz="1600" b="1" dirty="0">
            <a:solidFill>
              <a:srgbClr val="183884"/>
            </a:solidFill>
            <a:latin typeface="+mn-ea"/>
            <a:ea typeface="+mn-ea"/>
          </a:endParaRPr>
        </a:p>
      </dgm:t>
    </dgm:pt>
    <dgm:pt modelId="{9958C164-8334-4EAB-B66E-1D2DC2130781}" cxnId="{F23CC7D8-8EEE-4CAB-A1FE-E47D4A642E09}" type="parTrans">
      <dgm:prSet/>
      <dgm:spPr/>
      <dgm:t>
        <a:bodyPr/>
        <a:lstStyle/>
        <a:p>
          <a:endParaRPr lang="zh-CN" altLang="en-US"/>
        </a:p>
      </dgm:t>
    </dgm:pt>
    <dgm:pt modelId="{5FE09EF3-8257-48A1-9699-6C314FF6C66D}" cxnId="{F23CC7D8-8EEE-4CAB-A1FE-E47D4A642E09}" type="sibTrans">
      <dgm:prSet/>
      <dgm:spPr/>
      <dgm:t>
        <a:bodyPr/>
        <a:lstStyle/>
        <a:p>
          <a:endParaRPr lang="zh-CN" altLang="en-US"/>
        </a:p>
      </dgm:t>
    </dgm:pt>
    <dgm:pt modelId="{CDBCB1B7-D88E-42D2-9FDA-C00271D6A869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183884"/>
              </a:solidFill>
              <a:latin typeface="+mn-ea"/>
              <a:ea typeface="+mn-ea"/>
            </a:rPr>
            <a:t>支持多方法分析</a:t>
          </a:r>
          <a:endParaRPr lang="zh-CN" altLang="en-US" sz="1400" b="1" dirty="0">
            <a:solidFill>
              <a:srgbClr val="183884"/>
            </a:solidFill>
            <a:latin typeface="+mn-ea"/>
            <a:ea typeface="+mn-ea"/>
          </a:endParaRPr>
        </a:p>
      </dgm:t>
    </dgm:pt>
    <dgm:pt modelId="{FFE0C4A5-C12E-4842-A5CD-7E83559D0CF9}" cxnId="{EE213BA4-56A7-4FB4-9C1D-8E0F17F3A8B9}" type="parTrans">
      <dgm:prSet/>
      <dgm:spPr/>
      <dgm:t>
        <a:bodyPr/>
        <a:lstStyle/>
        <a:p>
          <a:endParaRPr lang="zh-CN" altLang="en-US"/>
        </a:p>
      </dgm:t>
    </dgm:pt>
    <dgm:pt modelId="{4FB83BDA-C117-4C9E-88A1-A8E091FC8955}" cxnId="{EE213BA4-56A7-4FB4-9C1D-8E0F17F3A8B9}" type="sibTrans">
      <dgm:prSet/>
      <dgm:spPr/>
      <dgm:t>
        <a:bodyPr/>
        <a:lstStyle/>
        <a:p>
          <a:endParaRPr lang="zh-CN" altLang="en-US"/>
        </a:p>
      </dgm:t>
    </dgm:pt>
    <dgm:pt modelId="{1C0DCB88-50C2-4843-8C50-EB0C5031EE92}">
      <dgm:prSet phldrT="[文本]" custT="1"/>
      <dgm:spPr/>
      <dgm:t>
        <a:bodyPr/>
        <a:lstStyle/>
        <a:p>
          <a:endParaRPr lang="zh-CN" altLang="en-US" sz="1400" b="1" dirty="0">
            <a:latin typeface="+mn-ea"/>
            <a:ea typeface="+mn-ea"/>
          </a:endParaRPr>
        </a:p>
      </dgm:t>
    </dgm:pt>
    <dgm:pt modelId="{99CDE40D-6F4F-40A0-9745-6C1263D5C052}" cxnId="{9A6140E1-B293-4753-B712-0523020898C3}" type="parTrans">
      <dgm:prSet/>
      <dgm:spPr/>
      <dgm:t>
        <a:bodyPr/>
        <a:lstStyle/>
        <a:p>
          <a:endParaRPr lang="zh-CN" altLang="en-US"/>
        </a:p>
      </dgm:t>
    </dgm:pt>
    <dgm:pt modelId="{64A07318-4477-40C7-85C2-720DC8C4F6C4}" cxnId="{9A6140E1-B293-4753-B712-0523020898C3}" type="sibTrans">
      <dgm:prSet/>
      <dgm:spPr/>
      <dgm:t>
        <a:bodyPr/>
        <a:lstStyle/>
        <a:p>
          <a:endParaRPr lang="zh-CN" altLang="en-US"/>
        </a:p>
      </dgm:t>
    </dgm:pt>
    <dgm:pt modelId="{60139A64-B0F6-4B61-BD53-22CA2DF031B4}">
      <dgm:prSet phldrT="[文本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zh-CN" altLang="en-US" sz="1100" b="1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13D8FB19-CEC7-475B-A3FA-760698E09BE2}" cxnId="{F3276109-A787-425A-B728-9383016381E9}" type="parTrans">
      <dgm:prSet/>
      <dgm:spPr/>
      <dgm:t>
        <a:bodyPr/>
        <a:lstStyle/>
        <a:p>
          <a:endParaRPr lang="zh-CN" altLang="en-US"/>
        </a:p>
      </dgm:t>
    </dgm:pt>
    <dgm:pt modelId="{3816B372-B66E-4FCC-BE94-182D8E8A156C}" cxnId="{F3276109-A787-425A-B728-9383016381E9}" type="sibTrans">
      <dgm:prSet/>
      <dgm:spPr/>
      <dgm:t>
        <a:bodyPr/>
        <a:lstStyle/>
        <a:p>
          <a:endParaRPr lang="zh-CN" altLang="en-US"/>
        </a:p>
      </dgm:t>
    </dgm:pt>
    <dgm:pt modelId="{4D7EBAEE-8F7A-4247-8402-3E3E6631406B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183884"/>
              </a:solidFill>
              <a:latin typeface="+mn-ea"/>
              <a:ea typeface="+mn-ea"/>
            </a:rPr>
            <a:t>自动化前处理</a:t>
          </a:r>
          <a:endParaRPr lang="zh-CN" altLang="en-US" sz="1400" b="1" dirty="0">
            <a:solidFill>
              <a:srgbClr val="183884"/>
            </a:solidFill>
            <a:latin typeface="+mn-ea"/>
            <a:ea typeface="+mn-ea"/>
          </a:endParaRPr>
        </a:p>
      </dgm:t>
    </dgm:pt>
    <dgm:pt modelId="{BF856FE1-B054-423C-96E6-A1A5381792F6}" cxnId="{E5BB8224-3798-4CF3-BA26-F8898F5B5331}" type="parTrans">
      <dgm:prSet/>
      <dgm:spPr/>
      <dgm:t>
        <a:bodyPr/>
        <a:lstStyle/>
        <a:p>
          <a:endParaRPr lang="zh-CN" altLang="en-US"/>
        </a:p>
      </dgm:t>
    </dgm:pt>
    <dgm:pt modelId="{949D50EC-AFE2-4BCB-B21A-825794BEBCEB}" cxnId="{E5BB8224-3798-4CF3-BA26-F8898F5B5331}" type="sibTrans">
      <dgm:prSet/>
      <dgm:spPr/>
      <dgm:t>
        <a:bodyPr/>
        <a:lstStyle/>
        <a:p>
          <a:endParaRPr lang="zh-CN" altLang="en-US"/>
        </a:p>
      </dgm:t>
    </dgm:pt>
    <dgm:pt modelId="{E26E600C-98C2-490D-B158-B9E5A4BD517F}" type="pres">
      <dgm:prSet presAssocID="{FE74F251-6533-46B5-8479-BF0C46F46B5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B310F3B-CD92-4173-A2E7-6793387CDAC8}" type="pres">
      <dgm:prSet presAssocID="{01D11E10-B325-48D7-B6B1-647EA8D747EA}" presName="comp" presStyleCnt="0"/>
      <dgm:spPr/>
    </dgm:pt>
    <dgm:pt modelId="{8877341A-88F2-4FA7-94D7-55DD0FC46035}" type="pres">
      <dgm:prSet presAssocID="{01D11E10-B325-48D7-B6B1-647EA8D747EA}" presName="box" presStyleLbl="node1" presStyleIdx="0" presStyleCnt="3" custLinFactNeighborX="-1049" custLinFactNeighborY="1242"/>
      <dgm:spPr/>
      <dgm:t>
        <a:bodyPr/>
        <a:lstStyle/>
        <a:p>
          <a:endParaRPr lang="zh-CN" altLang="en-US"/>
        </a:p>
      </dgm:t>
    </dgm:pt>
    <dgm:pt modelId="{C15BA4E8-E55F-407D-9DF8-46BE25F11CEE}" type="pres">
      <dgm:prSet presAssocID="{01D11E10-B325-48D7-B6B1-647EA8D747EA}" presName="img" presStyleLbl="fgImgPlace1" presStyleIdx="0" presStyleCnt="3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t>
        <a:bodyPr/>
        <a:lstStyle/>
        <a:p>
          <a:endParaRPr lang="zh-CN" altLang="en-US"/>
        </a:p>
      </dgm:t>
    </dgm:pt>
    <dgm:pt modelId="{FEE7CC9E-F83D-4B6E-8B4A-838B1672D3B8}" type="pres">
      <dgm:prSet presAssocID="{01D11E10-B325-48D7-B6B1-647EA8D747EA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528F6F-0E40-4476-888A-27EBD2AA65AB}" type="pres">
      <dgm:prSet presAssocID="{C26E080D-3945-476B-8B97-70896B060BFE}" presName="spacer" presStyleCnt="0"/>
      <dgm:spPr/>
    </dgm:pt>
    <dgm:pt modelId="{BE6A0976-5785-4109-9C19-7CB9E7FDE103}" type="pres">
      <dgm:prSet presAssocID="{B450F6A2-862F-479F-9D4D-14D2D3E973AF}" presName="comp" presStyleCnt="0"/>
      <dgm:spPr/>
    </dgm:pt>
    <dgm:pt modelId="{50A5C3AF-656A-404F-A00B-1B8E4F0F39AD}" type="pres">
      <dgm:prSet presAssocID="{B450F6A2-862F-479F-9D4D-14D2D3E973AF}" presName="box" presStyleLbl="node1" presStyleIdx="1" presStyleCnt="3"/>
      <dgm:spPr/>
      <dgm:t>
        <a:bodyPr/>
        <a:lstStyle/>
        <a:p>
          <a:endParaRPr lang="zh-CN" altLang="en-US"/>
        </a:p>
      </dgm:t>
    </dgm:pt>
    <dgm:pt modelId="{9CD90B74-1890-46D0-8AAA-9102BBB6396F}" type="pres">
      <dgm:prSet presAssocID="{B450F6A2-862F-479F-9D4D-14D2D3E973AF}" presName="img" presStyleLbl="fgImgPlace1" presStyleIdx="1" presStyleCnt="3"/>
      <dgm:spPr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zh-CN" altLang="en-US"/>
        </a:p>
      </dgm:t>
    </dgm:pt>
    <dgm:pt modelId="{124CADD7-961B-45DA-9351-55FDACAB73E8}" type="pres">
      <dgm:prSet presAssocID="{B450F6A2-862F-479F-9D4D-14D2D3E973A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41E205-7A4B-4253-B205-A6395A01AF4B}" type="pres">
      <dgm:prSet presAssocID="{0A97E44E-C7D3-4312-99D2-F2FE60EBC6EB}" presName="spacer" presStyleCnt="0"/>
      <dgm:spPr/>
    </dgm:pt>
    <dgm:pt modelId="{6061A4E8-4BBA-44A4-85D8-C056395AE0AB}" type="pres">
      <dgm:prSet presAssocID="{A48C4D15-E4D2-49A4-B174-DD6DD3268886}" presName="comp" presStyleCnt="0"/>
      <dgm:spPr/>
    </dgm:pt>
    <dgm:pt modelId="{54C56199-7F73-42B0-A75E-7976488DD3DB}" type="pres">
      <dgm:prSet presAssocID="{A48C4D15-E4D2-49A4-B174-DD6DD3268886}" presName="box" presStyleLbl="node1" presStyleIdx="2" presStyleCnt="3"/>
      <dgm:spPr/>
      <dgm:t>
        <a:bodyPr/>
        <a:lstStyle/>
        <a:p>
          <a:endParaRPr lang="zh-CN" altLang="en-US"/>
        </a:p>
      </dgm:t>
    </dgm:pt>
    <dgm:pt modelId="{7E5990EB-EF30-4B75-ABB1-1C61365313FC}" type="pres">
      <dgm:prSet presAssocID="{A48C4D15-E4D2-49A4-B174-DD6DD3268886}" presName="img" presStyleLbl="fgImgPlace1" presStyleIdx="2" presStyleCnt="3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zh-CN" altLang="en-US"/>
        </a:p>
      </dgm:t>
    </dgm:pt>
    <dgm:pt modelId="{ECC80409-4540-4F93-9FF0-AE3842055C70}" type="pres">
      <dgm:prSet presAssocID="{A48C4D15-E4D2-49A4-B174-DD6DD326888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0A303A3-6486-4191-88FA-08A9D01DD4EF}" type="presOf" srcId="{CDBCB1B7-D88E-42D2-9FDA-C00271D6A869}" destId="{ECC80409-4540-4F93-9FF0-AE3842055C70}" srcOrd="1" destOrd="2" presId="urn:microsoft.com/office/officeart/2005/8/layout/vList4"/>
    <dgm:cxn modelId="{8D79EFD3-5E2F-4856-99AC-BD33505B63BA}" srcId="{01D11E10-B325-48D7-B6B1-647EA8D747EA}" destId="{68288C15-7874-46AC-9B3B-B235443BC299}" srcOrd="1" destOrd="0" parTransId="{47EA4872-1560-4916-9034-86D277A16797}" sibTransId="{58C36B67-1390-4D42-B0EC-487FC48391B3}"/>
    <dgm:cxn modelId="{F3276109-A787-425A-B728-9383016381E9}" srcId="{B450F6A2-862F-479F-9D4D-14D2D3E973AF}" destId="{60139A64-B0F6-4B61-BD53-22CA2DF031B4}" srcOrd="2" destOrd="0" parTransId="{13D8FB19-CEC7-475B-A3FA-760698E09BE2}" sibTransId="{3816B372-B66E-4FCC-BE94-182D8E8A156C}"/>
    <dgm:cxn modelId="{862DE0D7-B434-44DF-862B-1947362CDED5}" type="presOf" srcId="{4C6BA7E5-1BE5-4AB8-A4DE-0039AEC8C8EF}" destId="{FEE7CC9E-F83D-4B6E-8B4A-838B1672D3B8}" srcOrd="1" destOrd="1" presId="urn:microsoft.com/office/officeart/2005/8/layout/vList4"/>
    <dgm:cxn modelId="{B77EF423-0B94-46EB-9A5F-A523BB38E47F}" type="presOf" srcId="{01D11E10-B325-48D7-B6B1-647EA8D747EA}" destId="{8877341A-88F2-4FA7-94D7-55DD0FC46035}" srcOrd="0" destOrd="0" presId="urn:microsoft.com/office/officeart/2005/8/layout/vList4"/>
    <dgm:cxn modelId="{5BE65261-6643-4B7E-807C-689D21D6E459}" type="presOf" srcId="{4D7EBAEE-8F7A-4247-8402-3E3E6631406B}" destId="{ECC80409-4540-4F93-9FF0-AE3842055C70}" srcOrd="1" destOrd="1" presId="urn:microsoft.com/office/officeart/2005/8/layout/vList4"/>
    <dgm:cxn modelId="{3BAE1B0F-2948-4B25-B9D1-695864BB2DB5}" type="presOf" srcId="{1C0DCB88-50C2-4843-8C50-EB0C5031EE92}" destId="{ECC80409-4540-4F93-9FF0-AE3842055C70}" srcOrd="1" destOrd="3" presId="urn:microsoft.com/office/officeart/2005/8/layout/vList4"/>
    <dgm:cxn modelId="{6EB0EB6B-9FCF-4690-8BFF-4CDA1AB7ADEE}" type="presOf" srcId="{A48C4D15-E4D2-49A4-B174-DD6DD3268886}" destId="{ECC80409-4540-4F93-9FF0-AE3842055C70}" srcOrd="1" destOrd="0" presId="urn:microsoft.com/office/officeart/2005/8/layout/vList4"/>
    <dgm:cxn modelId="{10EE3619-7146-4816-83A1-6A991BEB5399}" type="presOf" srcId="{4D7EBAEE-8F7A-4247-8402-3E3E6631406B}" destId="{54C56199-7F73-42B0-A75E-7976488DD3DB}" srcOrd="0" destOrd="1" presId="urn:microsoft.com/office/officeart/2005/8/layout/vList4"/>
    <dgm:cxn modelId="{E5BB8224-3798-4CF3-BA26-F8898F5B5331}" srcId="{A48C4D15-E4D2-49A4-B174-DD6DD3268886}" destId="{4D7EBAEE-8F7A-4247-8402-3E3E6631406B}" srcOrd="0" destOrd="0" parTransId="{BF856FE1-B054-423C-96E6-A1A5381792F6}" sibTransId="{949D50EC-AFE2-4BCB-B21A-825794BEBCEB}"/>
    <dgm:cxn modelId="{0CE14788-DBB9-4A3D-825B-C6BA8734AEB1}" type="presOf" srcId="{68288C15-7874-46AC-9B3B-B235443BC299}" destId="{FEE7CC9E-F83D-4B6E-8B4A-838B1672D3B8}" srcOrd="1" destOrd="2" presId="urn:microsoft.com/office/officeart/2005/8/layout/vList4"/>
    <dgm:cxn modelId="{81FB80C2-1807-4021-BD01-4CF9E8CD8531}" type="presOf" srcId="{B450F6A2-862F-479F-9D4D-14D2D3E973AF}" destId="{124CADD7-961B-45DA-9351-55FDACAB73E8}" srcOrd="1" destOrd="0" presId="urn:microsoft.com/office/officeart/2005/8/layout/vList4"/>
    <dgm:cxn modelId="{DB1EF197-5BA0-4AE0-AA74-10A2B455E9D5}" type="presOf" srcId="{CDBCB1B7-D88E-42D2-9FDA-C00271D6A869}" destId="{54C56199-7F73-42B0-A75E-7976488DD3DB}" srcOrd="0" destOrd="2" presId="urn:microsoft.com/office/officeart/2005/8/layout/vList4"/>
    <dgm:cxn modelId="{A6F4020A-D43E-49CD-ADF7-EAAB93A34454}" srcId="{01D11E10-B325-48D7-B6B1-647EA8D747EA}" destId="{4C6BA7E5-1BE5-4AB8-A4DE-0039AEC8C8EF}" srcOrd="0" destOrd="0" parTransId="{EC9F4996-241C-4AF2-A8D6-47679247D0F1}" sibTransId="{6408A83F-3694-4939-8E9B-2F0639367578}"/>
    <dgm:cxn modelId="{A00C7BFE-21D7-4E2D-A1E1-32686C216DAA}" type="presOf" srcId="{01D11E10-B325-48D7-B6B1-647EA8D747EA}" destId="{FEE7CC9E-F83D-4B6E-8B4A-838B1672D3B8}" srcOrd="1" destOrd="0" presId="urn:microsoft.com/office/officeart/2005/8/layout/vList4"/>
    <dgm:cxn modelId="{8EFA9526-203E-4395-8B9A-A6EB900EA104}" type="presOf" srcId="{68288C15-7874-46AC-9B3B-B235443BC299}" destId="{8877341A-88F2-4FA7-94D7-55DD0FC46035}" srcOrd="0" destOrd="2" presId="urn:microsoft.com/office/officeart/2005/8/layout/vList4"/>
    <dgm:cxn modelId="{1FB405F0-0150-4E29-8AE4-DAB2647D6B6F}" type="presOf" srcId="{4E0E4D90-9C81-4157-AB18-824BD8BE238A}" destId="{124CADD7-961B-45DA-9351-55FDACAB73E8}" srcOrd="1" destOrd="2" presId="urn:microsoft.com/office/officeart/2005/8/layout/vList4"/>
    <dgm:cxn modelId="{3759F638-5244-4766-B97E-781CC378E65D}" type="presOf" srcId="{B450F6A2-862F-479F-9D4D-14D2D3E973AF}" destId="{50A5C3AF-656A-404F-A00B-1B8E4F0F39AD}" srcOrd="0" destOrd="0" presId="urn:microsoft.com/office/officeart/2005/8/layout/vList4"/>
    <dgm:cxn modelId="{7E3C6F7F-282F-4944-ABE1-1677B742396B}" type="presOf" srcId="{60139A64-B0F6-4B61-BD53-22CA2DF031B4}" destId="{50A5C3AF-656A-404F-A00B-1B8E4F0F39AD}" srcOrd="0" destOrd="3" presId="urn:microsoft.com/office/officeart/2005/8/layout/vList4"/>
    <dgm:cxn modelId="{C922E81A-C09D-4675-BD11-33AE46A2FD8D}" type="presOf" srcId="{FE74F251-6533-46B5-8479-BF0C46F46B5F}" destId="{E26E600C-98C2-490D-B158-B9E5A4BD517F}" srcOrd="0" destOrd="0" presId="urn:microsoft.com/office/officeart/2005/8/layout/vList4"/>
    <dgm:cxn modelId="{82CF4D04-EB41-46A4-908D-8DAA2611A8EA}" type="presOf" srcId="{4C6BA7E5-1BE5-4AB8-A4DE-0039AEC8C8EF}" destId="{8877341A-88F2-4FA7-94D7-55DD0FC46035}" srcOrd="0" destOrd="1" presId="urn:microsoft.com/office/officeart/2005/8/layout/vList4"/>
    <dgm:cxn modelId="{97120BCE-50A3-46B2-A695-96AAC8802554}" type="presOf" srcId="{1C0DCB88-50C2-4843-8C50-EB0C5031EE92}" destId="{54C56199-7F73-42B0-A75E-7976488DD3DB}" srcOrd="0" destOrd="3" presId="urn:microsoft.com/office/officeart/2005/8/layout/vList4"/>
    <dgm:cxn modelId="{EDB05936-133F-4FBF-90EB-6AF9C0793A81}" type="presOf" srcId="{472CD94E-628A-4E64-BC7F-9F8304415822}" destId="{124CADD7-961B-45DA-9351-55FDACAB73E8}" srcOrd="1" destOrd="1" presId="urn:microsoft.com/office/officeart/2005/8/layout/vList4"/>
    <dgm:cxn modelId="{7A68B1F6-8DEF-42DB-9056-47F83B67866D}" srcId="{FE74F251-6533-46B5-8479-BF0C46F46B5F}" destId="{01D11E10-B325-48D7-B6B1-647EA8D747EA}" srcOrd="0" destOrd="0" parTransId="{7FC730F2-7B28-4A18-AFA2-F61ED9D7D632}" sibTransId="{C26E080D-3945-476B-8B97-70896B060BFE}"/>
    <dgm:cxn modelId="{0CEE8F5A-4F08-425C-932E-B403ABF6D1B2}" type="presOf" srcId="{A48C4D15-E4D2-49A4-B174-DD6DD3268886}" destId="{54C56199-7F73-42B0-A75E-7976488DD3DB}" srcOrd="0" destOrd="0" presId="urn:microsoft.com/office/officeart/2005/8/layout/vList4"/>
    <dgm:cxn modelId="{17EA4630-AE09-4B6A-A8B3-8893F798DD95}" type="presOf" srcId="{4E0E4D90-9C81-4157-AB18-824BD8BE238A}" destId="{50A5C3AF-656A-404F-A00B-1B8E4F0F39AD}" srcOrd="0" destOrd="2" presId="urn:microsoft.com/office/officeart/2005/8/layout/vList4"/>
    <dgm:cxn modelId="{32803829-7EF5-4334-9B29-F9B4719CFCE4}" type="presOf" srcId="{472CD94E-628A-4E64-BC7F-9F8304415822}" destId="{50A5C3AF-656A-404F-A00B-1B8E4F0F39AD}" srcOrd="0" destOrd="1" presId="urn:microsoft.com/office/officeart/2005/8/layout/vList4"/>
    <dgm:cxn modelId="{F23CC7D8-8EEE-4CAB-A1FE-E47D4A642E09}" srcId="{FE74F251-6533-46B5-8479-BF0C46F46B5F}" destId="{A48C4D15-E4D2-49A4-B174-DD6DD3268886}" srcOrd="2" destOrd="0" parTransId="{9958C164-8334-4EAB-B66E-1D2DC2130781}" sibTransId="{5FE09EF3-8257-48A1-9699-6C314FF6C66D}"/>
    <dgm:cxn modelId="{9A6140E1-B293-4753-B712-0523020898C3}" srcId="{A48C4D15-E4D2-49A4-B174-DD6DD3268886}" destId="{1C0DCB88-50C2-4843-8C50-EB0C5031EE92}" srcOrd="2" destOrd="0" parTransId="{99CDE40D-6F4F-40A0-9745-6C1263D5C052}" sibTransId="{64A07318-4477-40C7-85C2-720DC8C4F6C4}"/>
    <dgm:cxn modelId="{535F615C-C2A1-486C-89D4-063360C66070}" srcId="{B450F6A2-862F-479F-9D4D-14D2D3E973AF}" destId="{472CD94E-628A-4E64-BC7F-9F8304415822}" srcOrd="0" destOrd="0" parTransId="{C2333DFC-BD08-49EB-A15E-BC3CB56CD61F}" sibTransId="{D2FD3FAD-9E56-4D86-890C-A03A45607422}"/>
    <dgm:cxn modelId="{EE213BA4-56A7-4FB4-9C1D-8E0F17F3A8B9}" srcId="{A48C4D15-E4D2-49A4-B174-DD6DD3268886}" destId="{CDBCB1B7-D88E-42D2-9FDA-C00271D6A869}" srcOrd="1" destOrd="0" parTransId="{FFE0C4A5-C12E-4842-A5CD-7E83559D0CF9}" sibTransId="{4FB83BDA-C117-4C9E-88A1-A8E091FC8955}"/>
    <dgm:cxn modelId="{C00DA646-31F0-49D2-A515-673497F47CFE}" srcId="{B450F6A2-862F-479F-9D4D-14D2D3E973AF}" destId="{4E0E4D90-9C81-4157-AB18-824BD8BE238A}" srcOrd="1" destOrd="0" parTransId="{C0A7A3BF-FC5B-44CA-98FB-B375B4C51422}" sibTransId="{E4D58030-2B72-4897-8BF0-2599FB57F3A0}"/>
    <dgm:cxn modelId="{A99540CB-9E4A-4A4D-ABC6-B4B13ECD98A1}" srcId="{FE74F251-6533-46B5-8479-BF0C46F46B5F}" destId="{B450F6A2-862F-479F-9D4D-14D2D3E973AF}" srcOrd="1" destOrd="0" parTransId="{FAA1E564-7BE7-4C04-A933-24A17C6E50BB}" sibTransId="{0A97E44E-C7D3-4312-99D2-F2FE60EBC6EB}"/>
    <dgm:cxn modelId="{AC8B8EB8-9946-4BAB-9425-FACF24735E6D}" type="presOf" srcId="{60139A64-B0F6-4B61-BD53-22CA2DF031B4}" destId="{124CADD7-961B-45DA-9351-55FDACAB73E8}" srcOrd="1" destOrd="3" presId="urn:microsoft.com/office/officeart/2005/8/layout/vList4"/>
    <dgm:cxn modelId="{8007CC93-A6C0-4FA5-A9F8-D53F30B38149}" type="presParOf" srcId="{E26E600C-98C2-490D-B158-B9E5A4BD517F}" destId="{DB310F3B-CD92-4173-A2E7-6793387CDAC8}" srcOrd="0" destOrd="0" presId="urn:microsoft.com/office/officeart/2005/8/layout/vList4"/>
    <dgm:cxn modelId="{C6F2CDAC-CAB3-41CC-BD79-A13D08772F45}" type="presParOf" srcId="{DB310F3B-CD92-4173-A2E7-6793387CDAC8}" destId="{8877341A-88F2-4FA7-94D7-55DD0FC46035}" srcOrd="0" destOrd="0" presId="urn:microsoft.com/office/officeart/2005/8/layout/vList4"/>
    <dgm:cxn modelId="{B141C0F8-BA37-45C9-BC14-8424EB2E57AE}" type="presParOf" srcId="{DB310F3B-CD92-4173-A2E7-6793387CDAC8}" destId="{C15BA4E8-E55F-407D-9DF8-46BE25F11CEE}" srcOrd="1" destOrd="0" presId="urn:microsoft.com/office/officeart/2005/8/layout/vList4"/>
    <dgm:cxn modelId="{D6204027-BCD3-4FC8-A191-2B6E2B253D42}" type="presParOf" srcId="{DB310F3B-CD92-4173-A2E7-6793387CDAC8}" destId="{FEE7CC9E-F83D-4B6E-8B4A-838B1672D3B8}" srcOrd="2" destOrd="0" presId="urn:microsoft.com/office/officeart/2005/8/layout/vList4"/>
    <dgm:cxn modelId="{CF1C41C3-80A5-4C7C-A961-8BF7D7F5BF12}" type="presParOf" srcId="{E26E600C-98C2-490D-B158-B9E5A4BD517F}" destId="{F4528F6F-0E40-4476-888A-27EBD2AA65AB}" srcOrd="1" destOrd="0" presId="urn:microsoft.com/office/officeart/2005/8/layout/vList4"/>
    <dgm:cxn modelId="{C5671AEB-64B9-4C3F-A411-71710E1BBFDB}" type="presParOf" srcId="{E26E600C-98C2-490D-B158-B9E5A4BD517F}" destId="{BE6A0976-5785-4109-9C19-7CB9E7FDE103}" srcOrd="2" destOrd="0" presId="urn:microsoft.com/office/officeart/2005/8/layout/vList4"/>
    <dgm:cxn modelId="{61D35C6F-11BB-4F96-B354-7AC8B7EBEED3}" type="presParOf" srcId="{BE6A0976-5785-4109-9C19-7CB9E7FDE103}" destId="{50A5C3AF-656A-404F-A00B-1B8E4F0F39AD}" srcOrd="0" destOrd="0" presId="urn:microsoft.com/office/officeart/2005/8/layout/vList4"/>
    <dgm:cxn modelId="{154186F8-5F51-44D7-A7EB-E3BCDFAA596E}" type="presParOf" srcId="{BE6A0976-5785-4109-9C19-7CB9E7FDE103}" destId="{9CD90B74-1890-46D0-8AAA-9102BBB6396F}" srcOrd="1" destOrd="0" presId="urn:microsoft.com/office/officeart/2005/8/layout/vList4"/>
    <dgm:cxn modelId="{D12230DB-3D80-49A6-AAF4-27A0CABF43A5}" type="presParOf" srcId="{BE6A0976-5785-4109-9C19-7CB9E7FDE103}" destId="{124CADD7-961B-45DA-9351-55FDACAB73E8}" srcOrd="2" destOrd="0" presId="urn:microsoft.com/office/officeart/2005/8/layout/vList4"/>
    <dgm:cxn modelId="{DF96C276-4BF5-4D32-A37E-B62A0CBF5E20}" type="presParOf" srcId="{E26E600C-98C2-490D-B158-B9E5A4BD517F}" destId="{3841E205-7A4B-4253-B205-A6395A01AF4B}" srcOrd="3" destOrd="0" presId="urn:microsoft.com/office/officeart/2005/8/layout/vList4"/>
    <dgm:cxn modelId="{CAA2092D-ABC6-40B8-BE7C-E7BB9B18E36C}" type="presParOf" srcId="{E26E600C-98C2-490D-B158-B9E5A4BD517F}" destId="{6061A4E8-4BBA-44A4-85D8-C056395AE0AB}" srcOrd="4" destOrd="0" presId="urn:microsoft.com/office/officeart/2005/8/layout/vList4"/>
    <dgm:cxn modelId="{7F434104-CEBA-4BAF-AF0D-3AD4E5073FEC}" type="presParOf" srcId="{6061A4E8-4BBA-44A4-85D8-C056395AE0AB}" destId="{54C56199-7F73-42B0-A75E-7976488DD3DB}" srcOrd="0" destOrd="0" presId="urn:microsoft.com/office/officeart/2005/8/layout/vList4"/>
    <dgm:cxn modelId="{40D89436-1D0B-4DAA-8C4C-E2E9E51CCB60}" type="presParOf" srcId="{6061A4E8-4BBA-44A4-85D8-C056395AE0AB}" destId="{7E5990EB-EF30-4B75-ABB1-1C61365313FC}" srcOrd="1" destOrd="0" presId="urn:microsoft.com/office/officeart/2005/8/layout/vList4"/>
    <dgm:cxn modelId="{8B737C5F-784C-4E6F-AEDE-B7C6393E89A2}" type="presParOf" srcId="{6061A4E8-4BBA-44A4-85D8-C056395AE0AB}" destId="{ECC80409-4540-4F93-9FF0-AE3842055C7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D10F17-D915-4E7F-B23F-63CC87D0B524}">
      <dsp:nvSpPr>
        <dsp:cNvPr id="0" name=""/>
        <dsp:cNvSpPr/>
      </dsp:nvSpPr>
      <dsp:spPr>
        <a:xfrm>
          <a:off x="5163" y="87038"/>
          <a:ext cx="2414140" cy="3202378"/>
        </a:xfrm>
        <a:prstGeom prst="roundRect">
          <a:avLst>
            <a:gd name="adj" fmla="val 10000"/>
          </a:avLst>
        </a:prstGeom>
        <a:solidFill>
          <a:schemeClr val="bg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rgbClr val="183884"/>
              </a:solidFill>
            </a:rPr>
            <a:t>饮用水、海水、地表水、地下水、污水、废水</a:t>
          </a:r>
          <a:endParaRPr lang="zh-CN" altLang="en-US" sz="1600" kern="1200" dirty="0">
            <a:solidFill>
              <a:srgbClr val="183884"/>
            </a:solidFill>
          </a:endParaRPr>
        </a:p>
      </dsp:txBody>
      <dsp:txXfrm>
        <a:off x="5163" y="1367990"/>
        <a:ext cx="2414140" cy="1280951"/>
      </dsp:txXfrm>
    </dsp:sp>
    <dsp:sp modelId="{F6462B70-0F6E-41BF-BFD1-F4040572A4A3}">
      <dsp:nvSpPr>
        <dsp:cNvPr id="0" name=""/>
        <dsp:cNvSpPr/>
      </dsp:nvSpPr>
      <dsp:spPr>
        <a:xfrm>
          <a:off x="315398" y="407148"/>
          <a:ext cx="1793671" cy="1798832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723403-0F5F-4F72-A966-7708F4728790}">
      <dsp:nvSpPr>
        <dsp:cNvPr id="0" name=""/>
        <dsp:cNvSpPr/>
      </dsp:nvSpPr>
      <dsp:spPr>
        <a:xfrm>
          <a:off x="2501047" y="87038"/>
          <a:ext cx="2414140" cy="320237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rgbClr val="183884"/>
              </a:solidFill>
            </a:rPr>
            <a:t>土壤、植物、烟草</a:t>
          </a:r>
          <a:endParaRPr lang="zh-CN" altLang="en-US" sz="1600" kern="1200" dirty="0">
            <a:solidFill>
              <a:srgbClr val="183884"/>
            </a:solidFill>
          </a:endParaRPr>
        </a:p>
      </dsp:txBody>
      <dsp:txXfrm>
        <a:off x="2501047" y="1367990"/>
        <a:ext cx="2414140" cy="1280951"/>
      </dsp:txXfrm>
    </dsp:sp>
    <dsp:sp modelId="{0BB375D4-EDC6-4B42-ABA8-03FC439F718A}">
      <dsp:nvSpPr>
        <dsp:cNvPr id="0" name=""/>
        <dsp:cNvSpPr/>
      </dsp:nvSpPr>
      <dsp:spPr>
        <a:xfrm>
          <a:off x="2801963" y="407148"/>
          <a:ext cx="1793671" cy="1798832"/>
        </a:xfrm>
        <a:prstGeom prst="ellipse">
          <a:avLst/>
        </a:prstGeom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A83C0E-F9D7-4810-87CA-CA4DE5CD9D6C}">
      <dsp:nvSpPr>
        <dsp:cNvPr id="0" name=""/>
        <dsp:cNvSpPr/>
      </dsp:nvSpPr>
      <dsp:spPr>
        <a:xfrm>
          <a:off x="4978294" y="87038"/>
          <a:ext cx="2414140" cy="3202378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 smtClean="0">
            <a:solidFill>
              <a:srgbClr val="183884"/>
            </a:solidFill>
          </a:endParaRPr>
        </a:p>
        <a:p>
          <a:pPr lvl="0" algn="ctr" defTabSz="71120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rgbClr val="183884"/>
              </a:solidFill>
            </a:rPr>
            <a:t>化肥、酒、饮料、食品、制药</a:t>
          </a:r>
          <a:endParaRPr lang="zh-CN" altLang="en-US" sz="1600" kern="1200" dirty="0">
            <a:solidFill>
              <a:srgbClr val="183884"/>
            </a:solidFill>
          </a:endParaRPr>
        </a:p>
      </dsp:txBody>
      <dsp:txXfrm>
        <a:off x="4978294" y="1367990"/>
        <a:ext cx="2414140" cy="1280951"/>
      </dsp:txXfrm>
    </dsp:sp>
    <dsp:sp modelId="{A9200D94-E58F-4BF4-8B83-DDA33F0761B0}">
      <dsp:nvSpPr>
        <dsp:cNvPr id="0" name=""/>
        <dsp:cNvSpPr/>
      </dsp:nvSpPr>
      <dsp:spPr>
        <a:xfrm>
          <a:off x="5288529" y="407148"/>
          <a:ext cx="1793671" cy="1798832"/>
        </a:xfrm>
        <a:prstGeom prst="ellipse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60DDC5-54B2-4730-9FC6-C3D96C9EC675}">
      <dsp:nvSpPr>
        <dsp:cNvPr id="0" name=""/>
        <dsp:cNvSpPr/>
      </dsp:nvSpPr>
      <dsp:spPr>
        <a:xfrm>
          <a:off x="3653200" y="2832258"/>
          <a:ext cx="253583" cy="370119"/>
        </a:xfrm>
        <a:prstGeom prst="leftRightArrow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>
          <a:outerShdw blurRad="50800" dist="50800" dir="5400000" algn="ctr" rotWithShape="0">
            <a:schemeClr val="accent1">
              <a:lumMod val="60000"/>
              <a:lumOff val="40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77341A-88F2-4FA7-94D7-55DD0FC46035}">
      <dsp:nvSpPr>
        <dsp:cNvPr id="0" name=""/>
        <dsp:cNvSpPr/>
      </dsp:nvSpPr>
      <dsp:spPr>
        <a:xfrm>
          <a:off x="0" y="15773"/>
          <a:ext cx="6864424" cy="1269999"/>
        </a:xfrm>
        <a:prstGeom prst="roundRect">
          <a:avLst>
            <a:gd name="adj" fmla="val 10000"/>
          </a:avLst>
        </a:prstGeom>
        <a:solidFill>
          <a:schemeClr val="tx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 </a:t>
          </a:r>
          <a:r>
            <a:rPr lang="zh-CN" altLang="en-US" sz="1800" b="1" kern="1200" dirty="0" smtClean="0"/>
            <a:t>流动分析</a:t>
          </a:r>
          <a:r>
            <a:rPr lang="zh-CN" altLang="en-US" sz="18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技术</a:t>
          </a:r>
          <a:r>
            <a:rPr lang="zh-CN" altLang="en-US" sz="18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检测能力</a:t>
          </a:r>
          <a:endParaRPr lang="zh-CN" altLang="en-US" sz="18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准确性</a:t>
          </a:r>
          <a:endParaRPr lang="zh-CN" altLang="en-US" sz="14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可靠性</a:t>
          </a:r>
          <a:endParaRPr lang="zh-CN" altLang="en-US" sz="14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99884" y="15773"/>
        <a:ext cx="5364539" cy="1269999"/>
      </dsp:txXfrm>
    </dsp:sp>
    <dsp:sp modelId="{C15BA4E8-E55F-407D-9DF8-46BE25F11CEE}">
      <dsp:nvSpPr>
        <dsp:cNvPr id="0" name=""/>
        <dsp:cNvSpPr/>
      </dsp:nvSpPr>
      <dsp:spPr>
        <a:xfrm>
          <a:off x="126999" y="126999"/>
          <a:ext cx="1372884" cy="10159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A5C3AF-656A-404F-A00B-1B8E4F0F39AD}">
      <dsp:nvSpPr>
        <dsp:cNvPr id="0" name=""/>
        <dsp:cNvSpPr/>
      </dsp:nvSpPr>
      <dsp:spPr>
        <a:xfrm>
          <a:off x="0" y="1396999"/>
          <a:ext cx="6864424" cy="126999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流动分析分析</a:t>
          </a:r>
          <a:r>
            <a:rPr lang="zh-CN" altLang="en-US" sz="1800" b="1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技术高效性</a:t>
          </a:r>
          <a:endParaRPr lang="zh-CN" altLang="en-US" sz="18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复杂分析效率高</a:t>
          </a:r>
          <a:endParaRPr lang="zh-CN" altLang="en-US" sz="14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操作维护简便</a:t>
          </a:r>
          <a:endParaRPr lang="zh-CN" altLang="en-US" sz="14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1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99884" y="1396999"/>
        <a:ext cx="5364539" cy="1269999"/>
      </dsp:txXfrm>
    </dsp:sp>
    <dsp:sp modelId="{9CD90B74-1890-46D0-8AAA-9102BBB6396F}">
      <dsp:nvSpPr>
        <dsp:cNvPr id="0" name=""/>
        <dsp:cNvSpPr/>
      </dsp:nvSpPr>
      <dsp:spPr>
        <a:xfrm>
          <a:off x="126999" y="1523999"/>
          <a:ext cx="1372884" cy="10159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C56199-7F73-42B0-A75E-7976488DD3DB}">
      <dsp:nvSpPr>
        <dsp:cNvPr id="0" name=""/>
        <dsp:cNvSpPr/>
      </dsp:nvSpPr>
      <dsp:spPr>
        <a:xfrm>
          <a:off x="0" y="2793999"/>
          <a:ext cx="6864424" cy="1269999"/>
        </a:xfrm>
        <a:prstGeom prst="roundRect">
          <a:avLst>
            <a:gd name="adj" fmla="val 10000"/>
          </a:avLst>
        </a:prstGeom>
        <a:solidFill>
          <a:schemeClr val="accent5">
            <a:hueOff val="-4283453"/>
            <a:satOff val="52253"/>
            <a:lumOff val="-333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183884"/>
              </a:solidFill>
              <a:latin typeface="+mn-ea"/>
              <a:ea typeface="+mn-ea"/>
            </a:rPr>
            <a:t>F</a:t>
          </a:r>
          <a:r>
            <a:rPr lang="zh-CN" altLang="en-US" sz="1600" b="1" kern="1200" dirty="0" smtClean="0">
              <a:solidFill>
                <a:srgbClr val="183884"/>
              </a:solidFill>
              <a:latin typeface="+mn-ea"/>
              <a:ea typeface="+mn-ea"/>
            </a:rPr>
            <a:t>流动分析自动化</a:t>
          </a:r>
          <a:endParaRPr lang="zh-CN" altLang="en-US" sz="1600" b="1" kern="1200" dirty="0">
            <a:solidFill>
              <a:srgbClr val="183884"/>
            </a:solidFill>
            <a:latin typeface="+mn-ea"/>
            <a:ea typeface="+mn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>
              <a:solidFill>
                <a:srgbClr val="183884"/>
              </a:solidFill>
              <a:latin typeface="+mn-ea"/>
              <a:ea typeface="+mn-ea"/>
            </a:rPr>
            <a:t>自动化前处理</a:t>
          </a:r>
          <a:endParaRPr lang="zh-CN" altLang="en-US" sz="1400" b="1" kern="1200" dirty="0">
            <a:solidFill>
              <a:srgbClr val="183884"/>
            </a:solidFill>
            <a:latin typeface="+mn-ea"/>
            <a:ea typeface="+mn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>
              <a:solidFill>
                <a:srgbClr val="183884"/>
              </a:solidFill>
              <a:latin typeface="+mn-ea"/>
              <a:ea typeface="+mn-ea"/>
            </a:rPr>
            <a:t>支持多方法分析</a:t>
          </a:r>
          <a:endParaRPr lang="zh-CN" altLang="en-US" sz="1400" b="1" kern="1200" dirty="0">
            <a:solidFill>
              <a:srgbClr val="183884"/>
            </a:solidFill>
            <a:latin typeface="+mn-ea"/>
            <a:ea typeface="+mn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400" b="1" kern="1200" dirty="0">
            <a:latin typeface="+mn-ea"/>
            <a:ea typeface="+mn-ea"/>
          </a:endParaRPr>
        </a:p>
      </dsp:txBody>
      <dsp:txXfrm>
        <a:off x="1499884" y="2793999"/>
        <a:ext cx="5364539" cy="1269999"/>
      </dsp:txXfrm>
    </dsp:sp>
    <dsp:sp modelId="{7E5990EB-EF30-4B75-ABB1-1C61365313FC}">
      <dsp:nvSpPr>
        <dsp:cNvPr id="0" name=""/>
        <dsp:cNvSpPr/>
      </dsp:nvSpPr>
      <dsp:spPr>
        <a:xfrm>
          <a:off x="126999" y="2920999"/>
          <a:ext cx="1372884" cy="10159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stBulletLvl" val="2"/>
              <dgm:param type="txAnchorHorzCh" val="ctr"/>
              <dgm:param type="txAnchorVert" val="mid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59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14" tIns="45857" rIns="91714" bIns="45857" numCol="1" anchor="t" anchorCtr="0" compatLnSpc="1"/>
          <a:lstStyle>
            <a:lvl1pPr defTabSz="917575" eaLnBrk="0" hangingPunct="0">
              <a:defRPr>
                <a:latin typeface="Times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2388" y="0"/>
            <a:ext cx="29559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14" tIns="45857" rIns="91714" bIns="45857" numCol="1" anchor="t" anchorCtr="0" compatLnSpc="1"/>
          <a:lstStyle>
            <a:lvl1pPr algn="r" defTabSz="917575" eaLnBrk="0" hangingPunct="0">
              <a:defRPr>
                <a:latin typeface="Times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56738"/>
            <a:ext cx="29559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14" tIns="45857" rIns="91714" bIns="45857" numCol="1" anchor="b" anchorCtr="0" compatLnSpc="1"/>
          <a:lstStyle>
            <a:lvl1pPr defTabSz="917575" eaLnBrk="0" hangingPunct="0">
              <a:defRPr>
                <a:latin typeface="Times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62388" y="9456738"/>
            <a:ext cx="29559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14" tIns="45857" rIns="91714" bIns="45857" numCol="1" anchor="b" anchorCtr="0" compatLnSpc="1"/>
          <a:lstStyle>
            <a:lvl1pPr algn="r" defTabSz="917575" eaLnBrk="0" hangingPunct="0">
              <a:defRPr>
                <a:latin typeface="Times" pitchFamily="18" charset="0"/>
              </a:defRPr>
            </a:lvl1pPr>
          </a:lstStyle>
          <a:p>
            <a:fld id="{2BEDCA4E-B5B8-8645-8762-8B1BF491D5F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59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9" tIns="45855" rIns="91709" bIns="45855" numCol="1" anchor="t" anchorCtr="0" compatLnSpc="1"/>
          <a:lstStyle>
            <a:lvl1pPr defTabSz="917575" eaLnBrk="0" hangingPunct="0">
              <a:defRPr>
                <a:latin typeface="Times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62388" y="0"/>
            <a:ext cx="29559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9" tIns="45855" rIns="91709" bIns="45855" numCol="1" anchor="t" anchorCtr="0" compatLnSpc="1"/>
          <a:lstStyle>
            <a:lvl1pPr algn="r" defTabSz="917575" eaLnBrk="0" hangingPunct="0">
              <a:defRPr>
                <a:latin typeface="Times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84" y="746125"/>
            <a:ext cx="6638520" cy="3733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085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30750"/>
            <a:ext cx="5457825" cy="447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9" tIns="45855" rIns="91709" bIns="45855" numCol="1" anchor="t" anchorCtr="0" compatLnSpc="1"/>
          <a:lstStyle/>
          <a:p>
            <a:pPr lvl="0"/>
            <a:r>
              <a:rPr lang="en-US" noProof="0" smtClean="0"/>
              <a:t>Click to edit Master text styles</a:t>
            </a:r>
            <a:endParaRPr lang="en-US" noProof="0" smtClean="0"/>
          </a:p>
          <a:p>
            <a:pPr lvl="1"/>
            <a:r>
              <a:rPr lang="en-US" noProof="0" smtClean="0"/>
              <a:t>Second level</a:t>
            </a:r>
            <a:endParaRPr lang="en-US" noProof="0" smtClean="0"/>
          </a:p>
          <a:p>
            <a:pPr lvl="2"/>
            <a:r>
              <a:rPr lang="en-US" noProof="0" smtClean="0"/>
              <a:t>Third level</a:t>
            </a:r>
            <a:endParaRPr lang="en-US" noProof="0" smtClean="0"/>
          </a:p>
          <a:p>
            <a:pPr lvl="3"/>
            <a:r>
              <a:rPr lang="en-US" noProof="0" smtClean="0"/>
              <a:t>Fourth level</a:t>
            </a:r>
            <a:endParaRPr lang="en-US" noProof="0" smtClean="0"/>
          </a:p>
          <a:p>
            <a:pPr lvl="4"/>
            <a:r>
              <a:rPr lang="en-US" noProof="0" smtClean="0"/>
              <a:t>Fifth level</a:t>
            </a:r>
            <a:endParaRPr lang="en-US" noProof="0" smtClean="0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56738"/>
            <a:ext cx="29559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9" tIns="45855" rIns="91709" bIns="45855" numCol="1" anchor="b" anchorCtr="0" compatLnSpc="1"/>
          <a:lstStyle>
            <a:lvl1pPr defTabSz="917575" eaLnBrk="0" hangingPunct="0">
              <a:defRPr>
                <a:latin typeface="Times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62388" y="9456738"/>
            <a:ext cx="29559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9" tIns="45855" rIns="91709" bIns="45855" numCol="1" anchor="b" anchorCtr="0" compatLnSpc="1"/>
          <a:lstStyle>
            <a:lvl1pPr algn="r" defTabSz="917575" eaLnBrk="0" hangingPunct="0">
              <a:defRPr>
                <a:latin typeface="Times" pitchFamily="18" charset="0"/>
              </a:defRPr>
            </a:lvl1pPr>
          </a:lstStyle>
          <a:p>
            <a:fld id="{E13259C3-18FC-4746-82D2-CE36B820A34A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>
                <a:latin typeface="Times" pitchFamily="18" charset="0"/>
                <a:cs typeface="宋体" panose="02010600030101010101" pitchFamily="2" charset="-122"/>
              </a:rPr>
              <a:t>一个完整的分析过程，通常包括样品采集、样品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前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处理、分析测定、数据处理和报告结果五大步骤。统计结果表明，上述各步所需分析时间的百分率大致为：样品采集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；样品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前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处理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61.0%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；分析测试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数据处理和报告结果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27.0%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。其中样品处理所需时间占去整个分析时间的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以上。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这不但不符合高效率的要求，而且烦琐的传统样品处理方法也直接影响到最后的分析结果。 </a:t>
            </a:r>
            <a:endParaRPr lang="zh-CN">
              <a:latin typeface="Times" pitchFamily="18" charset="0"/>
              <a:cs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0AFD1F4-0398-D443-808E-0F538FA674EC}" type="slidenum">
              <a:rPr lang="zh-CN" altLang="en-US">
                <a:solidFill>
                  <a:srgbClr val="000000"/>
                </a:solidFill>
                <a:latin typeface="Times" pitchFamily="18" charset="0"/>
              </a:rPr>
            </a:fld>
            <a:endParaRPr lang="zh-CN" altLang="en-US">
              <a:solidFill>
                <a:srgbClr val="000000"/>
              </a:solidFill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>
                <a:latin typeface="Times" pitchFamily="18" charset="0"/>
                <a:cs typeface="宋体" panose="02010600030101010101" pitchFamily="2" charset="-122"/>
              </a:rPr>
              <a:t>一个完整的分析过程，通常包括样品采集、样品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前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处理、分析测定、数据处理和报告结果五大步骤。统计结果表明，上述各步所需分析时间的百分率大致为：样品采集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；样品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前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处理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61.0%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；分析测试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数据处理和报告结果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27.0%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。其中样品处理所需时间占去整个分析时间的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以上。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这不但不符合高效率的要求，而且烦琐的传统样品处理方法也直接影响到最后的分析结果。 </a:t>
            </a:r>
            <a:endParaRPr lang="zh-CN">
              <a:latin typeface="Times" pitchFamily="18" charset="0"/>
              <a:cs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0AFD1F4-0398-D443-808E-0F538FA674EC}" type="slidenum">
              <a:rPr lang="zh-CN" altLang="en-US">
                <a:solidFill>
                  <a:srgbClr val="000000"/>
                </a:solidFill>
                <a:latin typeface="Times" pitchFamily="18" charset="0"/>
              </a:rPr>
            </a:fld>
            <a:endParaRPr lang="zh-CN" altLang="en-US">
              <a:solidFill>
                <a:srgbClr val="000000"/>
              </a:solidFill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>
                <a:latin typeface="Times" pitchFamily="18" charset="0"/>
                <a:cs typeface="宋体" panose="02010600030101010101" pitchFamily="2" charset="-122"/>
              </a:rPr>
              <a:t>一个完整的分析过程，通常包括样品采集、样品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前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处理、分析测定、数据处理和报告结果五大步骤。统计结果表明，上述各步所需分析时间的百分率大致为：样品采集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；样品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前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处理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61.0%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；分析测试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数据处理和报告结果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27.0%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。其中样品处理所需时间占去整个分析时间的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以上。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这不但不符合高效率的要求，而且烦琐的传统样品处理方法也直接影响到最后的分析结果。 </a:t>
            </a:r>
            <a:endParaRPr lang="zh-CN">
              <a:latin typeface="Times" pitchFamily="18" charset="0"/>
              <a:cs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0AFD1F4-0398-D443-808E-0F538FA674EC}" type="slidenum">
              <a:rPr lang="zh-CN" altLang="en-US">
                <a:solidFill>
                  <a:srgbClr val="000000"/>
                </a:solidFill>
                <a:latin typeface="Times" pitchFamily="18" charset="0"/>
              </a:rPr>
            </a:fld>
            <a:endParaRPr lang="zh-CN" altLang="en-US">
              <a:solidFill>
                <a:srgbClr val="000000"/>
              </a:solidFill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>
                <a:latin typeface="Times" pitchFamily="18" charset="0"/>
                <a:cs typeface="宋体" panose="02010600030101010101" pitchFamily="2" charset="-122"/>
              </a:rPr>
              <a:t>一个完整的分析过程，通常包括样品采集、样品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前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处理、分析测定、数据处理和报告结果五大步骤。统计结果表明，上述各步所需分析时间的百分率大致为：样品采集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；样品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前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处理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61.0%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；分析测试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数据处理和报告结果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27.0%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。其中样品处理所需时间占去整个分析时间的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以上。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这不但不符合高效率的要求，而且烦琐的传统样品处理方法也直接影响到最后的分析结果。 </a:t>
            </a:r>
            <a:endParaRPr lang="zh-CN">
              <a:latin typeface="Times" pitchFamily="18" charset="0"/>
              <a:cs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0AFD1F4-0398-D443-808E-0F538FA674EC}" type="slidenum">
              <a:rPr lang="zh-CN" altLang="en-US">
                <a:solidFill>
                  <a:srgbClr val="000000"/>
                </a:solidFill>
                <a:latin typeface="Times" pitchFamily="18" charset="0"/>
              </a:rPr>
            </a:fld>
            <a:endParaRPr lang="zh-CN" altLang="en-US">
              <a:solidFill>
                <a:srgbClr val="000000"/>
              </a:solidFill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>
                <a:latin typeface="Times" pitchFamily="18" charset="0"/>
                <a:cs typeface="宋体" panose="02010600030101010101" pitchFamily="2" charset="-122"/>
              </a:rPr>
              <a:t>一个完整的分析过程，通常包括样品采集、样品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前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处理、分析测定、数据处理和报告结果五大步骤。统计结果表明，上述各步所需分析时间的百分率大致为：样品采集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；样品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前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处理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61.0%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；分析测试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数据处理和报告结果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27.0%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。其中样品处理所需时间占去整个分析时间的</a:t>
            </a:r>
            <a:r>
              <a:rPr lang="en-US" altLang="zh-CN">
                <a:latin typeface="Times" pitchFamily="18" charset="0"/>
                <a:cs typeface="宋体" panose="02010600030101010101" pitchFamily="2" charset="-122"/>
              </a:rPr>
              <a:t>60%</a:t>
            </a:r>
            <a:r>
              <a:rPr lang="zh-CN">
                <a:latin typeface="Times" pitchFamily="18" charset="0"/>
                <a:cs typeface="宋体" panose="02010600030101010101" pitchFamily="2" charset="-122"/>
              </a:rPr>
              <a:t>以上。</a:t>
            </a:r>
            <a:r>
              <a:rPr lang="zh-CN" altLang="en-US">
                <a:latin typeface="Times" pitchFamily="18" charset="0"/>
                <a:cs typeface="宋体" panose="02010600030101010101" pitchFamily="2" charset="-122"/>
              </a:rPr>
              <a:t>这不但不符合高效率的要求，而且烦琐的传统样品处理方法也直接影响到最后的分析结果。 </a:t>
            </a:r>
            <a:endParaRPr lang="zh-CN">
              <a:latin typeface="Times" pitchFamily="18" charset="0"/>
              <a:cs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17575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0AFD1F4-0398-D443-808E-0F538FA674EC}" type="slidenum">
              <a:rPr lang="zh-CN" altLang="en-US">
                <a:solidFill>
                  <a:srgbClr val="000000"/>
                </a:solidFill>
                <a:latin typeface="Times" pitchFamily="18" charset="0"/>
              </a:rPr>
            </a:fld>
            <a:endParaRPr lang="zh-CN" altLang="en-US">
              <a:solidFill>
                <a:srgbClr val="000000"/>
              </a:solidFill>
              <a:latin typeface="Times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0" y="1773238"/>
            <a:ext cx="12193201" cy="2828925"/>
          </a:xfrm>
          <a:prstGeom prst="rect">
            <a:avLst/>
          </a:prstGeom>
          <a:solidFill>
            <a:srgbClr val="1838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0" tIns="0" rIns="72000" bIns="0" anchor="ctr"/>
          <a:lstStyle/>
          <a:p>
            <a:pPr eaLnBrk="0" hangingPunct="0"/>
            <a:endParaRPr lang="zh-CN" altLang="en-US"/>
          </a:p>
        </p:txBody>
      </p:sp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0" y="4602163"/>
            <a:ext cx="12193201" cy="42862"/>
          </a:xfrm>
          <a:prstGeom prst="rect">
            <a:avLst/>
          </a:prstGeom>
          <a:solidFill>
            <a:srgbClr val="DE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0" tIns="0" rIns="72000" bIns="0" anchor="ctr"/>
          <a:lstStyle/>
          <a:p>
            <a:pPr eaLnBrk="0" hangingPunct="0"/>
            <a:endParaRPr lang="zh-CN" altLang="en-US"/>
          </a:p>
        </p:txBody>
      </p:sp>
      <p:pic>
        <p:nvPicPr>
          <p:cNvPr id="7" name="Picture 2" descr="E:\工作文件\VI视觉识别\杂项素材\图形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03" y="2754313"/>
            <a:ext cx="3456856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E:\工作文件\VI视觉识别\杂项素材\11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064" y="6402388"/>
            <a:ext cx="4801073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工作文件\分子公司管理\子公司VI建设\创建文件\吉天仪器\吉天仪器LOGO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345" y="322263"/>
            <a:ext cx="3338311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1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719474" y="1980000"/>
            <a:ext cx="10771322" cy="72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91440" tIns="45720" rIns="91440" bIns="45720"/>
          <a:lstStyle>
            <a:lvl1pPr algn="r" rtl="0"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080178" y="2700000"/>
            <a:ext cx="7410618" cy="612000"/>
          </a:xfrm>
          <a:prstGeom prst="rect">
            <a:avLst/>
          </a:prstGeom>
        </p:spPr>
        <p:txBody>
          <a:bodyPr anchor="ctr"/>
          <a:lstStyle>
            <a:lvl1pPr marL="0" indent="0" algn="r" defTabSz="880745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sz="2000" b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856577" y="3600000"/>
            <a:ext cx="5635755" cy="792088"/>
          </a:xfrm>
          <a:prstGeom prst="rect">
            <a:avLst/>
          </a:prstGeom>
        </p:spPr>
        <p:txBody>
          <a:bodyPr lIns="91440" tIns="45720" rIns="91440" bIns="45720"/>
          <a:lstStyle>
            <a:lvl1pPr marL="0" marR="0" indent="0" algn="r" defTabSz="981075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 lang="zh-CN" altLang="en-US" sz="1600" b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栏，重点与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480046" y="180000"/>
            <a:ext cx="916929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11" name="文本占位符 3"/>
          <p:cNvSpPr>
            <a:spLocks noGrp="1"/>
          </p:cNvSpPr>
          <p:nvPr>
            <p:ph type="body" sz="half" idx="11"/>
          </p:nvPr>
        </p:nvSpPr>
        <p:spPr>
          <a:xfrm>
            <a:off x="480047" y="1008000"/>
            <a:ext cx="11233106" cy="864000"/>
          </a:xfrm>
        </p:spPr>
        <p:txBody>
          <a:bodyPr/>
          <a:lstStyle>
            <a:lvl1pPr marL="0" marR="0" indent="0" algn="l" defTabSz="981075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 sz="1600" b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文本占位符 3"/>
          <p:cNvSpPr>
            <a:spLocks noGrp="1"/>
          </p:cNvSpPr>
          <p:nvPr>
            <p:ph type="body" sz="half" idx="17"/>
          </p:nvPr>
        </p:nvSpPr>
        <p:spPr>
          <a:xfrm>
            <a:off x="480047" y="5760000"/>
            <a:ext cx="11233106" cy="792000"/>
          </a:xfrm>
          <a:solidFill>
            <a:srgbClr val="183884"/>
          </a:solidFill>
        </p:spPr>
        <p:txBody>
          <a:bodyPr anchor="ctr" anchorCtr="1"/>
          <a:lstStyle>
            <a:lvl1pPr marL="0" marR="0" indent="0" algn="ctr" defTabSz="981075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Rectangle 3"/>
          <p:cNvSpPr>
            <a:spLocks noGrp="1" noChangeArrowheads="1"/>
          </p:cNvSpPr>
          <p:nvPr>
            <p:ph idx="12"/>
          </p:nvPr>
        </p:nvSpPr>
        <p:spPr bwMode="auto">
          <a:xfrm>
            <a:off x="480047" y="1872000"/>
            <a:ext cx="5280520" cy="3888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15" name="Rectangle 3"/>
          <p:cNvSpPr>
            <a:spLocks noGrp="1" noChangeArrowheads="1"/>
          </p:cNvSpPr>
          <p:nvPr>
            <p:ph idx="13"/>
          </p:nvPr>
        </p:nvSpPr>
        <p:spPr bwMode="auto">
          <a:xfrm>
            <a:off x="6432633" y="1872000"/>
            <a:ext cx="5280520" cy="3888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0A7C8D4C-061C-B34F-9CBB-EC462DEF3E7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由版式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480046" y="180000"/>
            <a:ext cx="916929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EF3C6E-1637-0943-B103-DFFBFAB7A14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>
            <a:spLocks noChangeArrowheads="1"/>
          </p:cNvSpPr>
          <p:nvPr/>
        </p:nvSpPr>
        <p:spPr bwMode="auto">
          <a:xfrm>
            <a:off x="0" y="1773238"/>
            <a:ext cx="12193201" cy="2828925"/>
          </a:xfrm>
          <a:prstGeom prst="rect">
            <a:avLst/>
          </a:prstGeom>
          <a:solidFill>
            <a:srgbClr val="1838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0" tIns="0" rIns="72000" bIns="0" anchor="ctr"/>
          <a:lstStyle/>
          <a:p>
            <a:pPr eaLnBrk="0" hangingPunct="0"/>
            <a:endParaRPr lang="zh-CN" altLang="en-US"/>
          </a:p>
        </p:txBody>
      </p:sp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0" y="4602163"/>
            <a:ext cx="12193201" cy="42862"/>
          </a:xfrm>
          <a:prstGeom prst="rect">
            <a:avLst/>
          </a:prstGeom>
          <a:solidFill>
            <a:srgbClr val="DE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0" tIns="0" rIns="72000" bIns="0" anchor="ctr"/>
          <a:lstStyle/>
          <a:p>
            <a:pPr eaLnBrk="0" hangingPunct="0"/>
            <a:endParaRPr lang="zh-CN" altLang="en-US"/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4290906" y="2771775"/>
            <a:ext cx="3607155" cy="8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i="1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谢  谢！</a:t>
            </a:r>
            <a:endParaRPr lang="zh-CN" altLang="en-US" sz="4800" i="1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4" descr="E:\工作文件\VI视觉识别\杂项素材\11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064" y="6402388"/>
            <a:ext cx="4801073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58" y="188913"/>
            <a:ext cx="10973880" cy="360362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016199" y="1620000"/>
            <a:ext cx="8160804" cy="45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480046" y="180000"/>
            <a:ext cx="916929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B63235E-CDAE-1C48-9B15-2A83CB38D8C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常规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480046" y="180000"/>
            <a:ext cx="916929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80047" y="1008000"/>
            <a:ext cx="11233106" cy="55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2FBCC1B-6739-1441-AD00-FADADD5631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栏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/>
          <p:cNvSpPr>
            <a:spLocks noGrp="1" noChangeArrowheads="1"/>
          </p:cNvSpPr>
          <p:nvPr>
            <p:ph idx="12"/>
          </p:nvPr>
        </p:nvSpPr>
        <p:spPr bwMode="auto">
          <a:xfrm>
            <a:off x="480047" y="1008000"/>
            <a:ext cx="5280520" cy="55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18" name="Rectangle 3"/>
          <p:cNvSpPr>
            <a:spLocks noGrp="1" noChangeArrowheads="1"/>
          </p:cNvSpPr>
          <p:nvPr>
            <p:ph idx="13"/>
          </p:nvPr>
        </p:nvSpPr>
        <p:spPr bwMode="auto">
          <a:xfrm>
            <a:off x="6432633" y="1008000"/>
            <a:ext cx="5280520" cy="55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480046" y="180000"/>
            <a:ext cx="916929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75B525F4-11CB-AF4A-A7FE-6D8DBC60263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3"/>
          <p:cNvSpPr>
            <a:spLocks noGrp="1"/>
          </p:cNvSpPr>
          <p:nvPr>
            <p:ph type="body" sz="half" idx="17"/>
          </p:nvPr>
        </p:nvSpPr>
        <p:spPr>
          <a:xfrm>
            <a:off x="480047" y="5760000"/>
            <a:ext cx="11233106" cy="792000"/>
          </a:xfrm>
          <a:solidFill>
            <a:srgbClr val="183884"/>
          </a:solidFill>
        </p:spPr>
        <p:txBody>
          <a:bodyPr anchor="ctr" anchorCtr="1"/>
          <a:lstStyle>
            <a:lvl1pPr marL="0" marR="0" indent="0" algn="ctr" defTabSz="981075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80047" y="1008000"/>
            <a:ext cx="11233106" cy="475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480046" y="180000"/>
            <a:ext cx="916929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5117F70E-63B4-F542-9163-BBE36306ABE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重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3"/>
          <p:cNvSpPr>
            <a:spLocks noGrp="1"/>
          </p:cNvSpPr>
          <p:nvPr>
            <p:ph type="body" sz="half" idx="11"/>
          </p:nvPr>
        </p:nvSpPr>
        <p:spPr>
          <a:xfrm>
            <a:off x="480047" y="1008000"/>
            <a:ext cx="11233106" cy="864000"/>
          </a:xfrm>
        </p:spPr>
        <p:txBody>
          <a:bodyPr/>
          <a:lstStyle>
            <a:lvl1pPr marL="0" marR="0" indent="0" algn="l" defTabSz="981075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 sz="1600" b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80047" y="1872000"/>
            <a:ext cx="11233106" cy="46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480046" y="180000"/>
            <a:ext cx="916929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BD77B3-5D71-A047-BC65-D7CF72A5614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重点与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3"/>
          <p:cNvSpPr>
            <a:spLocks noGrp="1"/>
          </p:cNvSpPr>
          <p:nvPr>
            <p:ph type="body" sz="half" idx="11"/>
          </p:nvPr>
        </p:nvSpPr>
        <p:spPr>
          <a:xfrm>
            <a:off x="480047" y="1008000"/>
            <a:ext cx="11233106" cy="864000"/>
          </a:xfrm>
        </p:spPr>
        <p:txBody>
          <a:bodyPr/>
          <a:lstStyle>
            <a:lvl1pPr marL="0" marR="0" indent="0" algn="l" defTabSz="981075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 sz="1600" b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half" idx="17"/>
          </p:nvPr>
        </p:nvSpPr>
        <p:spPr>
          <a:xfrm>
            <a:off x="480047" y="5760000"/>
            <a:ext cx="11233106" cy="792000"/>
          </a:xfrm>
          <a:solidFill>
            <a:srgbClr val="183884"/>
          </a:solidFill>
        </p:spPr>
        <p:txBody>
          <a:bodyPr anchor="ctr" anchorCtr="1"/>
          <a:lstStyle>
            <a:lvl1pPr marL="0" marR="0" indent="0" algn="ctr" defTabSz="981075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80047" y="1872000"/>
            <a:ext cx="11233106" cy="3888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480046" y="180000"/>
            <a:ext cx="916929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81266F72-7C95-F646-9E21-B50396DFF5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栏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480046" y="180000"/>
            <a:ext cx="916929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12" name="文本占位符 3"/>
          <p:cNvSpPr>
            <a:spLocks noGrp="1"/>
          </p:cNvSpPr>
          <p:nvPr>
            <p:ph type="body" sz="half" idx="17"/>
          </p:nvPr>
        </p:nvSpPr>
        <p:spPr>
          <a:xfrm>
            <a:off x="480047" y="5760000"/>
            <a:ext cx="11233106" cy="792000"/>
          </a:xfrm>
          <a:solidFill>
            <a:srgbClr val="183884"/>
          </a:solidFill>
        </p:spPr>
        <p:txBody>
          <a:bodyPr anchor="ctr" anchorCtr="1"/>
          <a:lstStyle>
            <a:lvl1pPr marL="0" marR="0" indent="0" algn="ctr" defTabSz="981075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Rectangle 3"/>
          <p:cNvSpPr>
            <a:spLocks noGrp="1" noChangeArrowheads="1"/>
          </p:cNvSpPr>
          <p:nvPr>
            <p:ph idx="12"/>
          </p:nvPr>
        </p:nvSpPr>
        <p:spPr bwMode="auto">
          <a:xfrm>
            <a:off x="480047" y="1008000"/>
            <a:ext cx="5280520" cy="475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15" name="Rectangle 3"/>
          <p:cNvSpPr>
            <a:spLocks noGrp="1" noChangeArrowheads="1"/>
          </p:cNvSpPr>
          <p:nvPr>
            <p:ph idx="13"/>
          </p:nvPr>
        </p:nvSpPr>
        <p:spPr bwMode="auto">
          <a:xfrm>
            <a:off x="6432633" y="1008000"/>
            <a:ext cx="5280520" cy="475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9A09A01-660F-884E-B2DB-A7E062E98A1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栏重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480046" y="180000"/>
            <a:ext cx="916929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11" name="文本占位符 3"/>
          <p:cNvSpPr>
            <a:spLocks noGrp="1"/>
          </p:cNvSpPr>
          <p:nvPr>
            <p:ph type="body" sz="half" idx="11"/>
          </p:nvPr>
        </p:nvSpPr>
        <p:spPr>
          <a:xfrm>
            <a:off x="480047" y="1008000"/>
            <a:ext cx="11233106" cy="864000"/>
          </a:xfrm>
        </p:spPr>
        <p:txBody>
          <a:bodyPr/>
          <a:lstStyle>
            <a:lvl1pPr marL="0" marR="0" indent="0" algn="l" defTabSz="981075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 sz="1600" b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Rectangle 3"/>
          <p:cNvSpPr>
            <a:spLocks noGrp="1" noChangeArrowheads="1"/>
          </p:cNvSpPr>
          <p:nvPr>
            <p:ph idx="12"/>
          </p:nvPr>
        </p:nvSpPr>
        <p:spPr bwMode="auto">
          <a:xfrm>
            <a:off x="480047" y="1872000"/>
            <a:ext cx="5280520" cy="46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15" name="Rectangle 3"/>
          <p:cNvSpPr>
            <a:spLocks noGrp="1" noChangeArrowheads="1"/>
          </p:cNvSpPr>
          <p:nvPr>
            <p:ph idx="13"/>
          </p:nvPr>
        </p:nvSpPr>
        <p:spPr bwMode="auto">
          <a:xfrm>
            <a:off x="6432633" y="1872000"/>
            <a:ext cx="5280520" cy="46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0F81B1A2-E3DB-C34F-B08B-FE2AAFA0DAE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4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68723" y="6551613"/>
            <a:ext cx="61601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>
                <a:solidFill>
                  <a:srgbClr val="183884"/>
                </a:solidFill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E9F1A714-F0B6-3F48-8303-098EC720DA2A}" type="slidenum">
              <a:rPr lang="en-US" altLang="zh-CN"/>
            </a:fld>
            <a:endParaRPr lang="en-US" altLang="zh-CN"/>
          </a:p>
        </p:txBody>
      </p:sp>
      <p:sp>
        <p:nvSpPr>
          <p:cNvPr id="1027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480531" y="179388"/>
            <a:ext cx="9100445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72000" bIns="0" numCol="1" anchor="ctr" anchorCtr="0" compatLnSpc="1"/>
          <a:lstStyle/>
          <a:p>
            <a:pPr lvl="0"/>
            <a:r>
              <a:rPr lang="zh-CN" altLang="en-US"/>
              <a:t>标题</a:t>
            </a:r>
            <a:endParaRPr lang="en-US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0531" y="1008063"/>
            <a:ext cx="11232139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46800" tIns="46800" rIns="468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en-US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</p:txBody>
      </p:sp>
      <p:sp>
        <p:nvSpPr>
          <p:cNvPr id="1029" name="矩形 1"/>
          <p:cNvSpPr/>
          <p:nvPr/>
        </p:nvSpPr>
        <p:spPr bwMode="auto">
          <a:xfrm>
            <a:off x="0" y="765175"/>
            <a:ext cx="518635" cy="25400"/>
          </a:xfrm>
          <a:custGeom>
            <a:avLst/>
            <a:gdLst>
              <a:gd name="T0" fmla="*/ 0 w 269777"/>
              <a:gd name="T1" fmla="*/ 0 h 18000"/>
              <a:gd name="T2" fmla="*/ 388800 w 269777"/>
              <a:gd name="T3" fmla="*/ 0 h 18000"/>
              <a:gd name="T4" fmla="*/ 364777 w 269777"/>
              <a:gd name="T5" fmla="*/ 24000 h 18000"/>
              <a:gd name="T6" fmla="*/ 0 w 269777"/>
              <a:gd name="T7" fmla="*/ 24000 h 18000"/>
              <a:gd name="T8" fmla="*/ 0 w 269777"/>
              <a:gd name="T9" fmla="*/ 0 h 1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9777" h="18000">
                <a:moveTo>
                  <a:pt x="0" y="0"/>
                </a:moveTo>
                <a:lnTo>
                  <a:pt x="269777" y="0"/>
                </a:lnTo>
                <a:lnTo>
                  <a:pt x="253108" y="18000"/>
                </a:lnTo>
                <a:lnTo>
                  <a:pt x="0" y="18000"/>
                </a:lnTo>
                <a:lnTo>
                  <a:pt x="0" y="0"/>
                </a:lnTo>
                <a:close/>
              </a:path>
            </a:pathLst>
          </a:custGeom>
          <a:solidFill>
            <a:srgbClr val="DE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72000" bIns="0" anchor="ctr"/>
          <a:lstStyle/>
          <a:p>
            <a:endParaRPr lang="zh-CN" altLang="en-US"/>
          </a:p>
        </p:txBody>
      </p:sp>
      <p:sp>
        <p:nvSpPr>
          <p:cNvPr id="1030" name="矩形 14"/>
          <p:cNvSpPr/>
          <p:nvPr/>
        </p:nvSpPr>
        <p:spPr bwMode="auto">
          <a:xfrm>
            <a:off x="560973" y="765175"/>
            <a:ext cx="11642813" cy="25400"/>
          </a:xfrm>
          <a:custGeom>
            <a:avLst/>
            <a:gdLst>
              <a:gd name="T0" fmla="*/ 21207 w 8860135"/>
              <a:gd name="T1" fmla="*/ 0 h 18000"/>
              <a:gd name="T2" fmla="*/ 8730000 w 8860135"/>
              <a:gd name="T3" fmla="*/ 0 h 18000"/>
              <a:gd name="T4" fmla="*/ 8730000 w 8860135"/>
              <a:gd name="T5" fmla="*/ 24000 h 18000"/>
              <a:gd name="T6" fmla="*/ 0 w 8860135"/>
              <a:gd name="T7" fmla="*/ 24000 h 18000"/>
              <a:gd name="T8" fmla="*/ 21207 w 8860135"/>
              <a:gd name="T9" fmla="*/ 0 h 1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860135" h="18000">
                <a:moveTo>
                  <a:pt x="21523" y="0"/>
                </a:moveTo>
                <a:lnTo>
                  <a:pt x="8860135" y="0"/>
                </a:lnTo>
                <a:lnTo>
                  <a:pt x="8860135" y="18000"/>
                </a:lnTo>
                <a:lnTo>
                  <a:pt x="0" y="18000"/>
                </a:lnTo>
                <a:lnTo>
                  <a:pt x="21523" y="0"/>
                </a:lnTo>
                <a:close/>
              </a:path>
            </a:pathLst>
          </a:custGeom>
          <a:solidFill>
            <a:srgbClr val="1838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72000" bIns="0" anchor="ctr"/>
          <a:lstStyle/>
          <a:p>
            <a:endParaRPr lang="zh-CN" altLang="en-US"/>
          </a:p>
        </p:txBody>
      </p:sp>
      <p:pic>
        <p:nvPicPr>
          <p:cNvPr id="1031" name="Picture 3" descr="E:\工作文件\分子公司管理\子公司VI建设\创建文件\吉天仪器\吉天仪器LOGO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977" y="298450"/>
            <a:ext cx="2292576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880745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183884"/>
          </a:solidFill>
          <a:latin typeface="+mj-lt"/>
          <a:ea typeface="+mj-ea"/>
          <a:cs typeface="微软雅黑" panose="020B0503020204020204" charset="-122"/>
        </a:defRPr>
      </a:lvl1pPr>
      <a:lvl2pPr algn="l" defTabSz="880745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183884"/>
          </a:solidFill>
          <a:latin typeface="Arial" panose="020B0604020202020204" pitchFamily="34" charset="0"/>
          <a:ea typeface="微软雅黑" panose="020B0503020204020204" charset="-122"/>
          <a:cs typeface="微软雅黑" panose="020B0503020204020204" charset="-122"/>
        </a:defRPr>
      </a:lvl2pPr>
      <a:lvl3pPr algn="l" defTabSz="880745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183884"/>
          </a:solidFill>
          <a:latin typeface="Arial" panose="020B0604020202020204" pitchFamily="34" charset="0"/>
          <a:ea typeface="微软雅黑" panose="020B0503020204020204" charset="-122"/>
          <a:cs typeface="微软雅黑" panose="020B0503020204020204" charset="-122"/>
        </a:defRPr>
      </a:lvl3pPr>
      <a:lvl4pPr algn="l" defTabSz="880745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183884"/>
          </a:solidFill>
          <a:latin typeface="Arial" panose="020B0604020202020204" pitchFamily="34" charset="0"/>
          <a:ea typeface="微软雅黑" panose="020B0503020204020204" charset="-122"/>
          <a:cs typeface="微软雅黑" panose="020B0503020204020204" charset="-122"/>
        </a:defRPr>
      </a:lvl4pPr>
      <a:lvl5pPr algn="l" defTabSz="880745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183884"/>
          </a:solidFill>
          <a:latin typeface="Arial" panose="020B0604020202020204" pitchFamily="34" charset="0"/>
          <a:ea typeface="微软雅黑" panose="020B0503020204020204" charset="-122"/>
          <a:cs typeface="微软雅黑" panose="020B0503020204020204" charset="-122"/>
        </a:defRPr>
      </a:lvl5pPr>
      <a:lvl6pPr marL="457200" algn="l" defTabSz="880745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defTabSz="880745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defTabSz="880745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defTabSz="880745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71780" indent="-271780" algn="l" defTabSz="981075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Clr>
          <a:srgbClr val="183884"/>
        </a:buClr>
        <a:buSzPct val="120000"/>
        <a:buFont typeface="Wingdings" panose="05000000000000000000" charset="0"/>
        <a:buChar char="§"/>
        <a:defRPr sz="1600">
          <a:solidFill>
            <a:srgbClr val="183884"/>
          </a:solidFill>
          <a:latin typeface="+mn-lt"/>
          <a:ea typeface="+mn-ea"/>
          <a:cs typeface="微软雅黑" panose="020B0503020204020204" charset="-122"/>
        </a:defRPr>
      </a:lvl1pPr>
      <a:lvl2pPr marL="625475" indent="-174625" algn="l" defTabSz="981075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Clr>
          <a:srgbClr val="183884"/>
        </a:buClr>
        <a:buSzPct val="140000"/>
        <a:buFont typeface="Times New Roman" panose="02020603050405020304" charset="0"/>
        <a:buChar char="-"/>
        <a:defRPr sz="1400">
          <a:solidFill>
            <a:srgbClr val="183884"/>
          </a:solidFill>
          <a:latin typeface="+mn-lt"/>
          <a:ea typeface="+mn-ea"/>
          <a:cs typeface="微软雅黑" panose="020B0503020204020204" charset="-122"/>
        </a:defRPr>
      </a:lvl2pPr>
      <a:lvl3pPr marL="987425" indent="-182880" algn="l" defTabSz="981075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Clr>
          <a:srgbClr val="183884"/>
        </a:buClr>
        <a:buFont typeface="Marlett" charset="0"/>
        <a:buChar char="8"/>
        <a:defRPr sz="1400">
          <a:solidFill>
            <a:srgbClr val="183884"/>
          </a:solidFill>
          <a:latin typeface="+mn-lt"/>
          <a:ea typeface="+mn-ea"/>
          <a:cs typeface="微软雅黑" panose="020B0503020204020204" charset="-122"/>
        </a:defRPr>
      </a:lvl3pPr>
      <a:lvl4pPr marL="1349375" indent="-182880" algn="l" defTabSz="981075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Clr>
          <a:srgbClr val="183884"/>
        </a:buClr>
        <a:buSzPct val="110000"/>
        <a:buFont typeface="Arial" panose="020B0604020202020204" pitchFamily="34" charset="0"/>
        <a:buChar char="›"/>
        <a:defRPr sz="1400">
          <a:solidFill>
            <a:srgbClr val="183884"/>
          </a:solidFill>
          <a:latin typeface="+mn-lt"/>
          <a:ea typeface="+mn-ea"/>
          <a:cs typeface="微软雅黑" panose="020B0503020204020204" charset="-122"/>
        </a:defRPr>
      </a:lvl4pPr>
      <a:lvl5pPr marL="1818005" algn="l" defTabSz="981075" rtl="0" eaLnBrk="1" fontAlgn="base" hangingPunct="1">
        <a:spcBef>
          <a:spcPct val="0"/>
        </a:spcBef>
        <a:spcAft>
          <a:spcPts val="600"/>
        </a:spcAft>
        <a:buClr>
          <a:srgbClr val="183884"/>
        </a:buClr>
        <a:buSzPct val="95000"/>
        <a:defRPr sz="1400">
          <a:solidFill>
            <a:srgbClr val="183884"/>
          </a:solidFill>
          <a:latin typeface="+mn-lt"/>
          <a:ea typeface="+mn-ea"/>
          <a:cs typeface="微软雅黑" panose="020B0503020204020204" charset="-122"/>
        </a:defRPr>
      </a:lvl5pPr>
      <a:lvl6pPr marL="2275205" indent="0" algn="l" defTabSz="98107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5000"/>
        <a:buFontTx/>
        <a:buNone/>
        <a:defRPr sz="1600">
          <a:solidFill>
            <a:schemeClr val="tx1"/>
          </a:solidFill>
          <a:latin typeface="+mn-lt"/>
          <a:ea typeface="+mn-ea"/>
        </a:defRPr>
      </a:lvl6pPr>
      <a:lvl7pPr marL="2732405" indent="0" algn="l" defTabSz="98107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5000"/>
        <a:buFont typeface="Arial" panose="020B0604020202020204" pitchFamily="34" charset="0"/>
        <a:buNone/>
        <a:defRPr sz="1600">
          <a:solidFill>
            <a:schemeClr val="tx1"/>
          </a:solidFill>
          <a:latin typeface="+mn-lt"/>
          <a:ea typeface="+mn-ea"/>
        </a:defRPr>
      </a:lvl7pPr>
      <a:lvl8pPr marL="3529330" indent="-339725" algn="l" defTabSz="98107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5000"/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986530" indent="-339725" algn="l" defTabSz="98107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5000"/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oleObject" Target="../embeddings/oleObject2.bin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oleObject" Target="../embeddings/oleObject1.bin"/><Relationship Id="rId12" Type="http://schemas.openxmlformats.org/officeDocument/2006/relationships/notesSlide" Target="../notesSlides/notesSlide3.xml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ctrTitle" sz="quarter"/>
          </p:nvPr>
        </p:nvSpPr>
        <p:spPr>
          <a:xfrm>
            <a:off x="2064350" y="1979613"/>
            <a:ext cx="8077200" cy="720725"/>
          </a:xfrm>
        </p:spPr>
        <p:txBody>
          <a:bodyPr/>
          <a:lstStyle/>
          <a:p>
            <a:pPr algn="ctr"/>
            <a:r>
              <a:rPr lang="en-US" altLang="zh-CN" dirty="0" smtClean="0">
                <a:latin typeface="Arial" panose="020B0604020202020204" pitchFamily="34" charset="0"/>
                <a:ea typeface="微软雅黑" panose="020B0503020204020204" charset="-122"/>
              </a:rPr>
              <a:t>FIA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</a:rPr>
              <a:t>流动注射</a:t>
            </a:r>
            <a:r>
              <a:rPr lang="zh-CN" altLang="en-US" dirty="0" smtClean="0">
                <a:latin typeface="Arial" panose="020B0604020202020204" pitchFamily="34" charset="0"/>
                <a:ea typeface="微软雅黑" panose="020B0503020204020204" charset="-122"/>
              </a:rPr>
              <a:t>综合解决方案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583713" y="2700338"/>
            <a:ext cx="5557837" cy="611187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高效准确的溶液化学分析解决</a:t>
            </a:r>
            <a:r>
              <a:rPr lang="zh-CN" altLang="en-US" dirty="0" smtClean="0"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方案</a:t>
            </a:r>
            <a:endParaRPr dirty="0"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340" name="副标题 3"/>
          <p:cNvSpPr>
            <a:spLocks noGrp="1"/>
          </p:cNvSpPr>
          <p:nvPr>
            <p:ph type="subTitle" sz="quarter" idx="1"/>
          </p:nvPr>
        </p:nvSpPr>
        <p:spPr>
          <a:xfrm>
            <a:off x="5917213" y="3600450"/>
            <a:ext cx="4225925" cy="792163"/>
          </a:xfrm>
        </p:spPr>
        <p:txBody>
          <a:bodyPr/>
          <a:lstStyle/>
          <a:p>
            <a:pPr>
              <a:spcBef>
                <a:spcPct val="0"/>
              </a:spcBef>
              <a:buFont typeface="Wingdings" panose="05000000000000000000" charset="0"/>
              <a:buNone/>
            </a:pPr>
            <a:r>
              <a:rPr dirty="0"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赵 昕</a:t>
            </a:r>
            <a:endParaRPr dirty="0"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0"/>
              </a:spcBef>
              <a:buFont typeface="Wingdings" panose="05000000000000000000" charset="0"/>
              <a:buNone/>
            </a:pPr>
            <a:r>
              <a:rPr altLang="zh-CN" dirty="0"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北京吉天仪器有限公司</a:t>
            </a:r>
            <a:endParaRPr altLang="zh-CN" dirty="0"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0"/>
              </a:spcBef>
              <a:buFont typeface="Wingdings" panose="05000000000000000000" charset="0"/>
              <a:buNone/>
            </a:pPr>
            <a:r>
              <a:rPr altLang="zh-CN" dirty="0"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售前支持部</a:t>
            </a:r>
            <a:endParaRPr altLang="zh-CN" dirty="0"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407344" y="1447616"/>
            <a:ext cx="8352928" cy="396583"/>
          </a:xfrm>
          <a:prstGeom prst="rect">
            <a:avLst/>
          </a:prstGeom>
        </p:spPr>
        <p:txBody>
          <a:bodyPr wrap="square">
            <a:spAutoFit/>
          </a:bodyPr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rgbClr val="33CCCC"/>
              </a:buClr>
              <a:buFont typeface="Wingdings" panose="05000000000000000000" charset="0"/>
              <a:buChar char="Ø"/>
            </a:pPr>
            <a:r>
              <a:rPr lang="zh-CN" altLang="en-US" sz="18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华文楷体" panose="02010600040101010101" charset="-122"/>
              </a:rPr>
              <a:t>吉</a:t>
            </a: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华文楷体" panose="02010600040101010101" charset="-122"/>
              </a:rPr>
              <a:t>天试剂包新环境标准配制的</a:t>
            </a:r>
            <a:r>
              <a:rPr lang="zh-CN" altLang="en-US" sz="18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华文楷体" panose="02010600040101010101" charset="-122"/>
              </a:rPr>
              <a:t>比较</a:t>
            </a:r>
            <a:endParaRPr lang="en-US" altLang="zh-CN" sz="1800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  <a:cs typeface="华文楷体" panose="02010600040101010101" charset="-122"/>
            </a:endParaRPr>
          </a:p>
        </p:txBody>
      </p:sp>
      <p:sp>
        <p:nvSpPr>
          <p:cNvPr id="7" name="标题 3"/>
          <p:cNvSpPr>
            <a:spLocks noGrp="1"/>
          </p:cNvSpPr>
          <p:nvPr>
            <p:ph type="title"/>
          </p:nvPr>
        </p:nvSpPr>
        <p:spPr>
          <a:xfrm>
            <a:off x="360363" y="179388"/>
            <a:ext cx="6875462" cy="468312"/>
          </a:xfrm>
        </p:spPr>
        <p:txBody>
          <a:bodyPr/>
          <a:p>
            <a:r>
              <a:rPr lang="zh-CN" altLang="en-US" dirty="0" smtClean="0">
                <a:latin typeface="Arial" panose="020B0604020202020204" pitchFamily="34" charset="0"/>
                <a:ea typeface="微软雅黑" panose="020B0503020204020204" charset="-122"/>
              </a:rPr>
              <a:t>新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</a:rPr>
              <a:t>环境标准解决</a:t>
            </a:r>
            <a:r>
              <a:rPr lang="zh-CN" altLang="en-US" dirty="0" smtClean="0">
                <a:latin typeface="Arial" panose="020B0604020202020204" pitchFamily="34" charset="0"/>
                <a:ea typeface="微软雅黑" panose="020B0503020204020204" charset="-122"/>
              </a:rPr>
              <a:t>方案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360993" y="1048038"/>
            <a:ext cx="5112568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72000" bIns="0" anchor="ctr"/>
          <a:p>
            <a:pPr defTabSz="880745"/>
            <a:r>
              <a:rPr lang="zh-CN" altLang="en-US" sz="1800" b="1" dirty="0" smtClean="0">
                <a:solidFill>
                  <a:schemeClr val="accent2"/>
                </a:solidFill>
                <a:ea typeface="微软雅黑" panose="020B0503020204020204" charset="-122"/>
                <a:cs typeface="微软雅黑" panose="020B0503020204020204" charset="-122"/>
              </a:rPr>
              <a:t>试剂配置</a:t>
            </a:r>
            <a:endParaRPr lang="en-US" altLang="zh-CN" sz="1800" b="1" dirty="0">
              <a:solidFill>
                <a:schemeClr val="accent2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241" name="Picture 1" descr="C:\Users\12928\AppData\Roaming\Tencent\Users\1064435641\QQ\WinTemp\RichOle\CTVJMDENK61OZQT]Z[J_{P9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204" y="2246392"/>
            <a:ext cx="3686175" cy="2609850"/>
          </a:xfrm>
          <a:prstGeom prst="rect">
            <a:avLst/>
          </a:prstGeom>
          <a:noFill/>
        </p:spPr>
      </p:pic>
      <p:pic>
        <p:nvPicPr>
          <p:cNvPr id="10242" name="Picture 2" descr="C:\Users\12928\AppData\Roaming\Tencent\Users\1064435641\QQ\WinTemp\RichOle\@7C}WE(7A`][ZFP7{$C@}@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726" y="2076088"/>
            <a:ext cx="3810000" cy="3467100"/>
          </a:xfrm>
          <a:prstGeom prst="rect">
            <a:avLst/>
          </a:prstGeom>
          <a:noFill/>
        </p:spPr>
      </p:pic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1407026" y="4985261"/>
            <a:ext cx="3362593" cy="120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lvl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kumimoji="1" lang="en-US" altLang="zh-CN" sz="140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HJ826-2017</a:t>
            </a:r>
            <a:r>
              <a:rPr kumimoji="1" lang="zh-CN" altLang="en-US" sz="14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中的甲基蓝原液需净化萃取，将甲基蓝原液萃取</a:t>
            </a:r>
            <a:r>
              <a:rPr kumimoji="1" lang="en-US" altLang="zh-CN" sz="14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6-7</a:t>
            </a:r>
            <a:r>
              <a:rPr kumimoji="1" lang="zh-CN" altLang="en-US" sz="14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次，直至有机相澄清；</a:t>
            </a:r>
            <a:r>
              <a:rPr kumimoji="1" lang="zh-CN" altLang="en-US" sz="14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吉天试剂包优化了试剂配制方法，甲基蓝原液无需净化萃取</a:t>
            </a:r>
            <a:r>
              <a:rPr kumimoji="1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140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3"/>
          <p:cNvSpPr>
            <a:spLocks noGrp="1"/>
          </p:cNvSpPr>
          <p:nvPr>
            <p:ph type="title"/>
          </p:nvPr>
        </p:nvSpPr>
        <p:spPr>
          <a:xfrm>
            <a:off x="264160" y="179705"/>
            <a:ext cx="8495665" cy="46799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dirty="0" smtClean="0">
                <a:latin typeface="Arial" panose="020B0604020202020204" pitchFamily="34" charset="0"/>
                <a:ea typeface="微软雅黑" panose="020B0503020204020204" charset="-122"/>
              </a:rPr>
              <a:t>新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</a:rPr>
              <a:t>环境标准解决</a:t>
            </a:r>
            <a:r>
              <a:rPr lang="zh-CN" altLang="en-US" dirty="0" smtClean="0">
                <a:latin typeface="Arial" panose="020B0604020202020204" pitchFamily="34" charset="0"/>
                <a:ea typeface="微软雅黑" panose="020B0503020204020204" charset="-122"/>
              </a:rPr>
              <a:t>方案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848128" y="980728"/>
            <a:ext cx="511256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72000" bIns="0" anchor="ctr"/>
          <a:lstStyle/>
          <a:p>
            <a:pPr defTabSz="880745"/>
            <a:r>
              <a:rPr lang="zh-CN" altLang="en-US" sz="1800" b="1" dirty="0" smtClean="0">
                <a:solidFill>
                  <a:schemeClr val="accent2"/>
                </a:solidFill>
                <a:ea typeface="微软雅黑" panose="020B0503020204020204" charset="-122"/>
                <a:cs typeface="微软雅黑" panose="020B0503020204020204" charset="-122"/>
              </a:rPr>
              <a:t>方案优势</a:t>
            </a:r>
            <a:endParaRPr lang="en-US" altLang="zh-CN" sz="1800" b="1" dirty="0">
              <a:solidFill>
                <a:schemeClr val="accent2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3" descr="C:\Users\12928\AppData\Roaming\Tencent\Users\1064435641\QQ\WinTemp\RichOle\X){0B}ZB H3W$H{HQ9%2T.png"/>
          <p:cNvSpPr>
            <a:spLocks noChangeAspect="1" noChangeArrowheads="1"/>
          </p:cNvSpPr>
          <p:nvPr/>
        </p:nvSpPr>
        <p:spPr bwMode="auto">
          <a:xfrm>
            <a:off x="152460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5" descr="C:\Users\12928\AppData\Roaming\Tencent\Users\1064435641\QQ\WinTemp\RichOle\X){0B}ZB H3W$H{HQ9%2T.png"/>
          <p:cNvSpPr>
            <a:spLocks noChangeAspect="1" noChangeArrowheads="1"/>
          </p:cNvSpPr>
          <p:nvPr/>
        </p:nvSpPr>
        <p:spPr bwMode="auto">
          <a:xfrm>
            <a:off x="18294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C:\Users\12928\AppData\Roaming\Tencent\Users\1064435641\QQ\WinTemp\RichOle\X){0B}ZB H3W$H{HQ9%2T.png"/>
          <p:cNvSpPr>
            <a:spLocks noChangeAspect="1" noChangeArrowheads="1"/>
          </p:cNvSpPr>
          <p:nvPr/>
        </p:nvSpPr>
        <p:spPr bwMode="auto">
          <a:xfrm>
            <a:off x="1981800" y="457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AutoShape 7" descr="C:\Users\12928\AppData\Roaming\Tencent\Users\1064435641\QQ\WinTemp\RichOle\X){0B}ZB H3W$H{HQ9%2T.png"/>
          <p:cNvSpPr>
            <a:spLocks noChangeAspect="1" noChangeArrowheads="1"/>
          </p:cNvSpPr>
          <p:nvPr/>
        </p:nvSpPr>
        <p:spPr bwMode="auto">
          <a:xfrm>
            <a:off x="2134200" y="609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AutoShape 8" descr="C:\Users\12928\AppData\Roaming\Tencent\Users\1064435641\QQ\WinTemp\RichOle\X){0B}ZB H3W$H{HQ9%2T.png"/>
          <p:cNvSpPr>
            <a:spLocks noChangeAspect="1" noChangeArrowheads="1"/>
          </p:cNvSpPr>
          <p:nvPr/>
        </p:nvSpPr>
        <p:spPr bwMode="auto">
          <a:xfrm>
            <a:off x="2286600" y="762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AutoShape 11" descr="C:\Users\12928\AppData\Roaming\Tencent\Users\1064435641\QQ\WinTemp\RichOle\X){0B}ZB H3W$H{HQ9%2T.png"/>
          <p:cNvSpPr>
            <a:spLocks noChangeAspect="1" noChangeArrowheads="1"/>
          </p:cNvSpPr>
          <p:nvPr/>
        </p:nvSpPr>
        <p:spPr bwMode="auto">
          <a:xfrm>
            <a:off x="2743800" y="1219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08168" y="1628800"/>
            <a:ext cx="7848872" cy="1899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rgbClr val="33CCCC"/>
              </a:buClr>
              <a:buFont typeface="Wingdings" panose="05000000000000000000" charset="0"/>
              <a:buChar char="Ø"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完全符合环境新标准</a:t>
            </a:r>
            <a:r>
              <a:rPr lang="en-US" altLang="zh-CN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HJ 825-2017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HJ 824-2017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HJ 823-2017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HJ 826-2017</a:t>
            </a: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。</a:t>
            </a:r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  <a:cs typeface="华文楷体" panose="02010600040101010101" charset="-122"/>
            </a:endParaRP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rgbClr val="33CCCC"/>
              </a:buClr>
              <a:buFont typeface="Wingdings" panose="05000000000000000000" charset="0"/>
              <a:buChar char="Ø"/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配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有试剂包解决方案，提供了方便、快速、可靠、绿色的试剂配制方式。</a:t>
            </a:r>
            <a:endParaRPr lang="zh-CN" altLang="en-US" sz="1800" dirty="0">
              <a:solidFill>
                <a:srgbClr val="000000"/>
              </a:solidFill>
              <a:latin typeface="+mn-ea"/>
              <a:ea typeface="+mn-ea"/>
              <a:cs typeface="华文楷体" panose="02010600040101010101" charset="-122"/>
            </a:endParaRP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rgbClr val="33CCCC"/>
              </a:buClr>
              <a:buFont typeface="Wingdings" panose="05000000000000000000" charset="0"/>
              <a:buChar char="Ø"/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检测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过程高效，反应在密闭的管路中进行，避免接触有害试剂。</a:t>
            </a:r>
            <a:endParaRPr lang="zh-CN" altLang="en-US" sz="1800" dirty="0">
              <a:solidFill>
                <a:srgbClr val="000000"/>
              </a:solidFill>
              <a:latin typeface="+mn-ea"/>
              <a:ea typeface="+mn-ea"/>
              <a:cs typeface="华文楷体" panose="02010600040101010101" charset="-122"/>
            </a:endParaRP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rgbClr val="33CCCC"/>
              </a:buClr>
              <a:buFont typeface="Wingdings" panose="05000000000000000000" charset="0"/>
              <a:buChar char="Ø"/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检测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项目全面，广泛应用于水质分析、环境分析等多个领域</a:t>
            </a: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。</a:t>
            </a:r>
            <a:endParaRPr lang="zh-CN" altLang="en-US" sz="1800" dirty="0">
              <a:solidFill>
                <a:srgbClr val="000000"/>
              </a:solidFill>
              <a:latin typeface="+mn-ea"/>
              <a:ea typeface="+mn-ea"/>
              <a:cs typeface="华文楷体" panose="02010600040101010101" charset="-122"/>
            </a:endParaRPr>
          </a:p>
        </p:txBody>
      </p:sp>
      <p:pic>
        <p:nvPicPr>
          <p:cNvPr id="17" name="图片 16" descr="G:\picture\20160614台湾毕业旅行\台湾\IMG_1893.JPG"/>
          <p:cNvPicPr/>
          <p:nvPr/>
        </p:nvPicPr>
        <p:blipFill rotWithShape="1"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3" b="35257"/>
          <a:stretch>
            <a:fillRect/>
          </a:stretch>
        </p:blipFill>
        <p:spPr bwMode="auto">
          <a:xfrm>
            <a:off x="2313202" y="3645024"/>
            <a:ext cx="7455806" cy="2659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占位符 5"/>
          <p:cNvSpPr>
            <a:spLocks noGrp="1"/>
          </p:cNvSpPr>
          <p:nvPr>
            <p:ph type="body" sz="half" idx="11"/>
          </p:nvPr>
        </p:nvSpPr>
        <p:spPr/>
        <p:txBody>
          <a:bodyPr/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■</a:t>
            </a:r>
            <a:r>
              <a:rPr lang="zh-CN" altLang="en-US" dirty="0" smtClean="0"/>
              <a:t>发布标准 完全符合</a:t>
            </a:r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2400" dirty="0" smtClean="0"/>
              <a:t>国内标准</a:t>
            </a:r>
            <a:endParaRPr lang="zh-CN" altLang="en-US" sz="2400" dirty="0"/>
          </a:p>
        </p:txBody>
      </p:sp>
      <p:sp>
        <p:nvSpPr>
          <p:cNvPr id="8" name="内容占位符 6"/>
          <p:cNvSpPr>
            <a:spLocks noGrp="1"/>
          </p:cNvSpPr>
          <p:nvPr/>
        </p:nvSpPr>
        <p:spPr>
          <a:xfrm>
            <a:off x="331788" y="1466850"/>
            <a:ext cx="7956053" cy="52313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46800" tIns="46800" rIns="46800" bIns="46800" numCol="1" anchor="t" anchorCtr="0" compatLnSpc="1">
            <a:spAutoFit/>
          </a:bodyPr>
          <a:lstStyle>
            <a:lvl1pPr marL="271780" indent="-271780" algn="l" defTabSz="981075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183884"/>
              </a:buClr>
              <a:buSzPct val="120000"/>
              <a:buFont typeface="Wingdings" panose="05000000000000000000" pitchFamily="2" charset="2"/>
              <a:buChar char="§"/>
              <a:defRPr sz="1600" b="0">
                <a:solidFill>
                  <a:srgbClr val="183884"/>
                </a:solidFill>
                <a:latin typeface="+mn-lt"/>
                <a:ea typeface="+mn-ea"/>
                <a:cs typeface="+mn-cs"/>
              </a:defRPr>
            </a:lvl1pPr>
            <a:lvl2pPr marL="625475" indent="-174625" algn="l" defTabSz="981075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183884"/>
              </a:buClr>
              <a:buSzPct val="140000"/>
              <a:buFont typeface="Times New Roman" panose="02020603050405020304" charset="0"/>
              <a:buChar char="-"/>
              <a:defRPr sz="1400" b="0">
                <a:solidFill>
                  <a:srgbClr val="183884"/>
                </a:solidFill>
                <a:latin typeface="+mn-lt"/>
                <a:ea typeface="+mn-ea"/>
              </a:defRPr>
            </a:lvl2pPr>
            <a:lvl3pPr marL="987425" indent="-182880" algn="l" defTabSz="981075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183884"/>
              </a:buClr>
              <a:buFont typeface="Marlett" pitchFamily="2" charset="2"/>
              <a:buChar char="8"/>
              <a:defRPr sz="1400" b="0">
                <a:solidFill>
                  <a:srgbClr val="183884"/>
                </a:solidFill>
                <a:latin typeface="+mn-lt"/>
                <a:ea typeface="+mn-ea"/>
              </a:defRPr>
            </a:lvl3pPr>
            <a:lvl4pPr marL="1349375" indent="-182880" algn="l" defTabSz="981075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183884"/>
              </a:buClr>
              <a:buSzPct val="110000"/>
              <a:buFont typeface="Arial" panose="020B0604020202020204" pitchFamily="34" charset="0"/>
              <a:buChar char="›"/>
              <a:defRPr sz="1400" b="0">
                <a:solidFill>
                  <a:srgbClr val="183884"/>
                </a:solidFill>
                <a:latin typeface="+mn-lt"/>
                <a:ea typeface="+mn-ea"/>
              </a:defRPr>
            </a:lvl4pPr>
            <a:lvl5pPr marL="1818005" indent="0" algn="l" defTabSz="981075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183884"/>
              </a:buClr>
              <a:buSzPct val="95000"/>
              <a:buFontTx/>
              <a:buNone/>
              <a:defRPr sz="1400" b="0">
                <a:solidFill>
                  <a:srgbClr val="183884"/>
                </a:solidFill>
                <a:latin typeface="+mn-lt"/>
                <a:ea typeface="+mn-ea"/>
              </a:defRPr>
            </a:lvl5pPr>
            <a:lvl6pPr marL="2275205" indent="0" algn="l" defTabSz="98107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  <a:buFontTx/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732405" indent="0" algn="l" defTabSz="98107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529330" indent="-339725" algn="l" defTabSz="98107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986530" indent="-339725" algn="l" defTabSz="98107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HJ666-2013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水质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氨氮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流动注射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分光光度法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HJ668-2013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水质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总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氮流动注射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分光光度法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HJ671-2013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水质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总磷流动注射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分光光度法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HJ825-2017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水质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挥发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酚流动注射分光光度法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HJ823-2017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水质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氰化物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流动注射分光光度法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HJ826-2017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水质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阴离子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表面活性剂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流动注射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分光光度法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HJ824-2017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水质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硫化物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流动注射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分光光度法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GB 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8537-2008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饮用天然矿泉水（挥发酚、氰化物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试行标准</a:t>
            </a:r>
            <a:endParaRPr lang="en-US" altLang="zh-CN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生活饮用水卫生监测部分水质指标补充检验方法手册 （ 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2014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月）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海洋检测规范</a:t>
            </a:r>
            <a:r>
              <a:rPr lang="en-US" altLang="zh-CN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第四部分：海水分析 </a:t>
            </a:r>
            <a:r>
              <a:rPr lang="en-US" altLang="zh-CN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GB17378.4-2007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FA76EBA-708E-C744-B536-E6DCA8E8EC73}" type="slidenum">
              <a:rPr lang="en-US" altLang="zh-CN">
                <a:solidFill>
                  <a:srgbClr val="183884"/>
                </a:solidFill>
                <a:ea typeface="微软雅黑" panose="020B0503020204020204" charset="-122"/>
                <a:cs typeface="微软雅黑" panose="020B0503020204020204" charset="-122"/>
              </a:rPr>
            </a:fld>
            <a:endParaRPr lang="en-US" altLang="zh-CN" dirty="0">
              <a:solidFill>
                <a:srgbClr val="183884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364" name="标题 3"/>
          <p:cNvSpPr>
            <a:spLocks noGrp="1"/>
          </p:cNvSpPr>
          <p:nvPr>
            <p:ph type="title"/>
          </p:nvPr>
        </p:nvSpPr>
        <p:spPr>
          <a:xfrm>
            <a:off x="156493" y="179388"/>
            <a:ext cx="6875462" cy="468312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</a:rPr>
              <a:t>目录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7245" y="2605405"/>
            <a:ext cx="6843395" cy="1096010"/>
          </a:xfrm>
          <a:custGeom>
            <a:avLst/>
            <a:gdLst>
              <a:gd name="connsiteX0" fmla="*/ 0 w 5306049"/>
              <a:gd name="connsiteY0" fmla="*/ 0 h 999169"/>
              <a:gd name="connsiteX1" fmla="*/ 5306049 w 5306049"/>
              <a:gd name="connsiteY1" fmla="*/ 0 h 999169"/>
              <a:gd name="connsiteX2" fmla="*/ 5306049 w 5306049"/>
              <a:gd name="connsiteY2" fmla="*/ 999169 h 999169"/>
              <a:gd name="connsiteX3" fmla="*/ 0 w 5306049"/>
              <a:gd name="connsiteY3" fmla="*/ 999169 h 999169"/>
              <a:gd name="connsiteX4" fmla="*/ 0 w 5306049"/>
              <a:gd name="connsiteY4" fmla="*/ 0 h 999169"/>
              <a:gd name="connsiteX0-1" fmla="*/ 0 w 5306049"/>
              <a:gd name="connsiteY0-2" fmla="*/ 0 h 999169"/>
              <a:gd name="connsiteX1-3" fmla="*/ 5306049 w 5306049"/>
              <a:gd name="connsiteY1-4" fmla="*/ 0 h 999169"/>
              <a:gd name="connsiteX2-5" fmla="*/ 5306049 w 5306049"/>
              <a:gd name="connsiteY2-6" fmla="*/ 999169 h 999169"/>
              <a:gd name="connsiteX3-7" fmla="*/ 0 w 5306049"/>
              <a:gd name="connsiteY3-8" fmla="*/ 999169 h 999169"/>
              <a:gd name="connsiteX4-9" fmla="*/ 0 w 5306049"/>
              <a:gd name="connsiteY4-10" fmla="*/ 0 h 999169"/>
              <a:gd name="connsiteX0-11" fmla="*/ 0 w 5306049"/>
              <a:gd name="connsiteY0-12" fmla="*/ 0 h 999169"/>
              <a:gd name="connsiteX1-13" fmla="*/ 5306049 w 5306049"/>
              <a:gd name="connsiteY1-14" fmla="*/ 0 h 999169"/>
              <a:gd name="connsiteX2-15" fmla="*/ 5306049 w 5306049"/>
              <a:gd name="connsiteY2-16" fmla="*/ 999169 h 999169"/>
              <a:gd name="connsiteX3-17" fmla="*/ 0 w 5306049"/>
              <a:gd name="connsiteY3-18" fmla="*/ 999169 h 999169"/>
              <a:gd name="connsiteX4-19" fmla="*/ 0 w 5306049"/>
              <a:gd name="connsiteY4-20" fmla="*/ 0 h 999169"/>
              <a:gd name="connsiteX0-21" fmla="*/ 0 w 5306049"/>
              <a:gd name="connsiteY0-22" fmla="*/ 0 h 999169"/>
              <a:gd name="connsiteX1-23" fmla="*/ 5306049 w 5306049"/>
              <a:gd name="connsiteY1-24" fmla="*/ 0 h 999169"/>
              <a:gd name="connsiteX2-25" fmla="*/ 5306049 w 5306049"/>
              <a:gd name="connsiteY2-26" fmla="*/ 999169 h 999169"/>
              <a:gd name="connsiteX3-27" fmla="*/ 0 w 5306049"/>
              <a:gd name="connsiteY3-28" fmla="*/ 999169 h 999169"/>
              <a:gd name="connsiteX4-29" fmla="*/ 0 w 5306049"/>
              <a:gd name="connsiteY4-30" fmla="*/ 0 h 999169"/>
              <a:gd name="connsiteX0-31" fmla="*/ 0 w 5306049"/>
              <a:gd name="connsiteY0-32" fmla="*/ 0 h 999169"/>
              <a:gd name="connsiteX1-33" fmla="*/ 5306049 w 5306049"/>
              <a:gd name="connsiteY1-34" fmla="*/ 0 h 999169"/>
              <a:gd name="connsiteX2-35" fmla="*/ 5306049 w 5306049"/>
              <a:gd name="connsiteY2-36" fmla="*/ 999169 h 999169"/>
              <a:gd name="connsiteX3-37" fmla="*/ 0 w 5306049"/>
              <a:gd name="connsiteY3-38" fmla="*/ 999169 h 999169"/>
              <a:gd name="connsiteX4-39" fmla="*/ 0 w 5306049"/>
              <a:gd name="connsiteY4-40" fmla="*/ 0 h 9991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06049" h="999169">
                <a:moveTo>
                  <a:pt x="0" y="0"/>
                </a:moveTo>
                <a:lnTo>
                  <a:pt x="5306049" y="0"/>
                </a:lnTo>
                <a:lnTo>
                  <a:pt x="5306049" y="999169"/>
                </a:lnTo>
                <a:lnTo>
                  <a:pt x="0" y="999169"/>
                </a:lnTo>
                <a:cubicBezTo>
                  <a:pt x="130629" y="535484"/>
                  <a:pt x="141515" y="496342"/>
                  <a:pt x="0" y="0"/>
                </a:cubicBezTo>
                <a:close/>
              </a:path>
            </a:pathLst>
          </a:custGeom>
          <a:solidFill>
            <a:srgbClr val="B9E1F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230" y="2014855"/>
            <a:ext cx="2025015" cy="2025015"/>
          </a:xfrm>
          <a:prstGeom prst="rect">
            <a:avLst/>
          </a:prstGeom>
        </p:spPr>
      </p:pic>
      <p:sp>
        <p:nvSpPr>
          <p:cNvPr id="12" name="文本框 16"/>
          <p:cNvSpPr txBox="1"/>
          <p:nvPr/>
        </p:nvSpPr>
        <p:spPr>
          <a:xfrm>
            <a:off x="3787527" y="2817212"/>
            <a:ext cx="6992399" cy="74358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流动注射（</a:t>
            </a:r>
            <a:r>
              <a:rPr lang="en-US" altLang="zh-CN" sz="4000" b="1" dirty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FIA</a:t>
            </a:r>
            <a:r>
              <a:rPr lang="zh-CN" altLang="en-US" sz="4000" b="1" dirty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）技术及发展</a:t>
            </a:r>
            <a:endParaRPr lang="zh-CN" altLang="en-US" sz="40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2126447" y="2782193"/>
            <a:ext cx="808990" cy="7435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36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7"/>
          <a:stretch>
            <a:fillRect/>
          </a:stretch>
        </p:blipFill>
        <p:spPr>
          <a:xfrm>
            <a:off x="2503716" y="2260906"/>
            <a:ext cx="7211549" cy="459709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497288" y="1844335"/>
            <a:ext cx="2816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硝酸盐氮、亚硝酸盐氮、氨氮、硅酸盐、正磷酸盐</a:t>
            </a:r>
            <a:endParaRPr lang="zh-CN" altLang="en-US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6008" y="4081659"/>
            <a:ext cx="30565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挥发酚、氰化物、硫化物、</a:t>
            </a:r>
            <a:endParaRPr lang="en-US" altLang="zh-CN" dirty="0" smtClean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六价铬、甲醛等</a:t>
            </a:r>
            <a:endParaRPr lang="zh-CN" altLang="en-US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93603" y="4070888"/>
            <a:ext cx="265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COD</a:t>
            </a:r>
            <a:r>
              <a:rPr lang="zh-CN" altLang="en-US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、总磷、总氮、总硬度、</a:t>
            </a:r>
            <a:r>
              <a:rPr lang="en-US" altLang="zh-CN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MBAS</a:t>
            </a:r>
            <a:r>
              <a:rPr lang="zh-CN" altLang="en-US" dirty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等</a:t>
            </a:r>
            <a:endParaRPr lang="zh-CN" altLang="en-US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497291" y="3287486"/>
            <a:ext cx="247105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548743" y="4108828"/>
            <a:ext cx="0" cy="13280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784772" y="4108828"/>
            <a:ext cx="0" cy="13280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816328" y="345677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水中营养盐</a:t>
            </a:r>
            <a:endParaRPr lang="zh-CN" altLang="en-US" sz="24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8092" y="359238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水体中有毒物质</a:t>
            </a:r>
            <a:endParaRPr lang="zh-CN" altLang="en-US" sz="24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15"/>
          <p:cNvSpPr txBox="1"/>
          <p:nvPr/>
        </p:nvSpPr>
        <p:spPr>
          <a:xfrm>
            <a:off x="9265242" y="3600618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水中总体污染物</a:t>
            </a:r>
            <a:endParaRPr lang="zh-CN" altLang="en-US" sz="24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标题 3"/>
          <p:cNvSpPr>
            <a:spLocks noGrp="1"/>
          </p:cNvSpPr>
          <p:nvPr>
            <p:ph type="title"/>
          </p:nvPr>
        </p:nvSpPr>
        <p:spPr>
          <a:xfrm>
            <a:off x="315595" y="179705"/>
            <a:ext cx="8444230" cy="46799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p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</a:rPr>
              <a:t>水质监测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r>
              <a:rPr lang="zh-CN" altLang="en-US"/>
              <a:t>酚的检测</a:t>
            </a:r>
            <a:endParaRPr lang="zh-CN" altLang="en-US"/>
          </a:p>
        </p:txBody>
      </p:sp>
      <p:sp>
        <p:nvSpPr>
          <p:cNvPr id="9" name="文本框 6"/>
          <p:cNvSpPr txBox="1"/>
          <p:nvPr/>
        </p:nvSpPr>
        <p:spPr>
          <a:xfrm>
            <a:off x="1058863" y="5908527"/>
            <a:ext cx="3481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首先高温蒸馏</a:t>
            </a:r>
            <a:r>
              <a:rPr lang="en-US" altLang="zh-CN" sz="2400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30-40min</a:t>
            </a:r>
            <a:endParaRPr lang="en-US" altLang="zh-CN" sz="2400" dirty="0" smtClean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41" y="1767429"/>
            <a:ext cx="5029201" cy="4040125"/>
          </a:xfrm>
          <a:prstGeom prst="rect">
            <a:avLst/>
          </a:prstGeom>
        </p:spPr>
      </p:pic>
      <p:graphicFrame>
        <p:nvGraphicFramePr>
          <p:cNvPr id="15" name="Object 4"/>
          <p:cNvGraphicFramePr>
            <a:graphicFrameLocks noChangeAspect="1"/>
          </p:cNvGraphicFramePr>
          <p:nvPr/>
        </p:nvGraphicFramePr>
        <p:xfrm>
          <a:off x="6668835" y="1767426"/>
          <a:ext cx="504825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" name="" r:id="rId2" imgW="504825" imgH="1981200" progId="Paint.Picture">
                  <p:embed/>
                </p:oleObj>
              </mc:Choice>
              <mc:Fallback>
                <p:oleObj name="" r:id="rId2" imgW="504825" imgH="1981200" progId="Paint.Picture">
                  <p:embed/>
                  <p:pic>
                    <p:nvPicPr>
                      <p:cNvPr id="0" name="图片 22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8835" y="1767426"/>
                        <a:ext cx="504825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988" y="1767427"/>
            <a:ext cx="419099" cy="199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025" y="1776956"/>
            <a:ext cx="419099" cy="19716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2" name="Object 2"/>
          <p:cNvGraphicFramePr>
            <a:graphicFrameLocks noChangeAspect="1"/>
          </p:cNvGraphicFramePr>
          <p:nvPr/>
        </p:nvGraphicFramePr>
        <p:xfrm>
          <a:off x="9719448" y="1787241"/>
          <a:ext cx="457199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" name="" r:id="rId6" imgW="457200" imgH="2000250" progId="Paint.Picture">
                  <p:embed/>
                </p:oleObj>
              </mc:Choice>
              <mc:Fallback>
                <p:oleObj name="" r:id="rId6" imgW="457200" imgH="2000250" progId="Paint.Picture">
                  <p:embed/>
                  <p:pic>
                    <p:nvPicPr>
                      <p:cNvPr id="0" name="图片 22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9448" y="1787241"/>
                        <a:ext cx="457199" cy="200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6653" y="1776951"/>
            <a:ext cx="419099" cy="196215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AutoShape 15"/>
          <p:cNvSpPr>
            <a:spLocks noChangeArrowheads="1"/>
          </p:cNvSpPr>
          <p:nvPr/>
        </p:nvSpPr>
        <p:spPr bwMode="auto">
          <a:xfrm>
            <a:off x="11365296" y="3216751"/>
            <a:ext cx="609600" cy="2590800"/>
          </a:xfrm>
          <a:prstGeom prst="curvedLeftArrow">
            <a:avLst>
              <a:gd name="adj1" fmla="val 85000"/>
              <a:gd name="adj2" fmla="val 170000"/>
              <a:gd name="adj3" fmla="val 33333"/>
            </a:avLst>
          </a:prstGeom>
          <a:gradFill rotWithShape="0">
            <a:gsLst>
              <a:gs pos="0">
                <a:srgbClr val="00FF00"/>
              </a:gs>
              <a:gs pos="100000">
                <a:srgbClr val="B2B4B3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7" name="Picture 14" descr="C1500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696" y="4757783"/>
            <a:ext cx="2514600" cy="1797050"/>
          </a:xfrm>
          <a:prstGeom prst="rect">
            <a:avLst/>
          </a:prstGeom>
          <a:solidFill>
            <a:srgbClr val="9999FF"/>
          </a:solidFill>
          <a:ln>
            <a:noFill/>
          </a:ln>
        </p:spPr>
      </p:pic>
      <p:sp>
        <p:nvSpPr>
          <p:cNvPr id="29" name="文本框 14"/>
          <p:cNvSpPr txBox="1"/>
          <p:nvPr/>
        </p:nvSpPr>
        <p:spPr>
          <a:xfrm>
            <a:off x="6427183" y="392540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收集液</a:t>
            </a:r>
            <a:endParaRPr lang="zh-CN" altLang="en-US" sz="20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14"/>
          <p:cNvSpPr txBox="1"/>
          <p:nvPr/>
        </p:nvSpPr>
        <p:spPr>
          <a:xfrm>
            <a:off x="7484479" y="3895301"/>
            <a:ext cx="1075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调节</a:t>
            </a:r>
            <a:r>
              <a:rPr lang="en-US" altLang="zh-CN" sz="20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PH</a:t>
            </a:r>
            <a:endParaRPr lang="zh-CN" altLang="en-US" sz="20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14"/>
          <p:cNvSpPr txBox="1"/>
          <p:nvPr/>
        </p:nvSpPr>
        <p:spPr>
          <a:xfrm>
            <a:off x="8577781" y="389530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铁氰</a:t>
            </a:r>
            <a:endParaRPr lang="en-US" altLang="zh-CN" sz="2000" b="1" dirty="0" smtClean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化钾</a:t>
            </a:r>
            <a:endParaRPr lang="zh-CN" altLang="en-US" sz="20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14"/>
          <p:cNvSpPr txBox="1"/>
          <p:nvPr/>
        </p:nvSpPr>
        <p:spPr>
          <a:xfrm>
            <a:off x="9509635" y="38953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显色剂</a:t>
            </a:r>
            <a:endParaRPr lang="zh-CN" altLang="en-US" sz="20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10597408" y="392540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氯仿</a:t>
            </a:r>
            <a:endParaRPr lang="en-US" altLang="zh-CN" sz="2000" b="1" dirty="0" smtClean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萃取</a:t>
            </a:r>
            <a:endParaRPr lang="zh-CN" altLang="en-US" sz="20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7208259" y="2610388"/>
            <a:ext cx="552451" cy="304800"/>
          </a:xfrm>
          <a:prstGeom prst="rightArrow">
            <a:avLst>
              <a:gd name="adj1" fmla="val 50000"/>
              <a:gd name="adj2" fmla="val 62500"/>
            </a:avLst>
          </a:prstGeom>
          <a:gradFill rotWithShape="0">
            <a:gsLst>
              <a:gs pos="0">
                <a:srgbClr val="00FF00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>
            <a:off x="8198476" y="2610388"/>
            <a:ext cx="552451" cy="304800"/>
          </a:xfrm>
          <a:prstGeom prst="rightArrow">
            <a:avLst>
              <a:gd name="adj1" fmla="val 50000"/>
              <a:gd name="adj2" fmla="val 62500"/>
            </a:avLst>
          </a:prstGeom>
          <a:gradFill rotWithShape="0">
            <a:gsLst>
              <a:gs pos="0">
                <a:srgbClr val="00FF00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auto">
          <a:xfrm>
            <a:off x="9153003" y="2605626"/>
            <a:ext cx="552451" cy="304800"/>
          </a:xfrm>
          <a:prstGeom prst="rightArrow">
            <a:avLst>
              <a:gd name="adj1" fmla="val 50000"/>
              <a:gd name="adj2" fmla="val 62500"/>
            </a:avLst>
          </a:prstGeom>
          <a:gradFill rotWithShape="0">
            <a:gsLst>
              <a:gs pos="0">
                <a:srgbClr val="00FF00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AutoShape 4"/>
          <p:cNvSpPr>
            <a:spLocks noChangeArrowheads="1"/>
          </p:cNvSpPr>
          <p:nvPr/>
        </p:nvSpPr>
        <p:spPr bwMode="auto">
          <a:xfrm>
            <a:off x="10187507" y="2605626"/>
            <a:ext cx="552451" cy="304800"/>
          </a:xfrm>
          <a:prstGeom prst="rightArrow">
            <a:avLst>
              <a:gd name="adj1" fmla="val 50000"/>
              <a:gd name="adj2" fmla="val 62500"/>
            </a:avLst>
          </a:prstGeom>
          <a:gradFill rotWithShape="0">
            <a:gsLst>
              <a:gs pos="0">
                <a:srgbClr val="00FF00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3" name="直接连接符 5"/>
          <p:cNvCxnSpPr/>
          <p:nvPr/>
        </p:nvCxnSpPr>
        <p:spPr>
          <a:xfrm>
            <a:off x="614233" y="1095169"/>
            <a:ext cx="45828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 bldLvl="0" animBg="1"/>
      <p:bldP spid="29" grpId="0"/>
      <p:bldP spid="30" grpId="0"/>
      <p:bldP spid="31" grpId="0"/>
      <p:bldP spid="32" grpId="0"/>
      <p:bldP spid="33" grpId="0"/>
      <p:bldP spid="8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r>
              <a:rPr lang="zh-CN" altLang="en-US"/>
              <a:t>实验室样品分析过程</a:t>
            </a:r>
            <a:endParaRPr lang="zh-CN" altLang="en-US"/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82" y="1887915"/>
            <a:ext cx="4934781" cy="34669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3"/>
          <p:cNvGrpSpPr/>
          <p:nvPr/>
        </p:nvGrpSpPr>
        <p:grpSpPr bwMode="auto">
          <a:xfrm>
            <a:off x="5857881" y="2368477"/>
            <a:ext cx="2631466" cy="2482898"/>
            <a:chOff x="0" y="0"/>
            <a:chExt cx="2515" cy="2415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2515" cy="2415"/>
            </a:xfrm>
            <a:custGeom>
              <a:avLst/>
              <a:gdLst>
                <a:gd name="T0" fmla="*/ 1258 w 21600"/>
                <a:gd name="T1" fmla="*/ 0 h 21600"/>
                <a:gd name="T2" fmla="*/ 368 w 21600"/>
                <a:gd name="T3" fmla="*/ 354 h 21600"/>
                <a:gd name="T4" fmla="*/ 0 w 21600"/>
                <a:gd name="T5" fmla="*/ 1208 h 21600"/>
                <a:gd name="T6" fmla="*/ 368 w 21600"/>
                <a:gd name="T7" fmla="*/ 2061 h 21600"/>
                <a:gd name="T8" fmla="*/ 1258 w 21600"/>
                <a:gd name="T9" fmla="*/ 2415 h 21600"/>
                <a:gd name="T10" fmla="*/ 2147 w 21600"/>
                <a:gd name="T11" fmla="*/ 2061 h 21600"/>
                <a:gd name="T12" fmla="*/ 2515 w 21600"/>
                <a:gd name="T13" fmla="*/ 1208 h 21600"/>
                <a:gd name="T14" fmla="*/ 2147 w 21600"/>
                <a:gd name="T15" fmla="*/ 354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1 w 21600"/>
                <a:gd name="T25" fmla="*/ 3166 h 21600"/>
                <a:gd name="T26" fmla="*/ 18439 w 21600"/>
                <a:gd name="T27" fmla="*/ 1843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206" y="189"/>
              <a:ext cx="2081" cy="201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rgbClr val="FFFFFF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362" y="730"/>
              <a:ext cx="1775" cy="103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defRPr/>
              </a:pPr>
              <a:r>
                <a:rPr lang="zh-CN" altLang="en-US" sz="3200" b="1" dirty="0" smtClean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手工方法</a:t>
              </a:r>
              <a:endParaRPr lang="en-US" altLang="zh-CN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defRPr/>
              </a:pPr>
              <a:r>
                <a:rPr lang="zh-CN" altLang="en-US" sz="3200" b="1" dirty="0" smtClean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不足</a:t>
              </a:r>
              <a:endParaRPr lang="zh-CN" alt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918285" y="1961649"/>
            <a:ext cx="3531964" cy="411631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样品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前处理繁琐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8568630" y="3389598"/>
            <a:ext cx="3530482" cy="411632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操作误差风险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8415701" y="2696329"/>
            <a:ext cx="3531964" cy="410325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noFill/>
            <a:rou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分析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速度慢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8415066" y="4179739"/>
            <a:ext cx="3531964" cy="411631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数据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可比性差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7975143" y="4932333"/>
            <a:ext cx="3531964" cy="411631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存在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安全隐患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/>
          <p:nvPr>
            <p:ph type="title"/>
          </p:nvPr>
        </p:nvSpPr>
        <p:spPr/>
        <p:txBody>
          <a:bodyPr/>
          <a:p>
            <a:r>
              <a:rPr lang="zh-CN" altLang="en-US"/>
              <a:t>流动注射的意义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34" y="1205986"/>
            <a:ext cx="2349103" cy="234910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1678" y="2161166"/>
            <a:ext cx="1005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dirty="0">
                <a:solidFill>
                  <a:srgbClr val="3975B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意义</a:t>
            </a:r>
            <a:endParaRPr lang="zh-CN" altLang="en-US" sz="3200" dirty="0">
              <a:solidFill>
                <a:srgbClr val="3975B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64330" y="995066"/>
            <a:ext cx="45828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564525" y="1392006"/>
            <a:ext cx="913349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水质监测对整个水环境保护、水污染控制以及维护水环境健康方面起着至关重要的</a:t>
            </a:r>
            <a:r>
              <a:rPr lang="zh-CN" altLang="en-US" sz="2400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作用</a:t>
            </a:r>
            <a:endParaRPr lang="en-US" altLang="zh-CN" sz="2400" dirty="0" smtClean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水质检测的特点：大批量、湿化学反应</a:t>
            </a:r>
            <a:endParaRPr lang="en-US" altLang="zh-CN" sz="2400" dirty="0" smtClean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如何快速准确安全的完成水质监测工作？</a:t>
            </a:r>
            <a:endParaRPr lang="en-US" altLang="zh-CN" sz="2400" dirty="0" smtClean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srgbClr val="3975B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4314744" y="4204006"/>
            <a:ext cx="6645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解决方案：</a:t>
            </a:r>
            <a:r>
              <a:rPr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FIA&amp;CFA</a:t>
            </a:r>
            <a:endParaRPr lang="en-US" altLang="zh-CN" sz="4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itre 1"/>
          <p:cNvSpPr>
            <a:spLocks noGrp="1"/>
          </p:cNvSpPr>
          <p:nvPr>
            <p:ph type="title"/>
          </p:nvPr>
        </p:nvSpPr>
        <p:spPr>
          <a:xfrm>
            <a:off x="56515" y="285750"/>
            <a:ext cx="8613775" cy="745490"/>
          </a:xfrm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手工分析、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SCFA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、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FIA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各自的信号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1433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877888"/>
            <a:ext cx="7129462" cy="497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Box 1"/>
          <p:cNvSpPr txBox="1"/>
          <p:nvPr/>
        </p:nvSpPr>
        <p:spPr>
          <a:xfrm>
            <a:off x="8213725" y="1711325"/>
            <a:ext cx="720725" cy="341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稳态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Box 2"/>
          <p:cNvSpPr txBox="1"/>
          <p:nvPr/>
        </p:nvSpPr>
        <p:spPr>
          <a:xfrm>
            <a:off x="8051800" y="3355975"/>
            <a:ext cx="1042988" cy="7286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模拟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buNone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稳态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TextBox 3"/>
          <p:cNvSpPr txBox="1"/>
          <p:nvPr/>
        </p:nvSpPr>
        <p:spPr>
          <a:xfrm>
            <a:off x="8052435" y="4689475"/>
            <a:ext cx="1090295" cy="274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非稳态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2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 noChangeArrowheads="1"/>
          </p:cNvSpPr>
          <p:nvPr>
            <p:ph type="title"/>
          </p:nvPr>
        </p:nvSpPr>
        <p:spPr/>
        <p:txBody>
          <a:bodyPr/>
          <a:p>
            <a:r>
              <a:rPr lang="zh-CN" altLang="en-US" dirty="0"/>
              <a:t>流动注射分析仪的基本组成</a:t>
            </a:r>
            <a:endParaRPr lang="zh-CN" altLang="en-US" dirty="0"/>
          </a:p>
        </p:txBody>
      </p:sp>
      <p:sp>
        <p:nvSpPr>
          <p:cNvPr id="7171" name="Rectangle 2"/>
          <p:cNvSpPr>
            <a:spLocks noGrp="1"/>
          </p:cNvSpPr>
          <p:nvPr>
            <p:ph idx="1"/>
          </p:nvPr>
        </p:nvSpPr>
        <p:spPr>
          <a:xfrm>
            <a:off x="180340" y="1448435"/>
            <a:ext cx="11083925" cy="3407410"/>
          </a:xfrm>
          <a:solidFill>
            <a:srgbClr val="FFFF99">
              <a:alpha val="100000"/>
            </a:srgbClr>
          </a:solidFill>
        </p:spPr>
        <p:txBody>
          <a:bodyPr vert="horz" wrap="square" lIns="91440" tIns="45720" rIns="91440" bIns="45720" anchor="t"/>
          <a:p>
            <a:pPr algn="ctr" eaLnBrk="1" hangingPunct="1"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+mn-ea"/>
              </a:rPr>
              <a:t>流动注射分析的基本过程</a:t>
            </a:r>
            <a:endParaRPr lang="zh-CN" altLang="en-US" sz="1800" b="1" dirty="0">
              <a:latin typeface="+mn-ea"/>
            </a:endParaRPr>
          </a:p>
          <a:p>
            <a:pPr eaLnBrk="1" hangingPunct="1">
              <a:buNone/>
            </a:pPr>
            <a:r>
              <a:rPr lang="zh-CN" altLang="en-US" sz="1800" b="1" dirty="0">
                <a:latin typeface="+mn-ea"/>
              </a:rPr>
              <a:t> </a:t>
            </a:r>
            <a:endParaRPr lang="zh-CN" altLang="en-US" sz="1800" b="1" dirty="0">
              <a:latin typeface="+mn-ea"/>
            </a:endParaRPr>
          </a:p>
          <a:p>
            <a:pPr eaLnBrk="1" hangingPunct="1">
              <a:buNone/>
            </a:pPr>
            <a:endParaRPr lang="zh-CN" altLang="en-US" sz="1800" b="1" dirty="0">
              <a:solidFill>
                <a:srgbClr val="000000"/>
              </a:solidFill>
              <a:latin typeface="+mn-ea"/>
            </a:endParaRPr>
          </a:p>
          <a:p>
            <a:pPr eaLnBrk="1" hangingPunct="1"/>
            <a:endParaRPr lang="zh-CN" altLang="en-US" sz="1800" b="1" dirty="0">
              <a:solidFill>
                <a:srgbClr val="000000"/>
              </a:solidFill>
              <a:latin typeface="+mn-ea"/>
            </a:endParaRPr>
          </a:p>
          <a:p>
            <a:pPr eaLnBrk="1" hangingPunct="1"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+mn-ea"/>
              </a:rPr>
              <a:t>试剂及载流                                          </a:t>
            </a:r>
            <a:endParaRPr lang="zh-CN" altLang="en-US" sz="1800" b="1" dirty="0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7173" name="Group 4"/>
          <p:cNvGrpSpPr/>
          <p:nvPr/>
        </p:nvGrpSpPr>
        <p:grpSpPr>
          <a:xfrm>
            <a:off x="1689735" y="2133600"/>
            <a:ext cx="7010400" cy="1284288"/>
            <a:chOff x="1200" y="672"/>
            <a:chExt cx="4416" cy="809"/>
          </a:xfrm>
        </p:grpSpPr>
        <p:sp>
          <p:nvSpPr>
            <p:cNvPr id="665605" name="Line 5"/>
            <p:cNvSpPr>
              <a:spLocks noChangeShapeType="1"/>
            </p:cNvSpPr>
            <p:nvPr/>
          </p:nvSpPr>
          <p:spPr bwMode="auto">
            <a:xfrm>
              <a:off x="1248" y="1392"/>
              <a:ext cx="67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ffectLst/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177" name="Text Box 6"/>
            <p:cNvSpPr txBox="1"/>
            <p:nvPr/>
          </p:nvSpPr>
          <p:spPr>
            <a:xfrm>
              <a:off x="1200" y="1056"/>
              <a:ext cx="720" cy="233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+mn-ea"/>
                  <a:ea typeface="+mn-ea"/>
                </a:rPr>
                <a:t>蠕动泵</a:t>
              </a:r>
              <a:endParaRPr lang="zh-CN" altLang="en-US" sz="18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665607" name="Line 7"/>
            <p:cNvSpPr>
              <a:spLocks noChangeShapeType="1"/>
            </p:cNvSpPr>
            <p:nvPr/>
          </p:nvSpPr>
          <p:spPr bwMode="auto">
            <a:xfrm>
              <a:off x="2775" y="1392"/>
              <a:ext cx="53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ffectLst/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65608" name="Line 8"/>
            <p:cNvSpPr>
              <a:spLocks noChangeShapeType="1"/>
            </p:cNvSpPr>
            <p:nvPr/>
          </p:nvSpPr>
          <p:spPr bwMode="auto">
            <a:xfrm rot="5400000">
              <a:off x="2169" y="1095"/>
              <a:ext cx="27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ffectLst/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65609" name="Line 9"/>
            <p:cNvSpPr>
              <a:spLocks noChangeShapeType="1"/>
            </p:cNvSpPr>
            <p:nvPr/>
          </p:nvSpPr>
          <p:spPr bwMode="auto">
            <a:xfrm>
              <a:off x="4311" y="1392"/>
              <a:ext cx="53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ffectLst/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65610" name="Line 10"/>
            <p:cNvSpPr>
              <a:spLocks noChangeShapeType="1"/>
            </p:cNvSpPr>
            <p:nvPr/>
          </p:nvSpPr>
          <p:spPr bwMode="auto">
            <a:xfrm rot="16200000" flipV="1">
              <a:off x="5077" y="1068"/>
              <a:ext cx="21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ffectLst/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182" name="Text Box 11"/>
            <p:cNvSpPr txBox="1"/>
            <p:nvPr/>
          </p:nvSpPr>
          <p:spPr>
            <a:xfrm>
              <a:off x="4944" y="672"/>
              <a:ext cx="528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+mn-ea"/>
                  <a:ea typeface="+mn-ea"/>
                </a:rPr>
                <a:t>废液</a:t>
              </a:r>
              <a:endParaRPr lang="zh-CN" altLang="en-US" sz="18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7183" name="Text Box 12"/>
            <p:cNvSpPr txBox="1"/>
            <p:nvPr/>
          </p:nvSpPr>
          <p:spPr>
            <a:xfrm>
              <a:off x="1968" y="1248"/>
              <a:ext cx="720" cy="233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+mn-ea"/>
                  <a:ea typeface="+mn-ea"/>
                </a:rPr>
                <a:t>进样阀</a:t>
              </a:r>
              <a:endParaRPr lang="zh-CN" altLang="en-US" sz="18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7184" name="Text Box 13"/>
            <p:cNvSpPr txBox="1"/>
            <p:nvPr/>
          </p:nvSpPr>
          <p:spPr>
            <a:xfrm>
              <a:off x="3360" y="1248"/>
              <a:ext cx="912" cy="233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+mn-ea"/>
                  <a:ea typeface="+mn-ea"/>
                </a:rPr>
                <a:t>反应管道</a:t>
              </a:r>
              <a:endParaRPr lang="zh-CN" altLang="en-US" sz="18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7185" name="Text Box 14"/>
            <p:cNvSpPr txBox="1"/>
            <p:nvPr/>
          </p:nvSpPr>
          <p:spPr>
            <a:xfrm>
              <a:off x="4896" y="1248"/>
              <a:ext cx="720" cy="233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+mn-ea"/>
                  <a:ea typeface="+mn-ea"/>
                </a:rPr>
                <a:t>检测器</a:t>
              </a:r>
              <a:endParaRPr lang="zh-CN" altLang="en-US" sz="18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7186" name="Text Box 15"/>
            <p:cNvSpPr txBox="1"/>
            <p:nvPr/>
          </p:nvSpPr>
          <p:spPr>
            <a:xfrm>
              <a:off x="2064" y="672"/>
              <a:ext cx="528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+mn-ea"/>
                  <a:ea typeface="+mn-ea"/>
                </a:rPr>
                <a:t>样品</a:t>
              </a:r>
              <a:endParaRPr lang="zh-CN" altLang="en-US" sz="18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665617" name="Rectangle 17"/>
          <p:cNvSpPr>
            <a:spLocks noChangeArrowheads="1"/>
          </p:cNvSpPr>
          <p:nvPr/>
        </p:nvSpPr>
        <p:spPr bwMode="auto">
          <a:xfrm>
            <a:off x="180340" y="5340985"/>
            <a:ext cx="10246995" cy="793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流体驱动单元（蠕动泵）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进样阀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3.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反应管道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4.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检测器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17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FA76EBA-708E-C744-B536-E6DCA8E8EC73}" type="slidenum">
              <a:rPr lang="en-US" altLang="zh-CN">
                <a:solidFill>
                  <a:srgbClr val="183884"/>
                </a:solidFill>
                <a:ea typeface="微软雅黑" panose="020B0503020204020204" charset="-122"/>
                <a:cs typeface="微软雅黑" panose="020B0503020204020204" charset="-122"/>
              </a:rPr>
            </a:fld>
            <a:endParaRPr lang="en-US" altLang="zh-CN" dirty="0">
              <a:solidFill>
                <a:srgbClr val="183884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364" name="标题 3"/>
          <p:cNvSpPr>
            <a:spLocks noGrp="1"/>
          </p:cNvSpPr>
          <p:nvPr>
            <p:ph type="title"/>
          </p:nvPr>
        </p:nvSpPr>
        <p:spPr>
          <a:xfrm>
            <a:off x="1884963" y="179388"/>
            <a:ext cx="6875462" cy="468312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</a:rPr>
              <a:t>目录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201" y="801682"/>
            <a:ext cx="1680210" cy="1520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77516" y="1320477"/>
            <a:ext cx="44958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2400" dirty="0" smtClean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201" y="2224082"/>
            <a:ext cx="1680210" cy="15208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13065" y="2797810"/>
            <a:ext cx="37846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2400" dirty="0" smtClean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201" y="3694742"/>
            <a:ext cx="1680210" cy="15208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13100" y="4277995"/>
            <a:ext cx="48577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400" dirty="0" smtClean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22140" y="1232535"/>
            <a:ext cx="6162040" cy="638175"/>
          </a:xfrm>
          <a:custGeom>
            <a:avLst/>
            <a:gdLst>
              <a:gd name="connsiteX0" fmla="*/ 0 w 5306049"/>
              <a:gd name="connsiteY0" fmla="*/ 0 h 999169"/>
              <a:gd name="connsiteX1" fmla="*/ 5306049 w 5306049"/>
              <a:gd name="connsiteY1" fmla="*/ 0 h 999169"/>
              <a:gd name="connsiteX2" fmla="*/ 5306049 w 5306049"/>
              <a:gd name="connsiteY2" fmla="*/ 999169 h 999169"/>
              <a:gd name="connsiteX3" fmla="*/ 0 w 5306049"/>
              <a:gd name="connsiteY3" fmla="*/ 999169 h 999169"/>
              <a:gd name="connsiteX4" fmla="*/ 0 w 5306049"/>
              <a:gd name="connsiteY4" fmla="*/ 0 h 999169"/>
              <a:gd name="connsiteX0-1" fmla="*/ 0 w 5306049"/>
              <a:gd name="connsiteY0-2" fmla="*/ 0 h 999169"/>
              <a:gd name="connsiteX1-3" fmla="*/ 5306049 w 5306049"/>
              <a:gd name="connsiteY1-4" fmla="*/ 0 h 999169"/>
              <a:gd name="connsiteX2-5" fmla="*/ 5306049 w 5306049"/>
              <a:gd name="connsiteY2-6" fmla="*/ 999169 h 999169"/>
              <a:gd name="connsiteX3-7" fmla="*/ 0 w 5306049"/>
              <a:gd name="connsiteY3-8" fmla="*/ 999169 h 999169"/>
              <a:gd name="connsiteX4-9" fmla="*/ 0 w 5306049"/>
              <a:gd name="connsiteY4-10" fmla="*/ 0 h 999169"/>
              <a:gd name="connsiteX0-11" fmla="*/ 0 w 5306049"/>
              <a:gd name="connsiteY0-12" fmla="*/ 0 h 999169"/>
              <a:gd name="connsiteX1-13" fmla="*/ 5306049 w 5306049"/>
              <a:gd name="connsiteY1-14" fmla="*/ 0 h 999169"/>
              <a:gd name="connsiteX2-15" fmla="*/ 5306049 w 5306049"/>
              <a:gd name="connsiteY2-16" fmla="*/ 999169 h 999169"/>
              <a:gd name="connsiteX3-17" fmla="*/ 0 w 5306049"/>
              <a:gd name="connsiteY3-18" fmla="*/ 999169 h 999169"/>
              <a:gd name="connsiteX4-19" fmla="*/ 0 w 5306049"/>
              <a:gd name="connsiteY4-20" fmla="*/ 0 h 999169"/>
              <a:gd name="connsiteX0-21" fmla="*/ 0 w 5306049"/>
              <a:gd name="connsiteY0-22" fmla="*/ 0 h 999169"/>
              <a:gd name="connsiteX1-23" fmla="*/ 5306049 w 5306049"/>
              <a:gd name="connsiteY1-24" fmla="*/ 0 h 999169"/>
              <a:gd name="connsiteX2-25" fmla="*/ 5306049 w 5306049"/>
              <a:gd name="connsiteY2-26" fmla="*/ 999169 h 999169"/>
              <a:gd name="connsiteX3-27" fmla="*/ 0 w 5306049"/>
              <a:gd name="connsiteY3-28" fmla="*/ 999169 h 999169"/>
              <a:gd name="connsiteX4-29" fmla="*/ 0 w 5306049"/>
              <a:gd name="connsiteY4-30" fmla="*/ 0 h 999169"/>
              <a:gd name="connsiteX0-31" fmla="*/ 0 w 5306049"/>
              <a:gd name="connsiteY0-32" fmla="*/ 0 h 999169"/>
              <a:gd name="connsiteX1-33" fmla="*/ 5306049 w 5306049"/>
              <a:gd name="connsiteY1-34" fmla="*/ 0 h 999169"/>
              <a:gd name="connsiteX2-35" fmla="*/ 5306049 w 5306049"/>
              <a:gd name="connsiteY2-36" fmla="*/ 999169 h 999169"/>
              <a:gd name="connsiteX3-37" fmla="*/ 0 w 5306049"/>
              <a:gd name="connsiteY3-38" fmla="*/ 999169 h 999169"/>
              <a:gd name="connsiteX4-39" fmla="*/ 0 w 5306049"/>
              <a:gd name="connsiteY4-40" fmla="*/ 0 h 9991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06049" h="999169">
                <a:moveTo>
                  <a:pt x="0" y="0"/>
                </a:moveTo>
                <a:lnTo>
                  <a:pt x="5306049" y="0"/>
                </a:lnTo>
                <a:lnTo>
                  <a:pt x="5306049" y="999169"/>
                </a:lnTo>
                <a:lnTo>
                  <a:pt x="0" y="999169"/>
                </a:lnTo>
                <a:cubicBezTo>
                  <a:pt x="130629" y="535484"/>
                  <a:pt x="141515" y="496342"/>
                  <a:pt x="0" y="0"/>
                </a:cubicBezTo>
                <a:close/>
              </a:path>
            </a:pathLst>
          </a:custGeom>
          <a:solidFill>
            <a:srgbClr val="B9E1F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9"/>
          <p:cNvSpPr/>
          <p:nvPr/>
        </p:nvSpPr>
        <p:spPr>
          <a:xfrm>
            <a:off x="4464685" y="2797810"/>
            <a:ext cx="6118860" cy="594995"/>
          </a:xfrm>
          <a:custGeom>
            <a:avLst/>
            <a:gdLst>
              <a:gd name="connsiteX0" fmla="*/ 0 w 5306049"/>
              <a:gd name="connsiteY0" fmla="*/ 0 h 999169"/>
              <a:gd name="connsiteX1" fmla="*/ 5306049 w 5306049"/>
              <a:gd name="connsiteY1" fmla="*/ 0 h 999169"/>
              <a:gd name="connsiteX2" fmla="*/ 5306049 w 5306049"/>
              <a:gd name="connsiteY2" fmla="*/ 999169 h 999169"/>
              <a:gd name="connsiteX3" fmla="*/ 0 w 5306049"/>
              <a:gd name="connsiteY3" fmla="*/ 999169 h 999169"/>
              <a:gd name="connsiteX4" fmla="*/ 0 w 5306049"/>
              <a:gd name="connsiteY4" fmla="*/ 0 h 999169"/>
              <a:gd name="connsiteX0-1" fmla="*/ 0 w 5306049"/>
              <a:gd name="connsiteY0-2" fmla="*/ 0 h 999169"/>
              <a:gd name="connsiteX1-3" fmla="*/ 5306049 w 5306049"/>
              <a:gd name="connsiteY1-4" fmla="*/ 0 h 999169"/>
              <a:gd name="connsiteX2-5" fmla="*/ 5306049 w 5306049"/>
              <a:gd name="connsiteY2-6" fmla="*/ 999169 h 999169"/>
              <a:gd name="connsiteX3-7" fmla="*/ 0 w 5306049"/>
              <a:gd name="connsiteY3-8" fmla="*/ 999169 h 999169"/>
              <a:gd name="connsiteX4-9" fmla="*/ 0 w 5306049"/>
              <a:gd name="connsiteY4-10" fmla="*/ 0 h 999169"/>
              <a:gd name="connsiteX0-11" fmla="*/ 0 w 5306049"/>
              <a:gd name="connsiteY0-12" fmla="*/ 0 h 999169"/>
              <a:gd name="connsiteX1-13" fmla="*/ 5306049 w 5306049"/>
              <a:gd name="connsiteY1-14" fmla="*/ 0 h 999169"/>
              <a:gd name="connsiteX2-15" fmla="*/ 5306049 w 5306049"/>
              <a:gd name="connsiteY2-16" fmla="*/ 999169 h 999169"/>
              <a:gd name="connsiteX3-17" fmla="*/ 0 w 5306049"/>
              <a:gd name="connsiteY3-18" fmla="*/ 999169 h 999169"/>
              <a:gd name="connsiteX4-19" fmla="*/ 0 w 5306049"/>
              <a:gd name="connsiteY4-20" fmla="*/ 0 h 999169"/>
              <a:gd name="connsiteX0-21" fmla="*/ 0 w 5306049"/>
              <a:gd name="connsiteY0-22" fmla="*/ 0 h 999169"/>
              <a:gd name="connsiteX1-23" fmla="*/ 5306049 w 5306049"/>
              <a:gd name="connsiteY1-24" fmla="*/ 0 h 999169"/>
              <a:gd name="connsiteX2-25" fmla="*/ 5306049 w 5306049"/>
              <a:gd name="connsiteY2-26" fmla="*/ 999169 h 999169"/>
              <a:gd name="connsiteX3-27" fmla="*/ 0 w 5306049"/>
              <a:gd name="connsiteY3-28" fmla="*/ 999169 h 999169"/>
              <a:gd name="connsiteX4-29" fmla="*/ 0 w 5306049"/>
              <a:gd name="connsiteY4-30" fmla="*/ 0 h 999169"/>
              <a:gd name="connsiteX0-31" fmla="*/ 0 w 5306049"/>
              <a:gd name="connsiteY0-32" fmla="*/ 0 h 999169"/>
              <a:gd name="connsiteX1-33" fmla="*/ 5306049 w 5306049"/>
              <a:gd name="connsiteY1-34" fmla="*/ 0 h 999169"/>
              <a:gd name="connsiteX2-35" fmla="*/ 5306049 w 5306049"/>
              <a:gd name="connsiteY2-36" fmla="*/ 999169 h 999169"/>
              <a:gd name="connsiteX3-37" fmla="*/ 0 w 5306049"/>
              <a:gd name="connsiteY3-38" fmla="*/ 999169 h 999169"/>
              <a:gd name="connsiteX4-39" fmla="*/ 0 w 5306049"/>
              <a:gd name="connsiteY4-40" fmla="*/ 0 h 9991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06049" h="999169">
                <a:moveTo>
                  <a:pt x="0" y="0"/>
                </a:moveTo>
                <a:lnTo>
                  <a:pt x="5306049" y="0"/>
                </a:lnTo>
                <a:lnTo>
                  <a:pt x="5306049" y="999169"/>
                </a:lnTo>
                <a:lnTo>
                  <a:pt x="0" y="999169"/>
                </a:lnTo>
                <a:cubicBezTo>
                  <a:pt x="130629" y="535484"/>
                  <a:pt x="141515" y="496342"/>
                  <a:pt x="0" y="0"/>
                </a:cubicBezTo>
                <a:close/>
              </a:path>
            </a:pathLst>
          </a:custGeom>
          <a:solidFill>
            <a:srgbClr val="B9E1F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9"/>
          <p:cNvSpPr/>
          <p:nvPr/>
        </p:nvSpPr>
        <p:spPr>
          <a:xfrm>
            <a:off x="4464685" y="4333875"/>
            <a:ext cx="6119495" cy="594995"/>
          </a:xfrm>
          <a:custGeom>
            <a:avLst/>
            <a:gdLst>
              <a:gd name="connsiteX0" fmla="*/ 0 w 5306049"/>
              <a:gd name="connsiteY0" fmla="*/ 0 h 999169"/>
              <a:gd name="connsiteX1" fmla="*/ 5306049 w 5306049"/>
              <a:gd name="connsiteY1" fmla="*/ 0 h 999169"/>
              <a:gd name="connsiteX2" fmla="*/ 5306049 w 5306049"/>
              <a:gd name="connsiteY2" fmla="*/ 999169 h 999169"/>
              <a:gd name="connsiteX3" fmla="*/ 0 w 5306049"/>
              <a:gd name="connsiteY3" fmla="*/ 999169 h 999169"/>
              <a:gd name="connsiteX4" fmla="*/ 0 w 5306049"/>
              <a:gd name="connsiteY4" fmla="*/ 0 h 999169"/>
              <a:gd name="connsiteX0-1" fmla="*/ 0 w 5306049"/>
              <a:gd name="connsiteY0-2" fmla="*/ 0 h 999169"/>
              <a:gd name="connsiteX1-3" fmla="*/ 5306049 w 5306049"/>
              <a:gd name="connsiteY1-4" fmla="*/ 0 h 999169"/>
              <a:gd name="connsiteX2-5" fmla="*/ 5306049 w 5306049"/>
              <a:gd name="connsiteY2-6" fmla="*/ 999169 h 999169"/>
              <a:gd name="connsiteX3-7" fmla="*/ 0 w 5306049"/>
              <a:gd name="connsiteY3-8" fmla="*/ 999169 h 999169"/>
              <a:gd name="connsiteX4-9" fmla="*/ 0 w 5306049"/>
              <a:gd name="connsiteY4-10" fmla="*/ 0 h 999169"/>
              <a:gd name="connsiteX0-11" fmla="*/ 0 w 5306049"/>
              <a:gd name="connsiteY0-12" fmla="*/ 0 h 999169"/>
              <a:gd name="connsiteX1-13" fmla="*/ 5306049 w 5306049"/>
              <a:gd name="connsiteY1-14" fmla="*/ 0 h 999169"/>
              <a:gd name="connsiteX2-15" fmla="*/ 5306049 w 5306049"/>
              <a:gd name="connsiteY2-16" fmla="*/ 999169 h 999169"/>
              <a:gd name="connsiteX3-17" fmla="*/ 0 w 5306049"/>
              <a:gd name="connsiteY3-18" fmla="*/ 999169 h 999169"/>
              <a:gd name="connsiteX4-19" fmla="*/ 0 w 5306049"/>
              <a:gd name="connsiteY4-20" fmla="*/ 0 h 999169"/>
              <a:gd name="connsiteX0-21" fmla="*/ 0 w 5306049"/>
              <a:gd name="connsiteY0-22" fmla="*/ 0 h 999169"/>
              <a:gd name="connsiteX1-23" fmla="*/ 5306049 w 5306049"/>
              <a:gd name="connsiteY1-24" fmla="*/ 0 h 999169"/>
              <a:gd name="connsiteX2-25" fmla="*/ 5306049 w 5306049"/>
              <a:gd name="connsiteY2-26" fmla="*/ 999169 h 999169"/>
              <a:gd name="connsiteX3-27" fmla="*/ 0 w 5306049"/>
              <a:gd name="connsiteY3-28" fmla="*/ 999169 h 999169"/>
              <a:gd name="connsiteX4-29" fmla="*/ 0 w 5306049"/>
              <a:gd name="connsiteY4-30" fmla="*/ 0 h 999169"/>
              <a:gd name="connsiteX0-31" fmla="*/ 0 w 5306049"/>
              <a:gd name="connsiteY0-32" fmla="*/ 0 h 999169"/>
              <a:gd name="connsiteX1-33" fmla="*/ 5306049 w 5306049"/>
              <a:gd name="connsiteY1-34" fmla="*/ 0 h 999169"/>
              <a:gd name="connsiteX2-35" fmla="*/ 5306049 w 5306049"/>
              <a:gd name="connsiteY2-36" fmla="*/ 999169 h 999169"/>
              <a:gd name="connsiteX3-37" fmla="*/ 0 w 5306049"/>
              <a:gd name="connsiteY3-38" fmla="*/ 999169 h 999169"/>
              <a:gd name="connsiteX4-39" fmla="*/ 0 w 5306049"/>
              <a:gd name="connsiteY4-40" fmla="*/ 0 h 9991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06049" h="999169">
                <a:moveTo>
                  <a:pt x="0" y="0"/>
                </a:moveTo>
                <a:lnTo>
                  <a:pt x="5306049" y="0"/>
                </a:lnTo>
                <a:lnTo>
                  <a:pt x="5306049" y="999169"/>
                </a:lnTo>
                <a:lnTo>
                  <a:pt x="0" y="999169"/>
                </a:lnTo>
                <a:cubicBezTo>
                  <a:pt x="130629" y="535484"/>
                  <a:pt x="141515" y="496342"/>
                  <a:pt x="0" y="0"/>
                </a:cubicBezTo>
                <a:close/>
              </a:path>
            </a:pathLst>
          </a:custGeom>
          <a:solidFill>
            <a:srgbClr val="B9E1F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2"/>
          <a:stretch>
            <a:fillRect/>
          </a:stretch>
        </p:blipFill>
        <p:spPr>
          <a:xfrm rot="5790764">
            <a:off x="387950" y="2497455"/>
            <a:ext cx="2393315" cy="22866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75055" y="3280944"/>
            <a:ext cx="1018540" cy="7435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FIA</a:t>
            </a:r>
            <a:endParaRPr lang="en-US" altLang="zh-CN" sz="4000" b="1" dirty="0" smtClean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50386" y="1232847"/>
            <a:ext cx="5126990" cy="48323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流动注射的应用领域</a:t>
            </a:r>
            <a:endParaRPr lang="zh-CN" altLang="en-US" sz="2400" b="1" dirty="0" smtClean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50386" y="2798122"/>
            <a:ext cx="4825365" cy="4603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流动注射在环境检测中的应用</a:t>
            </a:r>
            <a:endParaRPr lang="zh-CN" altLang="en-US" sz="2400" b="1" dirty="0" smtClean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50375" y="4389755"/>
            <a:ext cx="4493895" cy="4603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流动注射技术及发展</a:t>
            </a:r>
            <a:endParaRPr lang="zh-CN" altLang="en-US" sz="2400" b="1" dirty="0" smtClean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201" y="5215567"/>
            <a:ext cx="1680210" cy="152082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177516" y="5734362"/>
            <a:ext cx="44958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2400" dirty="0" smtClean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9"/>
          <p:cNvSpPr/>
          <p:nvPr/>
        </p:nvSpPr>
        <p:spPr>
          <a:xfrm>
            <a:off x="4465320" y="5814060"/>
            <a:ext cx="6118860" cy="594995"/>
          </a:xfrm>
          <a:custGeom>
            <a:avLst/>
            <a:gdLst>
              <a:gd name="connsiteX0" fmla="*/ 0 w 5306049"/>
              <a:gd name="connsiteY0" fmla="*/ 0 h 999169"/>
              <a:gd name="connsiteX1" fmla="*/ 5306049 w 5306049"/>
              <a:gd name="connsiteY1" fmla="*/ 0 h 999169"/>
              <a:gd name="connsiteX2" fmla="*/ 5306049 w 5306049"/>
              <a:gd name="connsiteY2" fmla="*/ 999169 h 999169"/>
              <a:gd name="connsiteX3" fmla="*/ 0 w 5306049"/>
              <a:gd name="connsiteY3" fmla="*/ 999169 h 999169"/>
              <a:gd name="connsiteX4" fmla="*/ 0 w 5306049"/>
              <a:gd name="connsiteY4" fmla="*/ 0 h 999169"/>
              <a:gd name="connsiteX0-1" fmla="*/ 0 w 5306049"/>
              <a:gd name="connsiteY0-2" fmla="*/ 0 h 999169"/>
              <a:gd name="connsiteX1-3" fmla="*/ 5306049 w 5306049"/>
              <a:gd name="connsiteY1-4" fmla="*/ 0 h 999169"/>
              <a:gd name="connsiteX2-5" fmla="*/ 5306049 w 5306049"/>
              <a:gd name="connsiteY2-6" fmla="*/ 999169 h 999169"/>
              <a:gd name="connsiteX3-7" fmla="*/ 0 w 5306049"/>
              <a:gd name="connsiteY3-8" fmla="*/ 999169 h 999169"/>
              <a:gd name="connsiteX4-9" fmla="*/ 0 w 5306049"/>
              <a:gd name="connsiteY4-10" fmla="*/ 0 h 999169"/>
              <a:gd name="connsiteX0-11" fmla="*/ 0 w 5306049"/>
              <a:gd name="connsiteY0-12" fmla="*/ 0 h 999169"/>
              <a:gd name="connsiteX1-13" fmla="*/ 5306049 w 5306049"/>
              <a:gd name="connsiteY1-14" fmla="*/ 0 h 999169"/>
              <a:gd name="connsiteX2-15" fmla="*/ 5306049 w 5306049"/>
              <a:gd name="connsiteY2-16" fmla="*/ 999169 h 999169"/>
              <a:gd name="connsiteX3-17" fmla="*/ 0 w 5306049"/>
              <a:gd name="connsiteY3-18" fmla="*/ 999169 h 999169"/>
              <a:gd name="connsiteX4-19" fmla="*/ 0 w 5306049"/>
              <a:gd name="connsiteY4-20" fmla="*/ 0 h 999169"/>
              <a:gd name="connsiteX0-21" fmla="*/ 0 w 5306049"/>
              <a:gd name="connsiteY0-22" fmla="*/ 0 h 999169"/>
              <a:gd name="connsiteX1-23" fmla="*/ 5306049 w 5306049"/>
              <a:gd name="connsiteY1-24" fmla="*/ 0 h 999169"/>
              <a:gd name="connsiteX2-25" fmla="*/ 5306049 w 5306049"/>
              <a:gd name="connsiteY2-26" fmla="*/ 999169 h 999169"/>
              <a:gd name="connsiteX3-27" fmla="*/ 0 w 5306049"/>
              <a:gd name="connsiteY3-28" fmla="*/ 999169 h 999169"/>
              <a:gd name="connsiteX4-29" fmla="*/ 0 w 5306049"/>
              <a:gd name="connsiteY4-30" fmla="*/ 0 h 999169"/>
              <a:gd name="connsiteX0-31" fmla="*/ 0 w 5306049"/>
              <a:gd name="connsiteY0-32" fmla="*/ 0 h 999169"/>
              <a:gd name="connsiteX1-33" fmla="*/ 5306049 w 5306049"/>
              <a:gd name="connsiteY1-34" fmla="*/ 0 h 999169"/>
              <a:gd name="connsiteX2-35" fmla="*/ 5306049 w 5306049"/>
              <a:gd name="connsiteY2-36" fmla="*/ 999169 h 999169"/>
              <a:gd name="connsiteX3-37" fmla="*/ 0 w 5306049"/>
              <a:gd name="connsiteY3-38" fmla="*/ 999169 h 999169"/>
              <a:gd name="connsiteX4-39" fmla="*/ 0 w 5306049"/>
              <a:gd name="connsiteY4-40" fmla="*/ 0 h 9991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06049" h="999169">
                <a:moveTo>
                  <a:pt x="0" y="0"/>
                </a:moveTo>
                <a:lnTo>
                  <a:pt x="5306049" y="0"/>
                </a:lnTo>
                <a:lnTo>
                  <a:pt x="5306049" y="999169"/>
                </a:lnTo>
                <a:lnTo>
                  <a:pt x="0" y="999169"/>
                </a:lnTo>
                <a:cubicBezTo>
                  <a:pt x="130629" y="535484"/>
                  <a:pt x="141515" y="496342"/>
                  <a:pt x="0" y="0"/>
                </a:cubicBezTo>
                <a:close/>
              </a:path>
            </a:pathLst>
          </a:custGeom>
          <a:solidFill>
            <a:srgbClr val="B9E1F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50410" y="5814060"/>
            <a:ext cx="5126990" cy="4603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流动注射仪器简介及关注问题</a:t>
            </a:r>
            <a:endParaRPr lang="zh-CN" altLang="en-US" sz="2400" b="1" dirty="0" smtClean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 bldLvl="0" animBg="1"/>
      <p:bldP spid="11" grpId="0" bldLvl="0" animBg="1"/>
      <p:bldP spid="12" grpId="0" bldLvl="0" animBg="1"/>
      <p:bldP spid="15" grpId="0"/>
      <p:bldP spid="16" grpId="0" bldLvl="0" animBg="1"/>
      <p:bldP spid="17" grpId="0" bldLvl="0" animBg="1"/>
      <p:bldP spid="18" grpId="0" bldLvl="0" animBg="1"/>
      <p:bldP spid="19" grpId="0"/>
      <p:bldP spid="20" grpId="0" bldLvl="0" animBg="1"/>
      <p:bldP spid="2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 noChangeArrowheads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与手工法对比</a:t>
            </a:r>
            <a:endParaRPr lang="zh-CN" altLang="en-US"/>
          </a:p>
        </p:txBody>
      </p:sp>
      <p:sp>
        <p:nvSpPr>
          <p:cNvPr id="34" name="灯片编号占位符 2"/>
          <p:cNvSpPr txBox="1"/>
          <p:nvPr/>
        </p:nvSpPr>
        <p:spPr>
          <a:xfrm>
            <a:off x="10200288" y="6551613"/>
            <a:ext cx="461962" cy="304800"/>
          </a:xfrm>
          <a:prstGeom prst="rect">
            <a:avLst/>
          </a:prstGeom>
        </p:spPr>
        <p:txBody>
          <a:bodyPr/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fld id="{FFA76EBA-708E-C744-B536-E6DCA8E8EC73}" type="slidenum">
              <a:rPr lang="en-US" altLang="zh-CN" smtClean="0">
                <a:solidFill>
                  <a:srgbClr val="183884"/>
                </a:solidFill>
                <a:ea typeface="微软雅黑" panose="020B0503020204020204" charset="-122"/>
                <a:cs typeface="微软雅黑" panose="020B0503020204020204" charset="-122"/>
              </a:rPr>
            </a:fld>
            <a:endParaRPr lang="en-US" altLang="zh-CN" dirty="0">
              <a:solidFill>
                <a:srgbClr val="183884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8" name="Group 4"/>
          <p:cNvGraphicFramePr>
            <a:graphicFrameLocks noGrp="1"/>
          </p:cNvGraphicFramePr>
          <p:nvPr/>
        </p:nvGraphicFramePr>
        <p:xfrm>
          <a:off x="1920136" y="1755229"/>
          <a:ext cx="8208645" cy="4410075"/>
        </p:xfrm>
        <a:graphic>
          <a:graphicData uri="http://schemas.openxmlformats.org/drawingml/2006/table">
            <a:tbl>
              <a:tblPr/>
              <a:tblGrid>
                <a:gridCol w="1296035"/>
                <a:gridCol w="1512570"/>
                <a:gridCol w="1520825"/>
                <a:gridCol w="1247140"/>
                <a:gridCol w="1292860"/>
                <a:gridCol w="1339215"/>
              </a:tblGrid>
              <a:tr h="979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分析方法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挥发酚（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Phenol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氰化物（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TCN;CN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总磷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(TP)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总氮（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TN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阴离子表面活性剂（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MBAS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1711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手工方法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40-60min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手工蒸馏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接触有毒物质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30-40min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手工蒸馏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接触高毒性物质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30-40min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需要高压、高温消解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20-30min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需要高温高压消解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30-40min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大量接触有害试剂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718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流动分析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技术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-5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min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在线蒸馏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在线冷凝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-5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min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在线消解在线蒸馏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-5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min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在线消解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-5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min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在线消解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在线还原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-5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min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在线萃取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 noChangeArrowheads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目录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65" y="2084070"/>
            <a:ext cx="2340610" cy="234061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1375774" y="3074928"/>
            <a:ext cx="80899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4000" b="1" dirty="0" smtClean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9"/>
          <p:cNvSpPr/>
          <p:nvPr/>
        </p:nvSpPr>
        <p:spPr>
          <a:xfrm>
            <a:off x="3256280" y="2900680"/>
            <a:ext cx="7391400" cy="1054100"/>
          </a:xfrm>
          <a:custGeom>
            <a:avLst/>
            <a:gdLst>
              <a:gd name="connsiteX0" fmla="*/ 0 w 5306049"/>
              <a:gd name="connsiteY0" fmla="*/ 0 h 999169"/>
              <a:gd name="connsiteX1" fmla="*/ 5306049 w 5306049"/>
              <a:gd name="connsiteY1" fmla="*/ 0 h 999169"/>
              <a:gd name="connsiteX2" fmla="*/ 5306049 w 5306049"/>
              <a:gd name="connsiteY2" fmla="*/ 999169 h 999169"/>
              <a:gd name="connsiteX3" fmla="*/ 0 w 5306049"/>
              <a:gd name="connsiteY3" fmla="*/ 999169 h 999169"/>
              <a:gd name="connsiteX4" fmla="*/ 0 w 5306049"/>
              <a:gd name="connsiteY4" fmla="*/ 0 h 999169"/>
              <a:gd name="connsiteX0-1" fmla="*/ 0 w 5306049"/>
              <a:gd name="connsiteY0-2" fmla="*/ 0 h 999169"/>
              <a:gd name="connsiteX1-3" fmla="*/ 5306049 w 5306049"/>
              <a:gd name="connsiteY1-4" fmla="*/ 0 h 999169"/>
              <a:gd name="connsiteX2-5" fmla="*/ 5306049 w 5306049"/>
              <a:gd name="connsiteY2-6" fmla="*/ 999169 h 999169"/>
              <a:gd name="connsiteX3-7" fmla="*/ 0 w 5306049"/>
              <a:gd name="connsiteY3-8" fmla="*/ 999169 h 999169"/>
              <a:gd name="connsiteX4-9" fmla="*/ 0 w 5306049"/>
              <a:gd name="connsiteY4-10" fmla="*/ 0 h 999169"/>
              <a:gd name="connsiteX0-11" fmla="*/ 0 w 5306049"/>
              <a:gd name="connsiteY0-12" fmla="*/ 0 h 999169"/>
              <a:gd name="connsiteX1-13" fmla="*/ 5306049 w 5306049"/>
              <a:gd name="connsiteY1-14" fmla="*/ 0 h 999169"/>
              <a:gd name="connsiteX2-15" fmla="*/ 5306049 w 5306049"/>
              <a:gd name="connsiteY2-16" fmla="*/ 999169 h 999169"/>
              <a:gd name="connsiteX3-17" fmla="*/ 0 w 5306049"/>
              <a:gd name="connsiteY3-18" fmla="*/ 999169 h 999169"/>
              <a:gd name="connsiteX4-19" fmla="*/ 0 w 5306049"/>
              <a:gd name="connsiteY4-20" fmla="*/ 0 h 999169"/>
              <a:gd name="connsiteX0-21" fmla="*/ 0 w 5306049"/>
              <a:gd name="connsiteY0-22" fmla="*/ 0 h 999169"/>
              <a:gd name="connsiteX1-23" fmla="*/ 5306049 w 5306049"/>
              <a:gd name="connsiteY1-24" fmla="*/ 0 h 999169"/>
              <a:gd name="connsiteX2-25" fmla="*/ 5306049 w 5306049"/>
              <a:gd name="connsiteY2-26" fmla="*/ 999169 h 999169"/>
              <a:gd name="connsiteX3-27" fmla="*/ 0 w 5306049"/>
              <a:gd name="connsiteY3-28" fmla="*/ 999169 h 999169"/>
              <a:gd name="connsiteX4-29" fmla="*/ 0 w 5306049"/>
              <a:gd name="connsiteY4-30" fmla="*/ 0 h 999169"/>
              <a:gd name="connsiteX0-31" fmla="*/ 0 w 5306049"/>
              <a:gd name="connsiteY0-32" fmla="*/ 0 h 999169"/>
              <a:gd name="connsiteX1-33" fmla="*/ 5306049 w 5306049"/>
              <a:gd name="connsiteY1-34" fmla="*/ 0 h 999169"/>
              <a:gd name="connsiteX2-35" fmla="*/ 5306049 w 5306049"/>
              <a:gd name="connsiteY2-36" fmla="*/ 999169 h 999169"/>
              <a:gd name="connsiteX3-37" fmla="*/ 0 w 5306049"/>
              <a:gd name="connsiteY3-38" fmla="*/ 999169 h 999169"/>
              <a:gd name="connsiteX4-39" fmla="*/ 0 w 5306049"/>
              <a:gd name="connsiteY4-40" fmla="*/ 0 h 9991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06049" h="999169">
                <a:moveTo>
                  <a:pt x="0" y="0"/>
                </a:moveTo>
                <a:lnTo>
                  <a:pt x="5306049" y="0"/>
                </a:lnTo>
                <a:lnTo>
                  <a:pt x="5306049" y="999169"/>
                </a:lnTo>
                <a:lnTo>
                  <a:pt x="0" y="999169"/>
                </a:lnTo>
                <a:cubicBezTo>
                  <a:pt x="130629" y="535484"/>
                  <a:pt x="141515" y="496342"/>
                  <a:pt x="0" y="0"/>
                </a:cubicBezTo>
                <a:close/>
              </a:path>
            </a:pathLst>
          </a:custGeom>
          <a:solidFill>
            <a:srgbClr val="B9E1F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16"/>
          <p:cNvSpPr txBox="1"/>
          <p:nvPr/>
        </p:nvSpPr>
        <p:spPr>
          <a:xfrm>
            <a:off x="3772287" y="3057242"/>
            <a:ext cx="6992399" cy="70675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流动注射仪器简介及关注问题</a:t>
            </a:r>
            <a:endParaRPr lang="zh-CN" altLang="en-US" sz="40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 noChangeArrowheads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流动注射的优势</a:t>
            </a:r>
            <a:endParaRPr lang="zh-CN" altLang="en-US"/>
          </a:p>
        </p:txBody>
      </p:sp>
      <p:graphicFrame>
        <p:nvGraphicFramePr>
          <p:cNvPr id="8" name="图示 7"/>
          <p:cNvGraphicFramePr/>
          <p:nvPr/>
        </p:nvGraphicFramePr>
        <p:xfrm>
          <a:off x="2280176" y="1397000"/>
          <a:ext cx="686442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992144" y="1628800"/>
            <a:ext cx="8352928" cy="1132840"/>
          </a:xfrm>
          <a:prstGeom prst="rect">
            <a:avLst/>
          </a:prstGeom>
        </p:spPr>
        <p:txBody>
          <a:bodyPr wrap="square">
            <a:spAutoFit/>
          </a:bodyPr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rgbClr val="33CCCC"/>
              </a:buClr>
              <a:buFont typeface="Wingdings" panose="05000000000000000000" charset="0"/>
              <a:buChar char="Ø"/>
            </a:pP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华文楷体" panose="02010600040101010101" charset="-122"/>
              </a:rPr>
              <a:t>吉天仪器</a:t>
            </a:r>
            <a:r>
              <a:rPr lang="en-US" altLang="zh-CN" sz="18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华文楷体" panose="02010600040101010101" charset="-122"/>
              </a:rPr>
              <a:t>FIA6000+</a:t>
            </a: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华文楷体" panose="02010600040101010101" charset="-122"/>
              </a:rPr>
              <a:t>流动注射</a:t>
            </a:r>
            <a:r>
              <a:rPr lang="zh-CN" altLang="en-US" sz="18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华文楷体" panose="02010600040101010101" charset="-122"/>
              </a:rPr>
              <a:t>仪</a:t>
            </a:r>
            <a:endParaRPr lang="en-US" altLang="zh-CN" sz="1800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  <a:cs typeface="华文楷体" panose="02010600040101010101" charset="-122"/>
            </a:endParaRPr>
          </a:p>
          <a:p>
            <a:pPr indent="457200" eaLnBrk="0" hangingPunct="0">
              <a:lnSpc>
                <a:spcPct val="120000"/>
              </a:lnSpc>
              <a:spcBef>
                <a:spcPct val="20000"/>
              </a:spcBef>
              <a:buClr>
                <a:srgbClr val="33CCCC"/>
              </a:buClr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包括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自动进样器、挥发酚、氰化物、阴离子表面活性剂和硫化物</a:t>
            </a:r>
            <a:r>
              <a:rPr lang="en-US" altLang="zh-CN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4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个化学反应模块（预处理通道、注入泵、反应通道及流通检测池）、数据处理系统</a:t>
            </a: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。</a:t>
            </a:r>
            <a:endParaRPr lang="zh-CN" altLang="en-US" sz="1800" dirty="0">
              <a:solidFill>
                <a:srgbClr val="000000"/>
              </a:solidFill>
              <a:latin typeface="+mn-ea"/>
              <a:ea typeface="+mn-ea"/>
              <a:cs typeface="华文楷体" panose="02010600040101010101" charset="-122"/>
            </a:endParaRP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848128" y="980728"/>
            <a:ext cx="511256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72000" bIns="0" anchor="ctr"/>
          <a:p>
            <a:pPr defTabSz="880745"/>
            <a:r>
              <a:rPr lang="zh-CN" altLang="en-US" sz="1800" b="1" dirty="0" smtClean="0">
                <a:solidFill>
                  <a:schemeClr val="accent2"/>
                </a:solidFill>
                <a:ea typeface="微软雅黑" panose="020B0503020204020204" charset="-122"/>
                <a:cs typeface="微软雅黑" panose="020B0503020204020204" charset="-122"/>
              </a:rPr>
              <a:t>仪器</a:t>
            </a:r>
            <a:endParaRPr lang="en-US" altLang="zh-CN" sz="1800" b="1" dirty="0">
              <a:solidFill>
                <a:schemeClr val="accent2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标题 3"/>
          <p:cNvSpPr>
            <a:spLocks noGrp="1"/>
          </p:cNvSpPr>
          <p:nvPr>
            <p:ph type="title"/>
          </p:nvPr>
        </p:nvSpPr>
        <p:spPr>
          <a:xfrm>
            <a:off x="248285" y="179705"/>
            <a:ext cx="8511540" cy="46799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p>
            <a:r>
              <a:rPr lang="zh-CN" altLang="en-US" dirty="0" smtClean="0">
                <a:latin typeface="Arial" panose="020B0604020202020204" pitchFamily="34" charset="0"/>
                <a:ea typeface="微软雅黑" panose="020B0503020204020204" charset="-122"/>
              </a:rPr>
              <a:t>新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</a:rPr>
              <a:t>环境标准解决</a:t>
            </a:r>
            <a:r>
              <a:rPr lang="zh-CN" altLang="en-US" dirty="0" smtClean="0">
                <a:latin typeface="Arial" panose="020B0604020202020204" pitchFamily="34" charset="0"/>
                <a:ea typeface="微软雅黑" panose="020B0503020204020204" charset="-122"/>
              </a:rPr>
              <a:t>方案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8" name="内容占位符 4"/>
          <p:cNvPicPr>
            <a:picLocks noChangeAspect="1"/>
          </p:cNvPicPr>
          <p:nvPr/>
        </p:nvPicPr>
        <p:blipFill rotWithShape="1"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2" t="18239" r="7590" b="13041"/>
          <a:stretch>
            <a:fillRect/>
          </a:stretch>
        </p:blipFill>
        <p:spPr>
          <a:xfrm>
            <a:off x="2244090" y="2980690"/>
            <a:ext cx="7315200" cy="31102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24936" cy="936104"/>
          </a:xfrm>
        </p:spPr>
        <p:txBody>
          <a:bodyPr/>
          <a:lstStyle/>
          <a:p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iFIA</a:t>
            </a:r>
            <a:r>
              <a:rPr lang="en-US" altLang="zh-CN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7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 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新一代智能 流动注射分析仪</a:t>
            </a:r>
            <a:br>
              <a:rPr lang="en-US" altLang="zh-CN" sz="2400" b="0" dirty="0" smtClean="0">
                <a:latin typeface="+mn-ea"/>
                <a:ea typeface="+mn-ea"/>
              </a:rPr>
            </a:b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ntelligence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F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I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njection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A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nalyzer  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" y="1844675"/>
            <a:ext cx="8652510" cy="4419600"/>
          </a:xfrm>
        </p:spPr>
      </p:pic>
      <p:sp>
        <p:nvSpPr>
          <p:cNvPr id="6" name="标题 2"/>
          <p:cNvSpPr txBox="1"/>
          <p:nvPr/>
        </p:nvSpPr>
        <p:spPr bwMode="gray">
          <a:xfrm>
            <a:off x="359999" y="180000"/>
            <a:ext cx="6876297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72000" bIns="0" numCol="1" anchor="ctr" anchorCtr="0" compatLnSpc="1"/>
          <a:lstStyle>
            <a:lvl1pPr algn="l" defTabSz="880745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183884"/>
                </a:solidFill>
                <a:latin typeface="+mj-lt"/>
                <a:ea typeface="+mj-ea"/>
                <a:cs typeface="+mj-cs"/>
              </a:defRPr>
            </a:lvl1pPr>
            <a:lvl2pPr algn="l" defTabSz="880745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defTabSz="880745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defTabSz="880745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defTabSz="880745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defTabSz="880745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914400" algn="l" defTabSz="880745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1371600" algn="l" defTabSz="880745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1828800" algn="l" defTabSz="880745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2400" dirty="0" smtClean="0"/>
              <a:t>iFIA</a:t>
            </a:r>
            <a:r>
              <a:rPr lang="en-US" altLang="zh-CN" sz="2800" dirty="0" smtClean="0">
                <a:solidFill>
                  <a:srgbClr val="FF0000"/>
                </a:solidFill>
              </a:rPr>
              <a:t>7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13" y="274638"/>
            <a:ext cx="8229600" cy="418058"/>
          </a:xfrm>
        </p:spPr>
        <p:txBody>
          <a:bodyPr/>
          <a:p>
            <a:r>
              <a:rPr lang="en-US" altLang="zh-CN" dirty="0" smtClean="0"/>
              <a:t>AS200</a:t>
            </a:r>
            <a:r>
              <a:rPr lang="zh-CN" altLang="en-US" dirty="0" smtClean="0"/>
              <a:t>系列自动进样器</a:t>
            </a:r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763688" y="4580334"/>
          <a:ext cx="5616624" cy="170434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539266"/>
                <a:gridCol w="1438409"/>
                <a:gridCol w="991118"/>
                <a:gridCol w="1647831"/>
              </a:tblGrid>
              <a:tr h="42418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型号</a:t>
                      </a:r>
                      <a:endParaRPr lang="zh-CN" sz="14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规格</a:t>
                      </a:r>
                      <a:endParaRPr lang="zh-CN" sz="14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样品管</a:t>
                      </a:r>
                      <a:endParaRPr lang="zh-CN" sz="14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盘位</a:t>
                      </a:r>
                      <a:endParaRPr lang="zh-CN" sz="14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8928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AST280-12</a:t>
                      </a:r>
                      <a:endParaRPr lang="zh-CN" sz="14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183884"/>
                          </a:solidFill>
                          <a:effectLst/>
                        </a:rPr>
                        <a:t>三维、单臂双针、</a:t>
                      </a:r>
                      <a:r>
                        <a:rPr lang="en-US" sz="1400" kern="100" dirty="0">
                          <a:solidFill>
                            <a:srgbClr val="183884"/>
                          </a:solidFill>
                          <a:effectLst/>
                        </a:rPr>
                        <a:t>8</a:t>
                      </a:r>
                      <a:r>
                        <a:rPr lang="zh-CN" sz="1400" kern="100" dirty="0">
                          <a:solidFill>
                            <a:srgbClr val="183884"/>
                          </a:solidFill>
                          <a:effectLst/>
                        </a:rPr>
                        <a:t>盘</a:t>
                      </a:r>
                      <a:endParaRPr lang="zh-CN" sz="1400" kern="100" dirty="0">
                        <a:solidFill>
                          <a:srgbClr val="183884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183884"/>
                          </a:solidFill>
                          <a:effectLst/>
                        </a:rPr>
                        <a:t>7/15/50 mL</a:t>
                      </a:r>
                      <a:endParaRPr lang="zh-CN" sz="1400" kern="100" dirty="0">
                        <a:solidFill>
                          <a:srgbClr val="183884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183884"/>
                          </a:solidFill>
                          <a:effectLst/>
                        </a:rPr>
                        <a:t>60/40/21 </a:t>
                      </a:r>
                      <a:r>
                        <a:rPr lang="zh-CN" sz="1400" kern="100" dirty="0">
                          <a:solidFill>
                            <a:srgbClr val="183884"/>
                          </a:solidFill>
                          <a:effectLst/>
                        </a:rPr>
                        <a:t>位</a:t>
                      </a:r>
                      <a:r>
                        <a:rPr lang="en-US" sz="1400" kern="100" dirty="0">
                          <a:solidFill>
                            <a:srgbClr val="183884"/>
                          </a:solidFill>
                          <a:effectLst/>
                        </a:rPr>
                        <a:t>/</a:t>
                      </a:r>
                      <a:r>
                        <a:rPr lang="zh-CN" sz="1400" kern="100" dirty="0">
                          <a:solidFill>
                            <a:srgbClr val="183884"/>
                          </a:solidFill>
                          <a:effectLst/>
                        </a:rPr>
                        <a:t>盘</a:t>
                      </a:r>
                      <a:endParaRPr lang="zh-CN" sz="1400" kern="100" dirty="0">
                        <a:solidFill>
                          <a:srgbClr val="183884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183884"/>
                          </a:solidFill>
                          <a:effectLst/>
                        </a:rPr>
                        <a:t>1-8</a:t>
                      </a:r>
                      <a:r>
                        <a:rPr lang="zh-CN" sz="1400" kern="100" dirty="0">
                          <a:solidFill>
                            <a:srgbClr val="183884"/>
                          </a:solidFill>
                          <a:effectLst/>
                        </a:rPr>
                        <a:t>盘</a:t>
                      </a:r>
                      <a:endParaRPr lang="zh-CN" sz="1400" kern="100" dirty="0">
                        <a:solidFill>
                          <a:srgbClr val="183884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8864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AST280-14</a:t>
                      </a:r>
                      <a:endParaRPr lang="zh-CN" sz="14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183884"/>
                          </a:solidFill>
                          <a:effectLst/>
                        </a:rPr>
                        <a:t>三维、单臂四针、</a:t>
                      </a:r>
                      <a:r>
                        <a:rPr lang="en-US" sz="1400" kern="100">
                          <a:solidFill>
                            <a:srgbClr val="183884"/>
                          </a:solidFill>
                          <a:effectLst/>
                        </a:rPr>
                        <a:t>8</a:t>
                      </a:r>
                      <a:r>
                        <a:rPr lang="zh-CN" sz="1400" kern="100">
                          <a:solidFill>
                            <a:srgbClr val="183884"/>
                          </a:solidFill>
                          <a:effectLst/>
                        </a:rPr>
                        <a:t>盘</a:t>
                      </a:r>
                      <a:endParaRPr lang="zh-CN" sz="1400" kern="100">
                        <a:solidFill>
                          <a:srgbClr val="183884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183884"/>
                          </a:solidFill>
                          <a:effectLst/>
                        </a:rPr>
                        <a:t>7/15/50 mL</a:t>
                      </a:r>
                      <a:endParaRPr lang="zh-CN" sz="1400" kern="100" dirty="0">
                        <a:solidFill>
                          <a:srgbClr val="183884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183884"/>
                          </a:solidFill>
                          <a:effectLst/>
                        </a:rPr>
                        <a:t>60/40/21 </a:t>
                      </a:r>
                      <a:r>
                        <a:rPr lang="zh-CN" sz="1400" kern="100" dirty="0">
                          <a:solidFill>
                            <a:srgbClr val="183884"/>
                          </a:solidFill>
                          <a:effectLst/>
                        </a:rPr>
                        <a:t>位</a:t>
                      </a:r>
                      <a:r>
                        <a:rPr lang="en-US" sz="1400" kern="100" dirty="0">
                          <a:solidFill>
                            <a:srgbClr val="183884"/>
                          </a:solidFill>
                          <a:effectLst/>
                        </a:rPr>
                        <a:t>/</a:t>
                      </a:r>
                      <a:r>
                        <a:rPr lang="zh-CN" sz="1400" kern="100" dirty="0">
                          <a:solidFill>
                            <a:srgbClr val="183884"/>
                          </a:solidFill>
                          <a:effectLst/>
                        </a:rPr>
                        <a:t>盘</a:t>
                      </a:r>
                      <a:endParaRPr lang="zh-CN" sz="1400" kern="100" dirty="0">
                        <a:solidFill>
                          <a:srgbClr val="183884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183884"/>
                          </a:solidFill>
                          <a:effectLst/>
                        </a:rPr>
                        <a:t>1-8</a:t>
                      </a:r>
                      <a:r>
                        <a:rPr lang="zh-CN" sz="1400" kern="100" dirty="0">
                          <a:solidFill>
                            <a:srgbClr val="183884"/>
                          </a:solidFill>
                          <a:effectLst/>
                        </a:rPr>
                        <a:t>盘</a:t>
                      </a:r>
                      <a:endParaRPr lang="zh-CN" sz="1400" kern="100" dirty="0">
                        <a:solidFill>
                          <a:srgbClr val="183884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812329"/>
            <a:ext cx="5302058" cy="3744416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 noChangeArrowheads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相关标准</a:t>
            </a:r>
            <a:endParaRPr lang="zh-CN" altLang="en-US"/>
          </a:p>
        </p:txBody>
      </p:sp>
      <p:pic>
        <p:nvPicPr>
          <p:cNvPr id="5" name="Picture 4" descr="missionlogo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00" b="33885"/>
          <a:stretch>
            <a:fillRect/>
          </a:stretch>
        </p:blipFill>
        <p:spPr bwMode="auto">
          <a:xfrm>
            <a:off x="814552" y="5337069"/>
            <a:ext cx="7391400" cy="831850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628" y="5197369"/>
            <a:ext cx="2743200" cy="11112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" t="3055" r="78699" b="9546"/>
          <a:stretch>
            <a:fillRect/>
          </a:stretch>
        </p:blipFill>
        <p:spPr bwMode="auto">
          <a:xfrm>
            <a:off x="8683627" y="3393915"/>
            <a:ext cx="2135188" cy="1711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3" y="1172613"/>
            <a:ext cx="6737131" cy="37982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319" y="670469"/>
            <a:ext cx="3251092" cy="240128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137478" y="241618"/>
            <a:ext cx="7742238" cy="968375"/>
          </a:xfrm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水质检测客户关键点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>
            <p:ph idx="1"/>
          </p:nvPr>
        </p:nvSpPr>
        <p:spPr>
          <a:xfrm>
            <a:off x="382905" y="1000125"/>
            <a:ext cx="11257280" cy="5452110"/>
          </a:xfrm>
        </p:spPr>
        <p:txBody>
          <a:bodyPr vert="horz" wrap="square" lIns="91440" tIns="45720" rIns="91440" bIns="45720" numCol="1" anchor="t" anchorCtr="0" compatLnSpc="1"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Blip>
                <a:blip r:embed="rId1"/>
              </a:buBlip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标准问题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国际标准：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ISO/EPA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相关标准</a:t>
            </a: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；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国内标准：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HJ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标准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TN/TP/NH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Blip>
                <a:blip r:embed="rId1"/>
              </a:buBlip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样品检测效率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一个完整样品周期：自动化前处理及检测时间，一般在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30-200s</a:t>
            </a:r>
            <a:endParaRPr kumimoji="0" lang="en-US" altLang="zh-CN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Blip>
                <a:blip r:embed="rId1"/>
              </a:buBlip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样品量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单</a:t>
            </a: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针的进样量在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1-7mL</a:t>
            </a: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，倒满标准试管即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Blip>
                <a:blip r:embed="rId1"/>
              </a:buBlip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检测过程</a:t>
            </a:r>
            <a:endParaRPr kumimoji="0" lang="zh-CN" altLang="en-US" sz="2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试剂配制后脱气，样品倒入试管放在自动进样器样品盘上，将各试剂提取管放入对应试剂瓶中，卡紧泵管，在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PC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软件运行检测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Blip>
                <a:blip r:embed="rId1"/>
              </a:buBlip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维护便捷性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仪器</a:t>
            </a: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维护简单，测试后用水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清洗松开泵管即可，耗材</a:t>
            </a: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（泵管、膜）更换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简单方便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Rectangle 5"/>
          <p:cNvSpPr>
            <a:spLocks noGrp="1" noChangeArrowheads="1"/>
          </p:cNvSpPr>
          <p:nvPr>
            <p:ph type="title"/>
          </p:nvPr>
        </p:nvSpPr>
        <p:spPr>
          <a:xfrm>
            <a:off x="122238" y="240983"/>
            <a:ext cx="7742238" cy="968375"/>
          </a:xfrm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水质检测类客户疑问点</a:t>
            </a:r>
            <a:b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7412" name="Rectangle 6"/>
          <p:cNvSpPr>
            <a:spLocks noGrp="1" noChangeArrowheads="1"/>
          </p:cNvSpPr>
          <p:nvPr>
            <p:ph idx="1"/>
          </p:nvPr>
        </p:nvSpPr>
        <p:spPr>
          <a:xfrm>
            <a:off x="392430" y="1562100"/>
            <a:ext cx="11424285" cy="5055235"/>
          </a:xfrm>
        </p:spPr>
        <p:txBody>
          <a:bodyPr vert="horz" wrap="square" lIns="91440" tIns="45720" rIns="91440" bIns="45720" numCol="1" anchor="t" anchorCtr="0" compatLnSpc="1"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Blip>
                <a:blip r:embed="rId1"/>
              </a:buBlip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样品处理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净水（饮用水、自来水、地下水</a:t>
            </a: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洁净地表水）：直接进样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</a:t>
            </a:r>
            <a:endParaRPr kumimoji="0" lang="en-US" altLang="zh-CN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环境水（河湖水、地表水、海水）：静置、过滤、超声乳化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污水：稀释、过滤、离心、超声乳化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Blip>
                <a:blip r:embed="rId1"/>
              </a:buBlip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耗材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相分离膜：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LAS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一般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200-500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个样品，其他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5000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个样品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泵管：推荐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个月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-6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个月更换，方法手册中有耗材推荐表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镉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柱：正常使用维护情况下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5000-10000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个样品 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Rectangle 5"/>
          <p:cNvSpPr>
            <a:spLocks noGrp="1" noChangeArrowheads="1"/>
          </p:cNvSpPr>
          <p:nvPr>
            <p:ph type="title"/>
          </p:nvPr>
        </p:nvSpPr>
        <p:spPr>
          <a:xfrm>
            <a:off x="15558" y="226378"/>
            <a:ext cx="7742238" cy="968375"/>
          </a:xfrm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水质检测类客户疑问点</a:t>
            </a:r>
            <a:b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7412" name="Rectangle 6"/>
          <p:cNvSpPr>
            <a:spLocks noGrp="1" noChangeArrowheads="1"/>
          </p:cNvSpPr>
          <p:nvPr>
            <p:ph idx="1"/>
          </p:nvPr>
        </p:nvSpPr>
        <p:spPr>
          <a:xfrm>
            <a:off x="392113" y="1562100"/>
            <a:ext cx="8043863" cy="4397375"/>
          </a:xfrm>
        </p:spPr>
        <p:txBody>
          <a:bodyPr vert="horz" wrap="square" lIns="91440" tIns="45720" rIns="91440" bIns="45720" numCol="1" anchor="t" anchorCtr="0" compatLnSpc="1"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Blip>
                <a:blip r:embed="rId1"/>
              </a:buBlip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准确度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国家标准质控样品（盲样）：考察的是仪器的处理检测能力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加标回收率：实际上更多的是考察检测方法的选择性和样品基底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Blip>
                <a:blip r:embed="rId1"/>
              </a:buBlip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长期稳定性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泵管采用三节点式设计，交替使用可以延迟寿命，保证进液稳定性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运行中加热单元温度控制为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±1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℃，保证检测温度性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FIA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原理决定长期检测需要校正，软件工作站中具备间隔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2-4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小时样品校正功能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r>
              <a:rPr lang="zh-CN" altLang="en-US"/>
              <a:t>目录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925" y="2279650"/>
            <a:ext cx="2299970" cy="2299970"/>
          </a:xfrm>
          <a:prstGeom prst="rect">
            <a:avLst/>
          </a:prstGeom>
        </p:spPr>
      </p:pic>
      <p:sp>
        <p:nvSpPr>
          <p:cNvPr id="3" name="文本框 3"/>
          <p:cNvSpPr txBox="1"/>
          <p:nvPr/>
        </p:nvSpPr>
        <p:spPr>
          <a:xfrm>
            <a:off x="2602697" y="3188593"/>
            <a:ext cx="808990" cy="7435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4000" b="1" dirty="0" smtClean="0">
              <a:solidFill>
                <a:schemeClr val="tx1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2750" y="2994025"/>
            <a:ext cx="5824220" cy="1096010"/>
          </a:xfrm>
          <a:custGeom>
            <a:avLst/>
            <a:gdLst>
              <a:gd name="connsiteX0" fmla="*/ 0 w 5306049"/>
              <a:gd name="connsiteY0" fmla="*/ 0 h 999169"/>
              <a:gd name="connsiteX1" fmla="*/ 5306049 w 5306049"/>
              <a:gd name="connsiteY1" fmla="*/ 0 h 999169"/>
              <a:gd name="connsiteX2" fmla="*/ 5306049 w 5306049"/>
              <a:gd name="connsiteY2" fmla="*/ 999169 h 999169"/>
              <a:gd name="connsiteX3" fmla="*/ 0 w 5306049"/>
              <a:gd name="connsiteY3" fmla="*/ 999169 h 999169"/>
              <a:gd name="connsiteX4" fmla="*/ 0 w 5306049"/>
              <a:gd name="connsiteY4" fmla="*/ 0 h 999169"/>
              <a:gd name="connsiteX0-1" fmla="*/ 0 w 5306049"/>
              <a:gd name="connsiteY0-2" fmla="*/ 0 h 999169"/>
              <a:gd name="connsiteX1-3" fmla="*/ 5306049 w 5306049"/>
              <a:gd name="connsiteY1-4" fmla="*/ 0 h 999169"/>
              <a:gd name="connsiteX2-5" fmla="*/ 5306049 w 5306049"/>
              <a:gd name="connsiteY2-6" fmla="*/ 999169 h 999169"/>
              <a:gd name="connsiteX3-7" fmla="*/ 0 w 5306049"/>
              <a:gd name="connsiteY3-8" fmla="*/ 999169 h 999169"/>
              <a:gd name="connsiteX4-9" fmla="*/ 0 w 5306049"/>
              <a:gd name="connsiteY4-10" fmla="*/ 0 h 999169"/>
              <a:gd name="connsiteX0-11" fmla="*/ 0 w 5306049"/>
              <a:gd name="connsiteY0-12" fmla="*/ 0 h 999169"/>
              <a:gd name="connsiteX1-13" fmla="*/ 5306049 w 5306049"/>
              <a:gd name="connsiteY1-14" fmla="*/ 0 h 999169"/>
              <a:gd name="connsiteX2-15" fmla="*/ 5306049 w 5306049"/>
              <a:gd name="connsiteY2-16" fmla="*/ 999169 h 999169"/>
              <a:gd name="connsiteX3-17" fmla="*/ 0 w 5306049"/>
              <a:gd name="connsiteY3-18" fmla="*/ 999169 h 999169"/>
              <a:gd name="connsiteX4-19" fmla="*/ 0 w 5306049"/>
              <a:gd name="connsiteY4-20" fmla="*/ 0 h 999169"/>
              <a:gd name="connsiteX0-21" fmla="*/ 0 w 5306049"/>
              <a:gd name="connsiteY0-22" fmla="*/ 0 h 999169"/>
              <a:gd name="connsiteX1-23" fmla="*/ 5306049 w 5306049"/>
              <a:gd name="connsiteY1-24" fmla="*/ 0 h 999169"/>
              <a:gd name="connsiteX2-25" fmla="*/ 5306049 w 5306049"/>
              <a:gd name="connsiteY2-26" fmla="*/ 999169 h 999169"/>
              <a:gd name="connsiteX3-27" fmla="*/ 0 w 5306049"/>
              <a:gd name="connsiteY3-28" fmla="*/ 999169 h 999169"/>
              <a:gd name="connsiteX4-29" fmla="*/ 0 w 5306049"/>
              <a:gd name="connsiteY4-30" fmla="*/ 0 h 999169"/>
              <a:gd name="connsiteX0-31" fmla="*/ 0 w 5306049"/>
              <a:gd name="connsiteY0-32" fmla="*/ 0 h 999169"/>
              <a:gd name="connsiteX1-33" fmla="*/ 5306049 w 5306049"/>
              <a:gd name="connsiteY1-34" fmla="*/ 0 h 999169"/>
              <a:gd name="connsiteX2-35" fmla="*/ 5306049 w 5306049"/>
              <a:gd name="connsiteY2-36" fmla="*/ 999169 h 999169"/>
              <a:gd name="connsiteX3-37" fmla="*/ 0 w 5306049"/>
              <a:gd name="connsiteY3-38" fmla="*/ 999169 h 999169"/>
              <a:gd name="connsiteX4-39" fmla="*/ 0 w 5306049"/>
              <a:gd name="connsiteY4-40" fmla="*/ 0 h 9991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06049" h="999169">
                <a:moveTo>
                  <a:pt x="0" y="0"/>
                </a:moveTo>
                <a:lnTo>
                  <a:pt x="5306049" y="0"/>
                </a:lnTo>
                <a:lnTo>
                  <a:pt x="5306049" y="999169"/>
                </a:lnTo>
                <a:lnTo>
                  <a:pt x="0" y="999169"/>
                </a:lnTo>
                <a:cubicBezTo>
                  <a:pt x="130629" y="535484"/>
                  <a:pt x="141515" y="496342"/>
                  <a:pt x="0" y="0"/>
                </a:cubicBezTo>
                <a:close/>
              </a:path>
            </a:pathLst>
          </a:custGeom>
          <a:solidFill>
            <a:srgbClr val="B9E1F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6"/>
          <p:cNvSpPr txBox="1"/>
          <p:nvPr/>
        </p:nvSpPr>
        <p:spPr>
          <a:xfrm>
            <a:off x="4622130" y="3169920"/>
            <a:ext cx="5584825" cy="74358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流动注射的应用领域</a:t>
            </a:r>
            <a:endParaRPr lang="zh-CN" altLang="en-US" sz="4000" b="1" dirty="0">
              <a:solidFill>
                <a:schemeClr val="tx1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Rectangle 5"/>
          <p:cNvSpPr>
            <a:spLocks noGrp="1" noChangeArrowheads="1"/>
          </p:cNvSpPr>
          <p:nvPr>
            <p:ph type="title"/>
          </p:nvPr>
        </p:nvSpPr>
        <p:spPr>
          <a:xfrm>
            <a:off x="61278" y="256858"/>
            <a:ext cx="7742238" cy="968375"/>
          </a:xfrm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水质检测类客户疑问点</a:t>
            </a:r>
            <a:b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endParaRPr kumimoji="0" lang="en-GB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7412" name="Rectangle 6"/>
          <p:cNvSpPr>
            <a:spLocks noGrp="1" noChangeArrowheads="1"/>
          </p:cNvSpPr>
          <p:nvPr>
            <p:ph idx="1"/>
          </p:nvPr>
        </p:nvSpPr>
        <p:spPr>
          <a:xfrm>
            <a:off x="392113" y="1562100"/>
            <a:ext cx="8043863" cy="4397375"/>
          </a:xfrm>
        </p:spPr>
        <p:txBody>
          <a:bodyPr vert="horz" wrap="square" lIns="91440" tIns="45720" rIns="91440" bIns="45720" numCol="1" anchor="t" anchorCtr="0" compatLnSpc="1"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Blip>
                <a:blip r:embed="rId1"/>
              </a:buBlip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总氰和游离氰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CDC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、自来水厂、质量监督一般检测游离氰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环境检测、污水处理一般检测总氰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总氰可以测氰，关闭紫外消解，更换消解酸种类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氰化物模块不能测总氰！</a:t>
            </a:r>
            <a:endParaRPr kumimoji="0" lang="en-US" altLang="zh-CN" sz="2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Blip>
                <a:blip r:embed="rId1"/>
              </a:buBlip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蒸馏氨氮和氨氮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污水、有颜色水直接检测时有色度干扰，可采用蒸馏方式，但是检测周期会增加，灵敏度有所下降</a:t>
            </a:r>
            <a:endParaRPr kumimoji="0" lang="zh-CN" alt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氨氮模块不能进行蒸馏处理！</a:t>
            </a:r>
            <a:endParaRPr kumimoji="0" lang="en-US" altLang="zh-CN" sz="2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Clr>
                <a:srgbClr val="3641AD"/>
              </a:buClr>
              <a:buSzPct val="65000"/>
              <a:buFont typeface="Times" pitchFamily="18" charset="0"/>
              <a:buNone/>
              <a:tabLst>
                <a:tab pos="1314450" algn="l"/>
              </a:tabLst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 noChangeArrowheads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分析应用领域</a:t>
            </a:r>
            <a:endParaRPr lang="zh-CN" altLang="en-US"/>
          </a:p>
        </p:txBody>
      </p:sp>
      <p:graphicFrame>
        <p:nvGraphicFramePr>
          <p:cNvPr id="5" name="内容占位符 6"/>
          <p:cNvGraphicFramePr/>
          <p:nvPr/>
        </p:nvGraphicFramePr>
        <p:xfrm>
          <a:off x="2443417" y="1522766"/>
          <a:ext cx="7397599" cy="3202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文本占位符 3"/>
          <p:cNvSpPr txBox="1"/>
          <p:nvPr/>
        </p:nvSpPr>
        <p:spPr bwMode="auto">
          <a:xfrm>
            <a:off x="2712224" y="5301208"/>
            <a:ext cx="7056784" cy="792088"/>
          </a:xfrm>
          <a:prstGeom prst="rect">
            <a:avLst/>
          </a:prstGeom>
          <a:solidFill>
            <a:srgbClr val="17388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46800" tIns="46800" rIns="46800" bIns="46800" numCol="1" anchor="t" anchorCtr="0" compatLnSpc="1"/>
          <a:lstStyle>
            <a:lvl1pPr marL="271780" indent="-271780" algn="l" defTabSz="981075" rtl="0" fontAlgn="base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183884"/>
              </a:buClr>
              <a:buSzPct val="120000"/>
              <a:buFont typeface="Wingdings" panose="05000000000000000000" charset="0"/>
              <a:buChar char="§"/>
              <a:defRPr sz="1600">
                <a:solidFill>
                  <a:srgbClr val="183884"/>
                </a:solidFill>
                <a:latin typeface="+mn-lt"/>
                <a:ea typeface="+mn-ea"/>
                <a:cs typeface="微软雅黑" panose="020B0503020204020204" charset="-122"/>
              </a:defRPr>
            </a:lvl1pPr>
            <a:lvl2pPr marL="625475" indent="-174625" algn="l" defTabSz="981075" rtl="0" fontAlgn="base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183884"/>
              </a:buClr>
              <a:buSzPct val="140000"/>
              <a:buFont typeface="Times New Roman" panose="02020603050405020304" charset="0"/>
              <a:buChar char="-"/>
              <a:defRPr sz="1400">
                <a:solidFill>
                  <a:srgbClr val="183884"/>
                </a:solidFill>
                <a:latin typeface="+mn-lt"/>
                <a:ea typeface="+mn-ea"/>
                <a:cs typeface="微软雅黑" panose="020B0503020204020204" charset="-122"/>
              </a:defRPr>
            </a:lvl2pPr>
            <a:lvl3pPr marL="987425" indent="-182880" algn="l" defTabSz="981075" rtl="0" fontAlgn="base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183884"/>
              </a:buClr>
              <a:buFont typeface="Marlett" charset="0"/>
              <a:buChar char="8"/>
              <a:defRPr sz="1400">
                <a:solidFill>
                  <a:srgbClr val="183884"/>
                </a:solidFill>
                <a:latin typeface="+mn-lt"/>
                <a:ea typeface="+mn-ea"/>
                <a:cs typeface="微软雅黑" panose="020B0503020204020204" charset="-122"/>
              </a:defRPr>
            </a:lvl3pPr>
            <a:lvl4pPr marL="1349375" indent="-182880" algn="l" defTabSz="981075" rtl="0" fontAlgn="base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183884"/>
              </a:buClr>
              <a:buSzPct val="110000"/>
              <a:buFont typeface="Arial" panose="020B0604020202020204" pitchFamily="34" charset="0"/>
              <a:buChar char="›"/>
              <a:defRPr sz="1400">
                <a:solidFill>
                  <a:srgbClr val="183884"/>
                </a:solidFill>
                <a:latin typeface="+mn-lt"/>
                <a:ea typeface="+mn-ea"/>
                <a:cs typeface="微软雅黑" panose="020B0503020204020204" charset="-122"/>
              </a:defRPr>
            </a:lvl4pPr>
            <a:lvl5pPr marL="1818005" algn="l" defTabSz="981075" rtl="0" fontAlgn="base">
              <a:spcBef>
                <a:spcPct val="0"/>
              </a:spcBef>
              <a:spcAft>
                <a:spcPts val="600"/>
              </a:spcAft>
              <a:buClr>
                <a:srgbClr val="183884"/>
              </a:buClr>
              <a:buSzPct val="95000"/>
              <a:defRPr sz="1400">
                <a:solidFill>
                  <a:srgbClr val="183884"/>
                </a:solidFill>
                <a:latin typeface="+mn-lt"/>
                <a:ea typeface="+mn-ea"/>
                <a:cs typeface="微软雅黑" panose="020B0503020204020204" charset="-122"/>
              </a:defRPr>
            </a:lvl5pPr>
            <a:lvl6pPr marL="2275205" indent="0" algn="l" defTabSz="98107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  <a:buFontTx/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732405" indent="0" algn="l" defTabSz="98107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529330" indent="-339725" algn="l" defTabSz="98107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986530" indent="-339725" algn="l" defTabSz="98107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zh-CN" sz="1800" dirty="0">
                <a:solidFill>
                  <a:srgbClr val="FFFFFF"/>
                </a:solidFill>
              </a:rPr>
              <a:t>- </a:t>
            </a:r>
            <a:r>
              <a:rPr lang="zh-CN" altLang="en-US" sz="1800" dirty="0">
                <a:solidFill>
                  <a:srgbClr val="FFFFFF"/>
                </a:solidFill>
              </a:rPr>
              <a:t>完全符合新环境标准（</a:t>
            </a:r>
            <a:r>
              <a:rPr lang="en-US" altLang="zh-CN" sz="1800" dirty="0">
                <a:solidFill>
                  <a:srgbClr val="FFFFFF"/>
                </a:solidFill>
              </a:rPr>
              <a:t>2017.5.1</a:t>
            </a:r>
            <a:r>
              <a:rPr lang="zh-CN" altLang="en-US" sz="1800" dirty="0">
                <a:solidFill>
                  <a:srgbClr val="FFFFFF"/>
                </a:solidFill>
              </a:rPr>
              <a:t>施行）的水质分析</a:t>
            </a:r>
            <a:r>
              <a:rPr lang="zh-CN" altLang="en-US" sz="1800" dirty="0" smtClean="0">
                <a:solidFill>
                  <a:srgbClr val="FFFFFF"/>
                </a:solidFill>
              </a:rPr>
              <a:t>仪器</a:t>
            </a:r>
            <a:endParaRPr lang="en-US" altLang="zh-CN" sz="1800" dirty="0" smtClean="0">
              <a:solidFill>
                <a:srgbClr val="FFFFFF"/>
              </a:solidFill>
            </a:endParaRPr>
          </a:p>
          <a:p>
            <a:pPr marL="0" indent="0">
              <a:lnSpc>
                <a:spcPct val="110000"/>
              </a:lnSpc>
              <a:buFont typeface="Wingdings" panose="05000000000000000000" charset="0"/>
              <a:buNone/>
            </a:pPr>
            <a:r>
              <a:rPr lang="en-US" altLang="zh-CN" sz="1800" dirty="0" smtClean="0">
                <a:solidFill>
                  <a:srgbClr val="FFFFFF"/>
                </a:solidFill>
              </a:rPr>
              <a:t>- </a:t>
            </a:r>
            <a:r>
              <a:rPr lang="zh-CN" altLang="en-US" sz="1800" dirty="0" smtClean="0">
                <a:solidFill>
                  <a:srgbClr val="FFFFFF"/>
                </a:solidFill>
              </a:rPr>
              <a:t>满足国务院“土十条”土壤详查项目的检测需求的实验室分析仪器</a:t>
            </a:r>
            <a:endParaRPr lang="en-US" altLang="zh-CN" sz="1800" dirty="0" smtClean="0">
              <a:solidFill>
                <a:srgbClr val="FFFFFF"/>
              </a:solidFill>
            </a:endParaRPr>
          </a:p>
          <a:p>
            <a:pPr>
              <a:lnSpc>
                <a:spcPct val="110000"/>
              </a:lnSpc>
              <a:buFontTx/>
              <a:buChar char="-"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 noChangeArrowheads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FIA-6000+</a:t>
            </a:r>
            <a:r>
              <a:rPr lang="zh-CN" altLang="en-US"/>
              <a:t>典型应用案例</a:t>
            </a:r>
            <a:endParaRPr lang="zh-CN" altLang="en-US"/>
          </a:p>
        </p:txBody>
      </p:sp>
      <p:sp>
        <p:nvSpPr>
          <p:cNvPr id="5123" name="Espace réservé du contenu 2"/>
          <p:cNvSpPr>
            <a:spLocks noGrp="1"/>
          </p:cNvSpPr>
          <p:nvPr>
            <p:ph idx="4294967295"/>
          </p:nvPr>
        </p:nvSpPr>
        <p:spPr>
          <a:xfrm>
            <a:off x="373380" y="939165"/>
            <a:ext cx="11395710" cy="5494655"/>
          </a:xfrm>
        </p:spPr>
        <p:txBody>
          <a:bodyPr>
            <a:no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水质检测：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挥发酚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总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氰化物、氰化物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总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磷、总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氮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硫化物、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阴离子表面活性剂、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氨氮、尿素、六价铬、硬度等。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海洋监测：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总磷、总氮、硅酸盐、正磷酸盐、氨氮、硝酸盐、亚硝酸盐等。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食品检测：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尿素、硝态氮、亚硝态氮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、二氧化硫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甲醛、总糖还原糖等。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农林畜牧：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土壤、植物提取液中钙、硼、全氮、氨氮、全磷、有效磷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、钾等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烟草及化肥：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提取液中总氮、硝氮、氨氮、总磷、钙、还原糖、氯等。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FA76EBA-708E-C744-B536-E6DCA8E8EC73}" type="slidenum">
              <a:rPr lang="en-US" altLang="zh-CN">
                <a:solidFill>
                  <a:srgbClr val="183884"/>
                </a:solidFill>
                <a:ea typeface="微软雅黑" panose="020B0503020204020204" charset="-122"/>
                <a:cs typeface="微软雅黑" panose="020B0503020204020204" charset="-122"/>
              </a:rPr>
            </a:fld>
            <a:endParaRPr lang="en-US" altLang="zh-CN" dirty="0">
              <a:solidFill>
                <a:srgbClr val="183884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364" name="标题 3"/>
          <p:cNvSpPr>
            <a:spLocks noGrp="1"/>
          </p:cNvSpPr>
          <p:nvPr>
            <p:ph type="title"/>
          </p:nvPr>
        </p:nvSpPr>
        <p:spPr>
          <a:xfrm>
            <a:off x="156493" y="179388"/>
            <a:ext cx="6875462" cy="468312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</a:rPr>
              <a:t>目录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69605" y="2429510"/>
            <a:ext cx="6843395" cy="1096010"/>
          </a:xfrm>
          <a:custGeom>
            <a:avLst/>
            <a:gdLst>
              <a:gd name="connsiteX0" fmla="*/ 0 w 5306049"/>
              <a:gd name="connsiteY0" fmla="*/ 0 h 999169"/>
              <a:gd name="connsiteX1" fmla="*/ 5306049 w 5306049"/>
              <a:gd name="connsiteY1" fmla="*/ 0 h 999169"/>
              <a:gd name="connsiteX2" fmla="*/ 5306049 w 5306049"/>
              <a:gd name="connsiteY2" fmla="*/ 999169 h 999169"/>
              <a:gd name="connsiteX3" fmla="*/ 0 w 5306049"/>
              <a:gd name="connsiteY3" fmla="*/ 999169 h 999169"/>
              <a:gd name="connsiteX4" fmla="*/ 0 w 5306049"/>
              <a:gd name="connsiteY4" fmla="*/ 0 h 999169"/>
              <a:gd name="connsiteX0-1" fmla="*/ 0 w 5306049"/>
              <a:gd name="connsiteY0-2" fmla="*/ 0 h 999169"/>
              <a:gd name="connsiteX1-3" fmla="*/ 5306049 w 5306049"/>
              <a:gd name="connsiteY1-4" fmla="*/ 0 h 999169"/>
              <a:gd name="connsiteX2-5" fmla="*/ 5306049 w 5306049"/>
              <a:gd name="connsiteY2-6" fmla="*/ 999169 h 999169"/>
              <a:gd name="connsiteX3-7" fmla="*/ 0 w 5306049"/>
              <a:gd name="connsiteY3-8" fmla="*/ 999169 h 999169"/>
              <a:gd name="connsiteX4-9" fmla="*/ 0 w 5306049"/>
              <a:gd name="connsiteY4-10" fmla="*/ 0 h 999169"/>
              <a:gd name="connsiteX0-11" fmla="*/ 0 w 5306049"/>
              <a:gd name="connsiteY0-12" fmla="*/ 0 h 999169"/>
              <a:gd name="connsiteX1-13" fmla="*/ 5306049 w 5306049"/>
              <a:gd name="connsiteY1-14" fmla="*/ 0 h 999169"/>
              <a:gd name="connsiteX2-15" fmla="*/ 5306049 w 5306049"/>
              <a:gd name="connsiteY2-16" fmla="*/ 999169 h 999169"/>
              <a:gd name="connsiteX3-17" fmla="*/ 0 w 5306049"/>
              <a:gd name="connsiteY3-18" fmla="*/ 999169 h 999169"/>
              <a:gd name="connsiteX4-19" fmla="*/ 0 w 5306049"/>
              <a:gd name="connsiteY4-20" fmla="*/ 0 h 999169"/>
              <a:gd name="connsiteX0-21" fmla="*/ 0 w 5306049"/>
              <a:gd name="connsiteY0-22" fmla="*/ 0 h 999169"/>
              <a:gd name="connsiteX1-23" fmla="*/ 5306049 w 5306049"/>
              <a:gd name="connsiteY1-24" fmla="*/ 0 h 999169"/>
              <a:gd name="connsiteX2-25" fmla="*/ 5306049 w 5306049"/>
              <a:gd name="connsiteY2-26" fmla="*/ 999169 h 999169"/>
              <a:gd name="connsiteX3-27" fmla="*/ 0 w 5306049"/>
              <a:gd name="connsiteY3-28" fmla="*/ 999169 h 999169"/>
              <a:gd name="connsiteX4-29" fmla="*/ 0 w 5306049"/>
              <a:gd name="connsiteY4-30" fmla="*/ 0 h 999169"/>
              <a:gd name="connsiteX0-31" fmla="*/ 0 w 5306049"/>
              <a:gd name="connsiteY0-32" fmla="*/ 0 h 999169"/>
              <a:gd name="connsiteX1-33" fmla="*/ 5306049 w 5306049"/>
              <a:gd name="connsiteY1-34" fmla="*/ 0 h 999169"/>
              <a:gd name="connsiteX2-35" fmla="*/ 5306049 w 5306049"/>
              <a:gd name="connsiteY2-36" fmla="*/ 999169 h 999169"/>
              <a:gd name="connsiteX3-37" fmla="*/ 0 w 5306049"/>
              <a:gd name="connsiteY3-38" fmla="*/ 999169 h 999169"/>
              <a:gd name="connsiteX4-39" fmla="*/ 0 w 5306049"/>
              <a:gd name="connsiteY4-40" fmla="*/ 0 h 9991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06049" h="999169">
                <a:moveTo>
                  <a:pt x="0" y="0"/>
                </a:moveTo>
                <a:lnTo>
                  <a:pt x="5306049" y="0"/>
                </a:lnTo>
                <a:lnTo>
                  <a:pt x="5306049" y="999169"/>
                </a:lnTo>
                <a:lnTo>
                  <a:pt x="0" y="999169"/>
                </a:lnTo>
                <a:cubicBezTo>
                  <a:pt x="130629" y="535484"/>
                  <a:pt x="141515" y="496342"/>
                  <a:pt x="0" y="0"/>
                </a:cubicBezTo>
                <a:close/>
              </a:path>
            </a:pathLst>
          </a:custGeom>
          <a:solidFill>
            <a:srgbClr val="B9E1F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230" y="2014855"/>
            <a:ext cx="2025015" cy="2025015"/>
          </a:xfrm>
          <a:prstGeom prst="rect">
            <a:avLst/>
          </a:prstGeom>
        </p:spPr>
      </p:pic>
      <p:sp>
        <p:nvSpPr>
          <p:cNvPr id="12" name="文本框 16"/>
          <p:cNvSpPr txBox="1"/>
          <p:nvPr/>
        </p:nvSpPr>
        <p:spPr>
          <a:xfrm>
            <a:off x="3637280" y="2493010"/>
            <a:ext cx="7465060" cy="70675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r>
              <a:rPr lang="en-US" altLang="zh-CN" sz="4000" b="1" dirty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FIA</a:t>
            </a:r>
            <a:r>
              <a:rPr lang="zh-CN" altLang="en-US" sz="4000" b="1" dirty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技术在环境检测中的应用</a:t>
            </a:r>
            <a:endParaRPr lang="zh-CN" altLang="en-US" sz="40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2126447" y="2782193"/>
            <a:ext cx="808990" cy="7435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 dirty="0" smtClean="0">
                <a:solidFill>
                  <a:srgbClr val="3975B2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3600" b="1" dirty="0">
              <a:solidFill>
                <a:srgbClr val="39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95403" y="1412776"/>
            <a:ext cx="7416825" cy="189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0" hangingPunct="0">
              <a:lnSpc>
                <a:spcPct val="120000"/>
              </a:lnSpc>
              <a:spcBef>
                <a:spcPct val="20000"/>
              </a:spcBef>
              <a:buClr>
                <a:srgbClr val="33CCCC"/>
              </a:buClr>
            </a:pPr>
            <a:r>
              <a:rPr lang="zh-CN" altLang="en-US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随着国务院“水十条”的颁布，实验室水质检测能力的提高迫在眉睫，</a:t>
            </a:r>
            <a:r>
              <a:rPr lang="zh-CN" altLang="en-US" sz="1600" dirty="0" smtClean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新环境标准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也应运而生。</a:t>
            </a:r>
            <a:r>
              <a:rPr lang="en-US" altLang="zh-CN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2017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年</a:t>
            </a:r>
            <a:r>
              <a:rPr lang="en-US" altLang="zh-CN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月</a:t>
            </a:r>
            <a:r>
              <a:rPr lang="en-US" altLang="zh-CN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30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日，环保部发布了七项国家环境保护标准（水质），其中的四项标准涉及流动注射仪器分析方法。</a:t>
            </a:r>
            <a:endParaRPr lang="zh-CN" altLang="en-US" sz="1600" dirty="0">
              <a:solidFill>
                <a:srgbClr val="000000"/>
              </a:solidFill>
              <a:latin typeface="+mn-ea"/>
              <a:ea typeface="+mn-ea"/>
              <a:cs typeface="华文楷体" panose="02010600040101010101" charset="-122"/>
            </a:endParaRPr>
          </a:p>
          <a:p>
            <a:pPr indent="457200" eaLnBrk="0" hangingPunct="0">
              <a:lnSpc>
                <a:spcPct val="120000"/>
              </a:lnSpc>
              <a:spcBef>
                <a:spcPct val="20000"/>
              </a:spcBef>
              <a:buClr>
                <a:srgbClr val="33CCCC"/>
              </a:buClr>
            </a:pPr>
            <a:r>
              <a:rPr lang="zh-CN" altLang="en-US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这四项新环境标准都是首次发布，规范了水中挥发酚、氰化物（总氰）、阴离子表面活性剂和硫化物这四种检测项目的测定</a:t>
            </a:r>
            <a:r>
              <a:rPr lang="zh-CN" altLang="en-US" sz="1600" dirty="0" smtClean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方法。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标准自</a:t>
            </a:r>
            <a:r>
              <a:rPr lang="en-US" altLang="zh-CN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2017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年</a:t>
            </a:r>
            <a:r>
              <a:rPr lang="en-US" altLang="zh-CN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5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月</a:t>
            </a:r>
            <a:r>
              <a:rPr lang="en-US" altLang="zh-CN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1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日起</a:t>
            </a:r>
            <a:r>
              <a:rPr lang="zh-CN" altLang="en-US" sz="1600" dirty="0" smtClean="0">
                <a:solidFill>
                  <a:srgbClr val="000000"/>
                </a:solidFill>
                <a:latin typeface="+mn-ea"/>
                <a:ea typeface="+mn-ea"/>
                <a:cs typeface="华文楷体" panose="02010600040101010101" charset="-122"/>
              </a:rPr>
              <a:t>实施。</a:t>
            </a:r>
            <a:endParaRPr lang="en-US" altLang="zh-CN" sz="1600" dirty="0" smtClean="0">
              <a:solidFill>
                <a:srgbClr val="000000"/>
              </a:solidFill>
              <a:latin typeface="+mn-ea"/>
              <a:ea typeface="+mn-ea"/>
              <a:cs typeface="华文楷体" panose="02010600040101010101" charset="-122"/>
            </a:endParaRP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848128" y="980728"/>
            <a:ext cx="511256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72000" bIns="0" anchor="ctr"/>
          <a:lstStyle/>
          <a:p>
            <a:pPr defTabSz="880745"/>
            <a:r>
              <a:rPr lang="zh-CN" altLang="en-US" sz="1800" b="1" dirty="0" smtClean="0">
                <a:solidFill>
                  <a:schemeClr val="accent2"/>
                </a:solidFill>
                <a:ea typeface="微软雅黑" panose="020B0503020204020204" charset="-122"/>
                <a:cs typeface="微软雅黑" panose="020B0503020204020204" charset="-122"/>
              </a:rPr>
              <a:t>背景</a:t>
            </a:r>
            <a:endParaRPr lang="en-US" altLang="zh-CN" sz="1800" b="1" dirty="0">
              <a:solidFill>
                <a:schemeClr val="accent2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标题 3"/>
          <p:cNvSpPr>
            <a:spLocks noGrp="1"/>
          </p:cNvSpPr>
          <p:nvPr>
            <p:ph type="title"/>
          </p:nvPr>
        </p:nvSpPr>
        <p:spPr>
          <a:xfrm>
            <a:off x="217805" y="179705"/>
            <a:ext cx="8542020" cy="46799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dirty="0" smtClean="0">
                <a:latin typeface="Arial" panose="020B0604020202020204" pitchFamily="34" charset="0"/>
                <a:ea typeface="微软雅黑" panose="020B0503020204020204" charset="-122"/>
              </a:rPr>
              <a:t>新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</a:rPr>
              <a:t>环境标准解决</a:t>
            </a:r>
            <a:r>
              <a:rPr lang="zh-CN" altLang="en-US" dirty="0" smtClean="0">
                <a:latin typeface="Arial" panose="020B0604020202020204" pitchFamily="34" charset="0"/>
                <a:ea typeface="微软雅黑" panose="020B0503020204020204" charset="-122"/>
              </a:rPr>
              <a:t>方案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0" b="25464"/>
          <a:stretch>
            <a:fillRect/>
          </a:stretch>
        </p:blipFill>
        <p:spPr bwMode="auto">
          <a:xfrm>
            <a:off x="2496200" y="3717032"/>
            <a:ext cx="7056783" cy="2692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水中挥发酚的检测</a:t>
            </a:r>
            <a:endParaRPr lang="zh-CN" altLang="zh-CN"/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挥发酚</a:t>
            </a:r>
            <a:endParaRPr lang="zh-CN" altLang="en-US"/>
          </a:p>
          <a:p>
            <a:r>
              <a:rPr lang="zh-CN" altLang="en-US"/>
              <a:t>采集河水样品，需现场检测有无游离氯等氧化剂存在，参照HJ825-2017方法，“样品滴于淀粉-碘化钾试纸上出现蓝色，说明存在氧化剂”。</a:t>
            </a:r>
            <a:endParaRPr lang="zh-CN" altLang="en-US"/>
          </a:p>
          <a:p>
            <a:r>
              <a:rPr lang="zh-CN" altLang="en-US"/>
              <a:t>氧化剂（如游离氯）能将一部分酚类化合物氧化使结果偏低，如有氧化剂存在（水样酸化后滴于碘化钾－淀粉试纸上出现蓝色），立即加入过量的硫酸亚铁铵消除干扰。(硫酸亚铁铵的配制方法：在500ml的容量瓶中，溶解0.55g硫酸亚铁铵[Fe(NH4)2(SO4)2•6H2O]于包含0.5mL浓硫酸的250mL去离子水，用去离子水定容，摇匀)。</a:t>
            </a:r>
            <a:endParaRPr lang="zh-CN" altLang="en-US"/>
          </a:p>
          <a:p>
            <a:r>
              <a:rPr lang="zh-CN" altLang="en-US"/>
              <a:t>现场未发现河水样品存在氧化剂。样品储存在硬质玻璃瓶中，采用氢氧化钠固定，冷藏（4℃），在采集后24h内进行测定。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水中氰化物的检测</a:t>
            </a:r>
            <a:endParaRPr lang="zh-CN" altLang="en-US"/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氰化物</a:t>
            </a:r>
            <a:endParaRPr lang="zh-CN" altLang="en-US"/>
          </a:p>
          <a:p>
            <a:r>
              <a:rPr lang="zh-CN" altLang="en-US"/>
              <a:t>采集河水样品，首先检验是否有硫化物和活性氯等氧化剂的干扰，参照HJ823-2017方法，“试样中存在活性氯等氧化性物质干扰测定，可在蒸馏前加亚硫酸钠（Na2SO3）溶液消除干扰”“试样中存在硫化物干扰测定，可在蒸馏前加碳酸镉（CdCO3）或碳酸铅（PbCO3）固体粉末消除干扰”。</a:t>
            </a:r>
            <a:endParaRPr lang="zh-CN" altLang="en-US"/>
          </a:p>
          <a:p>
            <a:r>
              <a:rPr lang="zh-CN" altLang="en-US"/>
              <a:t>采样现场滴一滴样品在乙酸铅试纸上，如果试纸变黑，则显示有硫化物存在于样品当中，加碳酸镉或碳酸铅固体粉末，生成黄色的硫化镉或黑色的硫化铅沉淀，再用乙酸铅试纸检测是否使试纸变黑，如果确定试纸不变黑，则过滤溶液除去硫化物。</a:t>
            </a:r>
            <a:endParaRPr lang="zh-CN" altLang="en-US"/>
          </a:p>
          <a:p>
            <a:r>
              <a:rPr lang="zh-CN" altLang="en-US"/>
              <a:t>采样现场滴一滴样品在淀粉－碘化钾试纸上，如果试纸显示蓝色，则样品需要预处理，加入一些抗坏血酸固体于水样中，过一段时间再用淀粉碘化钾试纸检测，如不显示蓝色证明干扰已被消除，然后在每升水样中加入0.6g抗坏血酸。亚砷酸钠和亚硫酸钠也用来消除此干扰。</a:t>
            </a:r>
            <a:endParaRPr lang="zh-CN" altLang="en-US"/>
          </a:p>
          <a:p>
            <a:r>
              <a:rPr lang="zh-CN" altLang="en-US"/>
              <a:t>现场未发现河水样品存在硫化物和活性氯等氧化剂。因此采取立即加氢氧化钠固定的方法，一般每升水加0.5g固体氢氧化钠，尽量使样品的pH&gt;12，并将样品存于聚乙烯塑料瓶或硬质玻璃瓶中，存放在暗处，避免紫外光的照射。</a:t>
            </a:r>
            <a:endParaRPr lang="zh-CN" altLang="en-US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APLE土壤综合解决方案">
  <a:themeElements>
    <a:clrScheme name="050719_GMS_SlideDesignTemplate 1">
      <a:dk1>
        <a:srgbClr val="00279F"/>
      </a:dk1>
      <a:lt1>
        <a:srgbClr val="FFFFFF"/>
      </a:lt1>
      <a:dk2>
        <a:srgbClr val="FFFFFF"/>
      </a:dk2>
      <a:lt2>
        <a:srgbClr val="3399FF"/>
      </a:lt2>
      <a:accent1>
        <a:srgbClr val="66CC33"/>
      </a:accent1>
      <a:accent2>
        <a:srgbClr val="FD9900"/>
      </a:accent2>
      <a:accent3>
        <a:srgbClr val="FFFFFF"/>
      </a:accent3>
      <a:accent4>
        <a:srgbClr val="002087"/>
      </a:accent4>
      <a:accent5>
        <a:srgbClr val="B8E2AD"/>
      </a:accent5>
      <a:accent6>
        <a:srgbClr val="E58A00"/>
      </a:accent6>
      <a:hlink>
        <a:srgbClr val="339900"/>
      </a:hlink>
      <a:folHlink>
        <a:srgbClr val="CCCCCC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0" tIns="0" rIns="72000" bIns="0" numCol="1" rtlCol="0" anchor="ctr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0" tIns="0" rIns="72000" bIns="0" numCol="1" anchor="ctr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CH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  <a:txDef>
      <a:spPr bwMode="auto">
        <a:noFill/>
        <a:ln>
          <a:noFill/>
        </a:ln>
      </a:spPr>
      <a:bodyPr vert="horz" wrap="square" lIns="91440" tIns="45720" rIns="91440" bIns="45720" numCol="1" rtlCol="0" anchor="t" anchorCtr="0" compatLnSpc="1">
        <a:spAutoFit/>
      </a:bodyPr>
      <a:lstStyle>
        <a:defPPr>
          <a:defRPr sz="2000" dirty="0" smtClean="0">
            <a:latin typeface="+mj-ea"/>
            <a:ea typeface="+mj-ea"/>
          </a:defRPr>
        </a:defPPr>
      </a:lstStyle>
    </a:txDef>
  </a:objectDefaults>
  <a:extraClrSchemeLst>
    <a:extraClrScheme>
      <a:clrScheme name="050719_GMS_SlideDesignTemplate 1">
        <a:dk1>
          <a:srgbClr val="00279F"/>
        </a:dk1>
        <a:lt1>
          <a:srgbClr val="FFFFFF"/>
        </a:lt1>
        <a:dk2>
          <a:srgbClr val="FFFFFF"/>
        </a:dk2>
        <a:lt2>
          <a:srgbClr val="3399FF"/>
        </a:lt2>
        <a:accent1>
          <a:srgbClr val="66CC33"/>
        </a:accent1>
        <a:accent2>
          <a:srgbClr val="FD9900"/>
        </a:accent2>
        <a:accent3>
          <a:srgbClr val="FFFFFF"/>
        </a:accent3>
        <a:accent4>
          <a:srgbClr val="002087"/>
        </a:accent4>
        <a:accent5>
          <a:srgbClr val="B8E2AD"/>
        </a:accent5>
        <a:accent6>
          <a:srgbClr val="E58A00"/>
        </a:accent6>
        <a:hlink>
          <a:srgbClr val="339900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APLE土壤综合解决方案.pot</Template>
  <TotalTime>0</TotalTime>
  <Words>3594</Words>
  <Application>WPS 演示</Application>
  <PresentationFormat>全屏显示(4:3)</PresentationFormat>
  <Paragraphs>367</Paragraphs>
  <Slides>31</Slides>
  <Notes>21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黑体</vt:lpstr>
      <vt:lpstr>Wingdings</vt:lpstr>
      <vt:lpstr>Times New Roman</vt:lpstr>
      <vt:lpstr>Marlett</vt:lpstr>
      <vt:lpstr>Times</vt:lpstr>
      <vt:lpstr>华文楷体</vt:lpstr>
      <vt:lpstr>Arial Unicode MS</vt:lpstr>
      <vt:lpstr>Marlett</vt:lpstr>
      <vt:lpstr>Calibri</vt:lpstr>
      <vt:lpstr>幼圆</vt:lpstr>
      <vt:lpstr>Times New Roman</vt:lpstr>
      <vt:lpstr>APLE土壤综合解决方案</vt:lpstr>
      <vt:lpstr>Paint.Picture</vt:lpstr>
      <vt:lpstr>Paint.Picture</vt:lpstr>
      <vt:lpstr>FIA流动注射综合解决方案</vt:lpstr>
      <vt:lpstr>目录</vt:lpstr>
      <vt:lpstr>目录</vt:lpstr>
      <vt:lpstr>分析应用领域</vt:lpstr>
      <vt:lpstr>FIA-6000+典型应用案例</vt:lpstr>
      <vt:lpstr>目录</vt:lpstr>
      <vt:lpstr>新环境标准解决方案</vt:lpstr>
      <vt:lpstr>水中挥发酚的检测</vt:lpstr>
      <vt:lpstr>水中氰化物的检测</vt:lpstr>
      <vt:lpstr>新环境标准解决方案</vt:lpstr>
      <vt:lpstr>新环境标准解决方案</vt:lpstr>
      <vt:lpstr>国内标准</vt:lpstr>
      <vt:lpstr>目录</vt:lpstr>
      <vt:lpstr>水质监测</vt:lpstr>
      <vt:lpstr>酚的检测</vt:lpstr>
      <vt:lpstr>实验室样品分析过程</vt:lpstr>
      <vt:lpstr>流动注射的意义</vt:lpstr>
      <vt:lpstr> 手工分析、SCFA、FIA各自的信号</vt:lpstr>
      <vt:lpstr>流动注射分析仪的基本组成</vt:lpstr>
      <vt:lpstr>与手工法对比</vt:lpstr>
      <vt:lpstr>目录</vt:lpstr>
      <vt:lpstr>流动注射的优势</vt:lpstr>
      <vt:lpstr>新环境标准解决方案</vt:lpstr>
      <vt:lpstr>iFIA7 新一代智能 流动注射分析仪 intelligence  Flow  Injection  Analyzer  7  </vt:lpstr>
      <vt:lpstr>AS200系列自动进样器</vt:lpstr>
      <vt:lpstr>相关标准</vt:lpstr>
      <vt:lpstr>水质检测客户关键点</vt:lpstr>
      <vt:lpstr>水质检测类客户疑问点 </vt:lpstr>
      <vt:lpstr>水质检测类客户疑问点 </vt:lpstr>
      <vt:lpstr>水质检测类客户疑问点 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标题</dc:title>
  <dc:creator>章丹丹</dc:creator>
  <cp:lastModifiedBy>bunny</cp:lastModifiedBy>
  <cp:revision>498</cp:revision>
  <dcterms:created xsi:type="dcterms:W3CDTF">2014-11-07T06:33:00Z</dcterms:created>
  <dcterms:modified xsi:type="dcterms:W3CDTF">2018-09-14T08:25:32Z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