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3"/>
    <p:sldId id="257" r:id="rId4"/>
    <p:sldId id="258" r:id="rId5"/>
    <p:sldId id="269" r:id="rId6"/>
    <p:sldId id="259" r:id="rId7"/>
    <p:sldId id="260" r:id="rId8"/>
    <p:sldId id="330" r:id="rId9"/>
    <p:sldId id="271" r:id="rId10"/>
    <p:sldId id="261" r:id="rId11"/>
    <p:sldId id="272" r:id="rId12"/>
    <p:sldId id="302" r:id="rId13"/>
    <p:sldId id="303" r:id="rId14"/>
    <p:sldId id="275" r:id="rId15"/>
    <p:sldId id="276" r:id="rId16"/>
    <p:sldId id="283" r:id="rId17"/>
    <p:sldId id="304" r:id="rId18"/>
    <p:sldId id="285" r:id="rId19"/>
    <p:sldId id="322" r:id="rId20"/>
    <p:sldId id="286" r:id="rId21"/>
    <p:sldId id="323" r:id="rId22"/>
    <p:sldId id="287" r:id="rId23"/>
    <p:sldId id="324" r:id="rId24"/>
    <p:sldId id="294" r:id="rId25"/>
    <p:sldId id="296" r:id="rId26"/>
    <p:sldId id="295" r:id="rId2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634C"/>
    <a:srgbClr val="93634C"/>
    <a:srgbClr val="EA71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p:restoredTop sz="95633"/>
  </p:normalViewPr>
  <p:slideViewPr>
    <p:cSldViewPr showGuides="1">
      <p:cViewPr varScale="1">
        <p:scale>
          <a:sx n="68" d="100"/>
          <a:sy n="68" d="100"/>
        </p:scale>
        <p:origin x="-1446" y="-18"/>
      </p:cViewPr>
      <p:guideLst>
        <p:guide orient="horz" pos="2207"/>
        <p:guide pos="2873"/>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emf"/><Relationship Id="rId2" Type="http://schemas.openxmlformats.org/officeDocument/2006/relationships/image" Target="../media/image4.pn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emf"/><Relationship Id="rId2" Type="http://schemas.openxmlformats.org/officeDocument/2006/relationships/image" Target="../media/image4.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emf"/><Relationship Id="rId2" Type="http://schemas.openxmlformats.org/officeDocument/2006/relationships/image" Target="../media/image4.pn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emf"/><Relationship Id="rId2" Type="http://schemas.openxmlformats.org/officeDocument/2006/relationships/image" Target="../media/image4.png"/><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050" name="TextBox 6"/>
          <p:cNvSpPr txBox="1"/>
          <p:nvPr/>
        </p:nvSpPr>
        <p:spPr>
          <a:xfrm>
            <a:off x="902335" y="5153025"/>
            <a:ext cx="3366770" cy="99885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dist" eaLnBrk="1" hangingPunct="1">
              <a:lnSpc>
                <a:spcPct val="160000"/>
              </a:lnSpc>
              <a:spcBef>
                <a:spcPct val="0"/>
              </a:spcBef>
              <a:buNone/>
            </a:pPr>
            <a:r>
              <a:rPr lang="zh-CN" altLang="en-US" sz="2000" dirty="0">
                <a:latin typeface="微软雅黑" panose="020B0503020204020204" pitchFamily="34" charset="-122"/>
                <a:ea typeface="微软雅黑" panose="020B0503020204020204" pitchFamily="34" charset="-122"/>
              </a:rPr>
              <a:t>东莞市东江水务有限公司</a:t>
            </a:r>
            <a:endParaRPr lang="zh-CN" altLang="en-US" sz="2000" dirty="0">
              <a:latin typeface="微软雅黑" panose="020B0503020204020204" pitchFamily="34" charset="-122"/>
              <a:ea typeface="微软雅黑" panose="020B0503020204020204" pitchFamily="34" charset="-122"/>
            </a:endParaRPr>
          </a:p>
          <a:p>
            <a:pPr marL="0" lvl="0" indent="0" eaLnBrk="1" hangingPunct="1">
              <a:lnSpc>
                <a:spcPct val="150000"/>
              </a:lnSpc>
              <a:spcBef>
                <a:spcPct val="0"/>
              </a:spcBef>
              <a:buNone/>
            </a:pPr>
            <a:endParaRPr lang="zh-CN" altLang="en-US" sz="1800" dirty="0">
              <a:latin typeface="Arial" panose="020B0604020202020204" pitchFamily="34" charset="0"/>
            </a:endParaRPr>
          </a:p>
        </p:txBody>
      </p:sp>
      <p:sp>
        <p:nvSpPr>
          <p:cNvPr id="2" name="文本框 1"/>
          <p:cNvSpPr txBox="1"/>
          <p:nvPr/>
        </p:nvSpPr>
        <p:spPr>
          <a:xfrm>
            <a:off x="1981200" y="4754245"/>
            <a:ext cx="944880" cy="398780"/>
          </a:xfrm>
          <a:prstGeom prst="rect">
            <a:avLst/>
          </a:prstGeom>
          <a:noFill/>
        </p:spPr>
        <p:txBody>
          <a:bodyPr wrap="none" rtlCol="0">
            <a:spAutoFit/>
          </a:bodyPr>
          <a:p>
            <a:r>
              <a:rPr lang="zh-CN" altLang="en-US" sz="2000" dirty="0">
                <a:latin typeface="微软雅黑" panose="020B0503020204020204" pitchFamily="34" charset="-122"/>
                <a:ea typeface="微软雅黑" panose="020B0503020204020204" pitchFamily="34" charset="-122"/>
              </a:rPr>
              <a:t>刘晓颖</a:t>
            </a:r>
            <a:endParaRPr lang="zh-CN" altLang="en-US" sz="20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0242" name="图片 19" descr="1.pn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0243" name="矩形 10"/>
          <p:cNvSpPr/>
          <p:nvPr/>
        </p:nvSpPr>
        <p:spPr>
          <a:xfrm>
            <a:off x="198438" y="214313"/>
            <a:ext cx="26212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样品的采集与保存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 name="圆角矩形 2"/>
          <p:cNvSpPr/>
          <p:nvPr/>
        </p:nvSpPr>
        <p:spPr>
          <a:xfrm>
            <a:off x="781685" y="1870710"/>
            <a:ext cx="7331075" cy="3150870"/>
          </a:xfrm>
          <a:prstGeom prst="roundRect">
            <a:avLst/>
          </a:prstGeom>
        </p:spPr>
        <p:style>
          <a:lnRef idx="2">
            <a:schemeClr val="dk1"/>
          </a:lnRef>
          <a:fillRef idx="1">
            <a:schemeClr val="lt1"/>
          </a:fillRef>
          <a:effectRef idx="0">
            <a:schemeClr val="dk1"/>
          </a:effectRef>
          <a:fontRef idx="minor">
            <a:schemeClr val="dk1"/>
          </a:fontRef>
        </p:style>
        <p:txBody>
          <a:bodyPr anchor="ctr"/>
          <a:p>
            <a:pPr algn="l">
              <a:lnSpc>
                <a:spcPct val="150000"/>
              </a:lnSpc>
            </a:pPr>
            <a:r>
              <a:rPr lang="zh-CN" altLang="en-US" sz="2400">
                <a:sym typeface="+mn-ea"/>
              </a:rPr>
              <a:t>采样前，向样品瓶中加入抗坏血酸，每200ml样品需加入0.01~0.02g的抗坏血酸。用1000mL硬质玻璃瓶采集水样，取水至刚好满瓶，密封。水样采集后可在4℃下保存，在24h内尽快处理。</a:t>
            </a:r>
            <a:endParaRPr lang="zh-CN" altLang="en-US" sz="2400" noProof="0" dirty="0">
              <a:ln>
                <a:noFill/>
              </a:ln>
              <a:solidFill>
                <a:schemeClr val="tx1"/>
              </a:solidFill>
              <a:effectLst/>
              <a:uLnTx/>
              <a:uFillTx/>
              <a:sym typeface="+mn-ea"/>
            </a:endParaRPr>
          </a:p>
        </p:txBody>
      </p:sp>
      <p:sp>
        <p:nvSpPr>
          <p:cNvPr id="2" name="文本框 1"/>
          <p:cNvSpPr txBox="1"/>
          <p:nvPr/>
        </p:nvSpPr>
        <p:spPr>
          <a:xfrm>
            <a:off x="926465" y="5397500"/>
            <a:ext cx="6869430" cy="645160"/>
          </a:xfrm>
          <a:prstGeom prst="rect">
            <a:avLst/>
          </a:prstGeom>
          <a:noFill/>
        </p:spPr>
        <p:txBody>
          <a:bodyPr wrap="none" rtlCol="0">
            <a:spAutoFit/>
          </a:bodyPr>
          <a:p>
            <a:pPr marL="285750" indent="-285750" algn="l">
              <a:buFont typeface="Wingdings" panose="05000000000000000000" charset="0"/>
              <a:buChar char="Ø"/>
            </a:pPr>
            <a:r>
              <a:rPr lang="zh-CN" altLang="en-US"/>
              <a:t>松节油容易吸收空气中的氧而被氧化，当有水分存在时，则氧化</a:t>
            </a:r>
            <a:endParaRPr lang="zh-CN" altLang="en-US"/>
          </a:p>
          <a:p>
            <a:pPr algn="l">
              <a:buFont typeface="Wingdings" panose="05000000000000000000" charset="0"/>
            </a:pPr>
            <a:r>
              <a:rPr lang="zh-CN" altLang="en-US"/>
              <a:t>     变为黄色粘稠状的物质，所以松节油不可长期暴露在空气中。</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0242" name="图片 19" descr="1.pn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0243" name="矩形 10"/>
          <p:cNvSpPr/>
          <p:nvPr/>
        </p:nvSpPr>
        <p:spPr>
          <a:xfrm>
            <a:off x="198438" y="214313"/>
            <a:ext cx="17068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样品前处理</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 name="圆角矩形 2"/>
          <p:cNvSpPr/>
          <p:nvPr/>
        </p:nvSpPr>
        <p:spPr>
          <a:xfrm>
            <a:off x="689610" y="1092200"/>
            <a:ext cx="7765415" cy="3110230"/>
          </a:xfrm>
          <a:prstGeom prst="roundRect">
            <a:avLst/>
          </a:prstGeom>
        </p:spPr>
        <p:style>
          <a:lnRef idx="2">
            <a:schemeClr val="dk1"/>
          </a:lnRef>
          <a:fillRef idx="1">
            <a:schemeClr val="lt1"/>
          </a:fillRef>
          <a:effectRef idx="0">
            <a:schemeClr val="dk1"/>
          </a:effectRef>
          <a:fontRef idx="minor">
            <a:schemeClr val="dk1"/>
          </a:fontRef>
        </p:style>
        <p:txBody>
          <a:bodyPr anchor="ctr"/>
          <a:p>
            <a:pPr marR="0" lvl="0" algn="l" defTabSz="914400" rtl="0" eaLnBrk="1" fontAlgn="base" latinLnBrk="0" hangingPunct="1">
              <a:lnSpc>
                <a:spcPct val="150000"/>
              </a:lnSpc>
              <a:spcBef>
                <a:spcPct val="0"/>
              </a:spcBef>
              <a:spcAft>
                <a:spcPct val="0"/>
              </a:spcAft>
              <a:buClrTx/>
              <a:buSzTx/>
              <a:buFont typeface="Wingdings" panose="05000000000000000000" charset="0"/>
              <a:defRPr/>
            </a:pPr>
            <a:r>
              <a:rPr lang="zh-CN" altLang="en-US" sz="2400" b="1" noProof="0" dirty="0">
                <a:ln>
                  <a:noFill/>
                </a:ln>
                <a:solidFill>
                  <a:srgbClr val="FF0000"/>
                </a:solidFill>
                <a:effectLst/>
                <a:uLnTx/>
                <a:uFillTx/>
                <a:sym typeface="+mn-ea"/>
              </a:rPr>
              <a:t>液液萃取</a:t>
            </a:r>
            <a:r>
              <a:rPr lang="zh-CN" altLang="en-US" sz="2400" noProof="0" dirty="0">
                <a:ln>
                  <a:noFill/>
                </a:ln>
                <a:solidFill>
                  <a:schemeClr val="tx1"/>
                </a:solidFill>
                <a:effectLst/>
                <a:uLnTx/>
                <a:uFillTx/>
                <a:sym typeface="+mn-ea"/>
              </a:rPr>
              <a:t>：从样品瓶中取250mL水样于500mL分液漏斗中。加入2.5g氯化钠混匀，用10.0mL二氯甲烷萃取，充分震摇4min，静置分层，收集有机相。按此法再用5.0mL二氯甲烷萃取一次，收集两次萃取液合并于比色管中，氮吹定容至1.0mL。</a:t>
            </a:r>
            <a:endParaRPr lang="zh-CN" altLang="en-US" sz="2400" noProof="0" dirty="0">
              <a:ln>
                <a:noFill/>
              </a:ln>
              <a:solidFill>
                <a:schemeClr val="tx1"/>
              </a:solidFill>
              <a:effectLst/>
              <a:uLnTx/>
              <a:uFillTx/>
              <a:sym typeface="+mn-ea"/>
            </a:endParaRPr>
          </a:p>
        </p:txBody>
      </p:sp>
      <p:sp>
        <p:nvSpPr>
          <p:cNvPr id="4" name="圆角矩形 3"/>
          <p:cNvSpPr/>
          <p:nvPr/>
        </p:nvSpPr>
        <p:spPr>
          <a:xfrm>
            <a:off x="688975" y="4619625"/>
            <a:ext cx="7766050" cy="1658620"/>
          </a:xfrm>
          <a:prstGeom prst="roundRect">
            <a:avLst/>
          </a:prstGeom>
        </p:spPr>
        <p:style>
          <a:lnRef idx="2">
            <a:schemeClr val="dk1"/>
          </a:lnRef>
          <a:fillRef idx="1">
            <a:schemeClr val="lt1"/>
          </a:fillRef>
          <a:effectRef idx="0">
            <a:schemeClr val="dk1"/>
          </a:effectRef>
          <a:fontRef idx="minor">
            <a:schemeClr val="dk1"/>
          </a:fontRef>
        </p:style>
        <p:txBody>
          <a:bodyPr anchor="ctr"/>
          <a:p>
            <a:pPr marR="0" lvl="0" algn="l" defTabSz="914400" rtl="0" eaLnBrk="1" fontAlgn="base" latinLnBrk="0" hangingPunct="1">
              <a:lnSpc>
                <a:spcPct val="150000"/>
              </a:lnSpc>
              <a:spcBef>
                <a:spcPct val="0"/>
              </a:spcBef>
              <a:spcAft>
                <a:spcPct val="0"/>
              </a:spcAft>
              <a:buClrTx/>
              <a:buSzTx/>
              <a:buFont typeface="Wingdings" panose="05000000000000000000" charset="0"/>
              <a:defRPr/>
            </a:pPr>
            <a:r>
              <a:rPr lang="zh-CN" altLang="en-US" sz="2400" b="1" noProof="0" dirty="0">
                <a:ln>
                  <a:noFill/>
                </a:ln>
                <a:solidFill>
                  <a:srgbClr val="FF0000"/>
                </a:solidFill>
                <a:effectLst/>
                <a:uLnTx/>
                <a:uFillTx/>
                <a:sym typeface="+mn-ea"/>
              </a:rPr>
              <a:t>顶空</a:t>
            </a:r>
            <a:r>
              <a:rPr lang="zh-CN" altLang="en-US" sz="2400" noProof="0" dirty="0">
                <a:ln>
                  <a:noFill/>
                </a:ln>
                <a:solidFill>
                  <a:schemeClr val="tx1"/>
                </a:solidFill>
                <a:effectLst/>
                <a:uLnTx/>
                <a:uFillTx/>
                <a:sym typeface="+mn-ea"/>
              </a:rPr>
              <a:t>：加入3g氯化钠于顶空瓶中，再从样品瓶中取10mL水样于顶空瓶中，马上密封，摇匀</a:t>
            </a:r>
            <a:endParaRPr lang="zh-CN" altLang="en-US" sz="2400" noProof="0" dirty="0">
              <a:ln>
                <a:noFill/>
              </a:ln>
              <a:solidFill>
                <a:schemeClr val="tx1"/>
              </a:solidFill>
              <a:effectLst/>
              <a:uLnTx/>
              <a:uFillTx/>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0242" name="图片 19" descr="1.png"/>
          <p:cNvPicPr>
            <a:picLocks noChangeAspect="1"/>
          </p:cNvPicPr>
          <p:nvPr/>
        </p:nvPicPr>
        <p:blipFill>
          <a:blip r:embed="rId2"/>
          <a:stretch>
            <a:fillRect/>
          </a:stretch>
        </p:blipFill>
        <p:spPr>
          <a:xfrm>
            <a:off x="0" y="71755"/>
            <a:ext cx="9144000" cy="6858000"/>
          </a:xfrm>
          <a:prstGeom prst="rect">
            <a:avLst/>
          </a:prstGeom>
          <a:noFill/>
          <a:ln w="9525">
            <a:noFill/>
          </a:ln>
        </p:spPr>
      </p:pic>
      <p:sp>
        <p:nvSpPr>
          <p:cNvPr id="10243" name="矩形 10"/>
          <p:cNvSpPr/>
          <p:nvPr/>
        </p:nvSpPr>
        <p:spPr>
          <a:xfrm>
            <a:off x="198438" y="214313"/>
            <a:ext cx="14020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仪器条件</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 name="圆角矩形 2"/>
          <p:cNvSpPr/>
          <p:nvPr/>
        </p:nvSpPr>
        <p:spPr>
          <a:xfrm>
            <a:off x="750570" y="1076960"/>
            <a:ext cx="7437755" cy="3837940"/>
          </a:xfrm>
          <a:prstGeom prst="roundRect">
            <a:avLst/>
          </a:prstGeom>
        </p:spPr>
        <p:style>
          <a:lnRef idx="2">
            <a:schemeClr val="dk1"/>
          </a:lnRef>
          <a:fillRef idx="1">
            <a:schemeClr val="lt1"/>
          </a:fillRef>
          <a:effectRef idx="0">
            <a:schemeClr val="dk1"/>
          </a:effectRef>
          <a:fontRef idx="minor">
            <a:schemeClr val="dk1"/>
          </a:fontRef>
        </p:style>
        <p:txBody>
          <a:bodyPr anchor="ctr"/>
          <a:p>
            <a:pPr marL="342900" marR="0" lvl="0" indent="-342900" algn="l" defTabSz="914400" rtl="0" eaLnBrk="1" fontAlgn="base" latinLnBrk="0" hangingPunct="1">
              <a:lnSpc>
                <a:spcPct val="150000"/>
              </a:lnSpc>
              <a:spcBef>
                <a:spcPct val="0"/>
              </a:spcBef>
              <a:spcAft>
                <a:spcPct val="0"/>
              </a:spcAft>
              <a:buClrTx/>
              <a:buSzTx/>
              <a:buFont typeface="Wingdings" panose="05000000000000000000" charset="0"/>
              <a:buChar char="Ø"/>
              <a:defRPr/>
            </a:pPr>
            <a:r>
              <a:rPr lang="zh-CN" altLang="en-US" sz="2000" noProof="0" dirty="0">
                <a:ln>
                  <a:noFill/>
                </a:ln>
                <a:effectLst/>
                <a:uLnTx/>
                <a:uFillTx/>
                <a:sym typeface="+mn-ea"/>
              </a:rPr>
              <a:t>色谱柱柱温：60℃（保持0min）80℃（保持1min）。</a:t>
            </a:r>
            <a:endParaRPr lang="zh-CN" altLang="en-US" sz="2000" noProof="0" dirty="0">
              <a:ln>
                <a:noFill/>
              </a:ln>
              <a:effectLst/>
              <a:uLnTx/>
              <a:uFillTx/>
              <a:sym typeface="+mn-ea"/>
            </a:endParaRPr>
          </a:p>
          <a:p>
            <a:pPr marL="342900" marR="0" lvl="0" indent="-342900" algn="l" defTabSz="914400" rtl="0" eaLnBrk="1" fontAlgn="base" latinLnBrk="0" hangingPunct="1">
              <a:lnSpc>
                <a:spcPct val="150000"/>
              </a:lnSpc>
              <a:spcBef>
                <a:spcPct val="0"/>
              </a:spcBef>
              <a:spcAft>
                <a:spcPct val="0"/>
              </a:spcAft>
              <a:buClrTx/>
              <a:buSzTx/>
              <a:buFont typeface="Wingdings" panose="05000000000000000000" charset="0"/>
              <a:buChar char="Ø"/>
              <a:defRPr/>
            </a:pPr>
            <a:r>
              <a:rPr lang="zh-CN" altLang="en-US" sz="2000" noProof="0" dirty="0">
                <a:ln>
                  <a:noFill/>
                </a:ln>
                <a:effectLst/>
                <a:uLnTx/>
                <a:uFillTx/>
                <a:sym typeface="+mn-ea"/>
              </a:rPr>
              <a:t>载气：使用高纯氮气作为载气，流速设定为1mL/min。</a:t>
            </a:r>
            <a:endParaRPr lang="zh-CN" altLang="en-US" sz="2000" noProof="0" dirty="0">
              <a:ln>
                <a:noFill/>
              </a:ln>
              <a:effectLst/>
              <a:uLnTx/>
              <a:uFillTx/>
              <a:sym typeface="+mn-ea"/>
            </a:endParaRPr>
          </a:p>
          <a:p>
            <a:pPr marL="342900" marR="0" lvl="0" indent="-342900" algn="l" defTabSz="914400" rtl="0" eaLnBrk="1" fontAlgn="base" latinLnBrk="0" hangingPunct="1">
              <a:lnSpc>
                <a:spcPct val="150000"/>
              </a:lnSpc>
              <a:spcBef>
                <a:spcPct val="0"/>
              </a:spcBef>
              <a:spcAft>
                <a:spcPct val="0"/>
              </a:spcAft>
              <a:buClrTx/>
              <a:buSzTx/>
              <a:buFont typeface="Wingdings" panose="05000000000000000000" charset="0"/>
              <a:buChar char="Ø"/>
              <a:defRPr/>
            </a:pPr>
            <a:r>
              <a:rPr lang="zh-CN" altLang="en-US" sz="2000" noProof="0" dirty="0">
                <a:ln>
                  <a:noFill/>
                </a:ln>
                <a:effectLst/>
                <a:uLnTx/>
                <a:uFillTx/>
                <a:sym typeface="+mn-ea"/>
              </a:rPr>
              <a:t>进样口温度：180℃。</a:t>
            </a:r>
            <a:endParaRPr lang="zh-CN" altLang="en-US" sz="2000" noProof="0" dirty="0">
              <a:ln>
                <a:noFill/>
              </a:ln>
              <a:effectLst/>
              <a:uLnTx/>
              <a:uFillTx/>
              <a:sym typeface="+mn-ea"/>
            </a:endParaRPr>
          </a:p>
          <a:p>
            <a:pPr marL="342900" marR="0" lvl="0" indent="-342900" algn="l" defTabSz="914400" rtl="0" eaLnBrk="1" fontAlgn="base" latinLnBrk="0" hangingPunct="1">
              <a:lnSpc>
                <a:spcPct val="150000"/>
              </a:lnSpc>
              <a:spcBef>
                <a:spcPct val="0"/>
              </a:spcBef>
              <a:spcAft>
                <a:spcPct val="0"/>
              </a:spcAft>
              <a:buClrTx/>
              <a:buSzTx/>
              <a:buFont typeface="Wingdings" panose="05000000000000000000" charset="0"/>
              <a:buChar char="Ø"/>
              <a:defRPr/>
            </a:pPr>
            <a:r>
              <a:rPr lang="zh-CN" altLang="en-US" sz="2000" noProof="0" dirty="0">
                <a:ln>
                  <a:noFill/>
                </a:ln>
                <a:effectLst/>
                <a:uLnTx/>
                <a:uFillTx/>
                <a:sym typeface="+mn-ea"/>
              </a:rPr>
              <a:t>进样方式：不分流进样（液液萃取）；分流进样（顶空），分流比为10:1。</a:t>
            </a:r>
            <a:endParaRPr lang="zh-CN" altLang="en-US" sz="2000" noProof="0" dirty="0">
              <a:ln>
                <a:noFill/>
              </a:ln>
              <a:effectLst/>
              <a:uLnTx/>
              <a:uFillTx/>
              <a:sym typeface="+mn-ea"/>
            </a:endParaRPr>
          </a:p>
          <a:p>
            <a:pPr marL="342900" marR="0" lvl="0" indent="-342900" algn="l" defTabSz="914400" rtl="0" eaLnBrk="1" fontAlgn="base" latinLnBrk="0" hangingPunct="1">
              <a:lnSpc>
                <a:spcPct val="150000"/>
              </a:lnSpc>
              <a:spcBef>
                <a:spcPct val="0"/>
              </a:spcBef>
              <a:spcAft>
                <a:spcPct val="0"/>
              </a:spcAft>
              <a:buClrTx/>
              <a:buSzTx/>
              <a:buFont typeface="Wingdings" panose="05000000000000000000" charset="0"/>
              <a:buChar char="Ø"/>
              <a:defRPr/>
            </a:pPr>
            <a:r>
              <a:rPr lang="zh-CN" altLang="en-US" sz="2000" noProof="0" dirty="0">
                <a:ln>
                  <a:noFill/>
                </a:ln>
                <a:effectLst/>
                <a:uLnTx/>
                <a:uFillTx/>
                <a:sym typeface="+mn-ea"/>
              </a:rPr>
              <a:t>检测器：FID，检测器温度设定为180℃，氢气流量为40mL/min，空气流量为340mL/min，使用高纯氮气作为尾吹气体，尾吹气体流量为25mL/min。</a:t>
            </a:r>
            <a:endParaRPr lang="zh-CN" altLang="en-US" sz="2000" noProof="0" dirty="0">
              <a:ln>
                <a:noFill/>
              </a:ln>
              <a:effectLst/>
              <a:uLnTx/>
              <a:uFillTx/>
              <a:sym typeface="+mn-ea"/>
            </a:endParaRPr>
          </a:p>
        </p:txBody>
      </p:sp>
      <p:sp>
        <p:nvSpPr>
          <p:cNvPr id="4" name="圆角矩形 3"/>
          <p:cNvSpPr/>
          <p:nvPr/>
        </p:nvSpPr>
        <p:spPr>
          <a:xfrm>
            <a:off x="750570" y="5213985"/>
            <a:ext cx="7438390" cy="1321435"/>
          </a:xfrm>
          <a:prstGeom prst="roundRect">
            <a:avLst/>
          </a:prstGeom>
        </p:spPr>
        <p:style>
          <a:lnRef idx="2">
            <a:schemeClr val="dk1"/>
          </a:lnRef>
          <a:fillRef idx="1">
            <a:schemeClr val="lt1"/>
          </a:fillRef>
          <a:effectRef idx="0">
            <a:schemeClr val="dk1"/>
          </a:effectRef>
          <a:fontRef idx="minor">
            <a:schemeClr val="dk1"/>
          </a:fontRef>
        </p:style>
        <p:txBody>
          <a:bodyPr anchor="ctr"/>
          <a:p>
            <a:pPr marR="0" lvl="0" algn="l" defTabSz="914400" rtl="0" eaLnBrk="1" fontAlgn="base" latinLnBrk="0" hangingPunct="1">
              <a:lnSpc>
                <a:spcPct val="150000"/>
              </a:lnSpc>
              <a:spcBef>
                <a:spcPct val="0"/>
              </a:spcBef>
              <a:spcAft>
                <a:spcPct val="0"/>
              </a:spcAft>
              <a:buClrTx/>
              <a:buSzTx/>
              <a:buFont typeface="Wingdings" panose="05000000000000000000" charset="0"/>
              <a:defRPr/>
            </a:pPr>
            <a:r>
              <a:rPr lang="zh-CN" altLang="en-US" sz="2000" b="1" noProof="0" dirty="0">
                <a:ln>
                  <a:noFill/>
                </a:ln>
                <a:solidFill>
                  <a:srgbClr val="FF0000"/>
                </a:solidFill>
                <a:effectLst/>
                <a:uLnTx/>
                <a:uFillTx/>
                <a:sym typeface="+mn-ea"/>
              </a:rPr>
              <a:t>顶空条件</a:t>
            </a:r>
            <a:r>
              <a:rPr lang="zh-CN" altLang="en-US" sz="2000" noProof="0" dirty="0">
                <a:ln>
                  <a:noFill/>
                </a:ln>
                <a:solidFill>
                  <a:schemeClr val="tx1"/>
                </a:solidFill>
                <a:effectLst/>
                <a:uLnTx/>
                <a:uFillTx/>
                <a:sym typeface="+mn-ea"/>
              </a:rPr>
              <a:t>：平衡温度65℃，定量环温度75℃，传输线温度85℃；加热平衡时间为15min</a:t>
            </a:r>
            <a:endParaRPr lang="zh-CN" altLang="en-US" sz="2000" noProof="0" dirty="0">
              <a:ln>
                <a:noFill/>
              </a:ln>
              <a:solidFill>
                <a:schemeClr val="tx1"/>
              </a:solidFill>
              <a:effectLst/>
              <a:uLnTx/>
              <a:uFillTx/>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7" name="矩形 26"/>
          <p:cNvSpPr/>
          <p:nvPr/>
        </p:nvSpPr>
        <p:spPr>
          <a:xfrm>
            <a:off x="0" y="2071688"/>
            <a:ext cx="9144000" cy="1857375"/>
          </a:xfrm>
          <a:prstGeom prst="rect">
            <a:avLst/>
          </a:prstGeom>
          <a:solidFill>
            <a:srgbClr val="9463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94634C"/>
              </a:solidFill>
              <a:effectLst/>
              <a:uLnTx/>
              <a:uFillTx/>
              <a:latin typeface="+mn-lt"/>
              <a:ea typeface="+mn-ea"/>
              <a:cs typeface="+mn-cs"/>
            </a:endParaRPr>
          </a:p>
        </p:txBody>
      </p:sp>
      <p:sp>
        <p:nvSpPr>
          <p:cNvPr id="12291" name="TextBox 5" hidden="1"/>
          <p:cNvSpPr txBox="1"/>
          <p:nvPr/>
        </p:nvSpPr>
        <p:spPr>
          <a:xfrm>
            <a:off x="1939925" y="1954213"/>
            <a:ext cx="1943100"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12292" name="矩形 6" hidden="1"/>
          <p:cNvSpPr/>
          <p:nvPr/>
        </p:nvSpPr>
        <p:spPr>
          <a:xfrm>
            <a:off x="1939925" y="3025775"/>
            <a:ext cx="1471613"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12293" name="矩形 7" hidden="1"/>
          <p:cNvSpPr/>
          <p:nvPr/>
        </p:nvSpPr>
        <p:spPr>
          <a:xfrm>
            <a:off x="2011363" y="4240213"/>
            <a:ext cx="1471612"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12294" name="矩形 8" hidden="1"/>
          <p:cNvSpPr/>
          <p:nvPr/>
        </p:nvSpPr>
        <p:spPr>
          <a:xfrm>
            <a:off x="2011363" y="5526088"/>
            <a:ext cx="1471612"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12295" name="TextBox 27"/>
          <p:cNvSpPr txBox="1"/>
          <p:nvPr/>
        </p:nvSpPr>
        <p:spPr>
          <a:xfrm>
            <a:off x="0" y="2428875"/>
            <a:ext cx="9144000" cy="14779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en-US" sz="6600" b="1" dirty="0">
                <a:solidFill>
                  <a:schemeClr val="bg1"/>
                </a:solidFill>
                <a:latin typeface="微软雅黑" panose="020B0503020204020204" pitchFamily="34" charset="-122"/>
                <a:ea typeface="微软雅黑" panose="020B0503020204020204" pitchFamily="34" charset="-122"/>
              </a:rPr>
              <a:t>结果讨论</a:t>
            </a:r>
            <a:endParaRPr lang="zh-CN" altLang="en-US" sz="6600" b="1" dirty="0">
              <a:solidFill>
                <a:schemeClr val="bg1"/>
              </a:solidFill>
              <a:latin typeface="微软雅黑" panose="020B0503020204020204" pitchFamily="34" charset="-122"/>
              <a:ea typeface="微软雅黑" panose="020B0503020204020204" pitchFamily="34" charset="-122"/>
            </a:endParaRPr>
          </a:p>
          <a:p>
            <a:pPr marL="0" lvl="0" indent="0" eaLnBrk="1" hangingPunct="1">
              <a:spcBef>
                <a:spcPct val="0"/>
              </a:spcBef>
              <a:buNone/>
            </a:pPr>
            <a:endParaRPr lang="en-US" altLang="zh-CN"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3314" name="图片 19" descr="1.png"/>
          <p:cNvPicPr>
            <a:picLocks noChangeAspect="1"/>
          </p:cNvPicPr>
          <p:nvPr/>
        </p:nvPicPr>
        <p:blipFill>
          <a:blip r:embed="rId2"/>
          <a:stretch>
            <a:fillRect/>
          </a:stretch>
        </p:blipFill>
        <p:spPr>
          <a:xfrm>
            <a:off x="-58737" y="71438"/>
            <a:ext cx="9144000" cy="6858000"/>
          </a:xfrm>
          <a:prstGeom prst="rect">
            <a:avLst/>
          </a:prstGeom>
          <a:noFill/>
          <a:ln w="9525">
            <a:noFill/>
          </a:ln>
        </p:spPr>
      </p:pic>
      <p:sp>
        <p:nvSpPr>
          <p:cNvPr id="13315" name="矩形 10"/>
          <p:cNvSpPr/>
          <p:nvPr/>
        </p:nvSpPr>
        <p:spPr>
          <a:xfrm>
            <a:off x="198438" y="214313"/>
            <a:ext cx="23164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顶空条件的优化</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804025" y="1196975"/>
            <a:ext cx="0" cy="4608513"/>
          </a:xfrm>
          <a:prstGeom prst="line">
            <a:avLst/>
          </a:prstGeom>
        </p:spPr>
        <p:style>
          <a:lnRef idx="3">
            <a:schemeClr val="accent2"/>
          </a:lnRef>
          <a:fillRef idx="0">
            <a:schemeClr val="accent2"/>
          </a:fillRef>
          <a:effectRef idx="2">
            <a:schemeClr val="accent2"/>
          </a:effectRef>
          <a:fontRef idx="minor">
            <a:schemeClr val="tx1"/>
          </a:fontRef>
        </p:style>
      </p:cxnSp>
      <p:sp>
        <p:nvSpPr>
          <p:cNvPr id="13319" name="TextBox 7"/>
          <p:cNvSpPr txBox="1"/>
          <p:nvPr/>
        </p:nvSpPr>
        <p:spPr>
          <a:xfrm>
            <a:off x="378778" y="5437188"/>
            <a:ext cx="6088062" cy="368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spcBef>
                <a:spcPct val="0"/>
              </a:spcBef>
              <a:buNone/>
            </a:pPr>
            <a:r>
              <a:rPr lang="zh-CN" altLang="en-US" sz="1800" dirty="0">
                <a:latin typeface="Arial" panose="020B0604020202020204" pitchFamily="34" charset="0"/>
              </a:rPr>
              <a:t>不同氯化钠含量对不同浓度松节油峰面积响应值的影响</a:t>
            </a:r>
            <a:endParaRPr lang="zh-CN" altLang="en-US" sz="1800" dirty="0">
              <a:latin typeface="Arial" panose="020B0604020202020204" pitchFamily="34" charset="0"/>
            </a:endParaRPr>
          </a:p>
        </p:txBody>
      </p:sp>
      <p:sp>
        <p:nvSpPr>
          <p:cNvPr id="13320" name="TextBox 1"/>
          <p:cNvSpPr txBox="1"/>
          <p:nvPr/>
        </p:nvSpPr>
        <p:spPr>
          <a:xfrm>
            <a:off x="6951028" y="1974850"/>
            <a:ext cx="2032000" cy="383095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1800" dirty="0">
                <a:latin typeface="Arial" panose="020B0604020202020204" pitchFamily="34" charset="0"/>
              </a:rPr>
              <a:t>结果表明，随着氯化钠加入量的增加，松节油的峰面积响应值增大；在氯化钠的加入量达到3g后，松节油的峰面积响应值趋向稳定；故选择氯化钠加入量为3g。</a:t>
            </a:r>
            <a:endParaRPr lang="zh-CN" altLang="en-US" sz="1800" dirty="0">
              <a:latin typeface="Arial" panose="020B0604020202020204" pitchFamily="34" charset="0"/>
            </a:endParaRPr>
          </a:p>
        </p:txBody>
      </p:sp>
      <p:pic>
        <p:nvPicPr>
          <p:cNvPr id="6" name="图片 5"/>
          <p:cNvPicPr>
            <a:picLocks noChangeAspect="1"/>
          </p:cNvPicPr>
          <p:nvPr/>
        </p:nvPicPr>
        <p:blipFill>
          <a:blip r:embed="rId3"/>
          <a:stretch>
            <a:fillRect/>
          </a:stretch>
        </p:blipFill>
        <p:spPr>
          <a:xfrm>
            <a:off x="198755" y="1974850"/>
            <a:ext cx="7858760" cy="270129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4338" name="图片 19" descr="1.pn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4339" name="矩形 10"/>
          <p:cNvSpPr/>
          <p:nvPr/>
        </p:nvSpPr>
        <p:spPr>
          <a:xfrm>
            <a:off x="198438" y="214313"/>
            <a:ext cx="17068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标准色谱图</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804025" y="1196975"/>
            <a:ext cx="0" cy="4608513"/>
          </a:xfrm>
          <a:prstGeom prst="line">
            <a:avLst/>
          </a:prstGeom>
        </p:spPr>
        <p:style>
          <a:lnRef idx="3">
            <a:schemeClr val="accent2"/>
          </a:lnRef>
          <a:fillRef idx="0">
            <a:schemeClr val="accent2"/>
          </a:fillRef>
          <a:effectRef idx="2">
            <a:schemeClr val="accent2"/>
          </a:effectRef>
          <a:fontRef idx="minor">
            <a:schemeClr val="tx1"/>
          </a:fontRef>
        </p:style>
      </p:cxnSp>
      <p:sp>
        <p:nvSpPr>
          <p:cNvPr id="14343" name="TextBox 3"/>
          <p:cNvSpPr txBox="1"/>
          <p:nvPr/>
        </p:nvSpPr>
        <p:spPr>
          <a:xfrm>
            <a:off x="755650" y="6092825"/>
            <a:ext cx="184150" cy="369888"/>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endParaRPr lang="zh-CN" altLang="en-US" sz="1800" dirty="0">
              <a:latin typeface="Arial" panose="020B0604020202020204" pitchFamily="34" charset="0"/>
            </a:endParaRPr>
          </a:p>
        </p:txBody>
      </p:sp>
      <p:sp>
        <p:nvSpPr>
          <p:cNvPr id="14345" name="TextBox 1"/>
          <p:cNvSpPr txBox="1"/>
          <p:nvPr/>
        </p:nvSpPr>
        <p:spPr>
          <a:xfrm>
            <a:off x="6878320" y="4505643"/>
            <a:ext cx="2265680" cy="141986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lnSpc>
                <a:spcPct val="120000"/>
              </a:lnSpc>
              <a:spcBef>
                <a:spcPct val="0"/>
              </a:spcBef>
              <a:buNone/>
            </a:pPr>
            <a:r>
              <a:rPr lang="zh-CN" altLang="en-US" sz="1800" dirty="0">
                <a:latin typeface="Arial" panose="020B0604020202020204" pitchFamily="34" charset="0"/>
              </a:rPr>
              <a:t>液液萃取法采用</a:t>
            </a:r>
            <a:endParaRPr lang="zh-CN" altLang="en-US" sz="1800" dirty="0">
              <a:latin typeface="Arial" panose="020B0604020202020204" pitchFamily="34" charset="0"/>
            </a:endParaRPr>
          </a:p>
          <a:p>
            <a:pPr marL="0" lvl="0" indent="0" algn="l" eaLnBrk="1" hangingPunct="1">
              <a:lnSpc>
                <a:spcPct val="120000"/>
              </a:lnSpc>
              <a:spcBef>
                <a:spcPct val="0"/>
              </a:spcBef>
              <a:buNone/>
            </a:pPr>
            <a:r>
              <a:rPr lang="zh-CN" altLang="en-US" sz="1800" dirty="0">
                <a:latin typeface="Arial" panose="020B0604020202020204" pitchFamily="34" charset="0"/>
              </a:rPr>
              <a:t>液体进样，松节</a:t>
            </a:r>
            <a:endParaRPr lang="zh-CN" altLang="en-US" sz="1800" dirty="0">
              <a:latin typeface="Arial" panose="020B0604020202020204" pitchFamily="34" charset="0"/>
            </a:endParaRPr>
          </a:p>
          <a:p>
            <a:pPr marL="0" lvl="0" indent="0" algn="l" eaLnBrk="1" hangingPunct="1">
              <a:lnSpc>
                <a:spcPct val="120000"/>
              </a:lnSpc>
              <a:spcBef>
                <a:spcPct val="0"/>
              </a:spcBef>
              <a:buNone/>
            </a:pPr>
            <a:r>
              <a:rPr lang="zh-CN" altLang="en-US" sz="1800" dirty="0">
                <a:latin typeface="Arial" panose="020B0604020202020204" pitchFamily="34" charset="0"/>
              </a:rPr>
              <a:t>油浓度为10.0mg/L,</a:t>
            </a:r>
            <a:endParaRPr lang="zh-CN" altLang="en-US" sz="1800" dirty="0">
              <a:latin typeface="Arial" panose="020B0604020202020204" pitchFamily="34" charset="0"/>
            </a:endParaRPr>
          </a:p>
          <a:p>
            <a:pPr marL="0" lvl="0" indent="0" algn="l" eaLnBrk="1" hangingPunct="1">
              <a:lnSpc>
                <a:spcPct val="120000"/>
              </a:lnSpc>
              <a:spcBef>
                <a:spcPct val="0"/>
              </a:spcBef>
              <a:buNone/>
            </a:pPr>
            <a:r>
              <a:rPr lang="zh-CN" altLang="en-US" sz="1800" dirty="0">
                <a:latin typeface="Arial" panose="020B0604020202020204" pitchFamily="34" charset="0"/>
              </a:rPr>
              <a:t>保留时间为4.076min</a:t>
            </a:r>
            <a:endParaRPr lang="zh-CN" altLang="en-US" sz="1800" dirty="0">
              <a:latin typeface="Arial" panose="020B0604020202020204" pitchFamily="34" charset="0"/>
            </a:endParaRPr>
          </a:p>
        </p:txBody>
      </p:sp>
      <p:pic>
        <p:nvPicPr>
          <p:cNvPr id="2" name="图片 10" descr="图片1"/>
          <p:cNvPicPr>
            <a:picLocks noChangeAspect="1"/>
          </p:cNvPicPr>
          <p:nvPr/>
        </p:nvPicPr>
        <p:blipFill>
          <a:blip r:embed="rId3"/>
          <a:stretch>
            <a:fillRect/>
          </a:stretch>
        </p:blipFill>
        <p:spPr>
          <a:xfrm>
            <a:off x="360045" y="1600200"/>
            <a:ext cx="6080760" cy="3399790"/>
          </a:xfrm>
          <a:prstGeom prst="rect">
            <a:avLst/>
          </a:prstGeom>
          <a:noFill/>
          <a:ln w="9525">
            <a:noFill/>
          </a:ln>
        </p:spPr>
      </p:pic>
      <p:sp>
        <p:nvSpPr>
          <p:cNvPr id="4" name="文本框 3"/>
          <p:cNvSpPr txBox="1"/>
          <p:nvPr/>
        </p:nvSpPr>
        <p:spPr>
          <a:xfrm>
            <a:off x="1793240" y="5437505"/>
            <a:ext cx="3002280" cy="368300"/>
          </a:xfrm>
          <a:prstGeom prst="rect">
            <a:avLst/>
          </a:prstGeom>
          <a:noFill/>
        </p:spPr>
        <p:txBody>
          <a:bodyPr wrap="none" rtlCol="0">
            <a:spAutoFit/>
          </a:bodyPr>
          <a:p>
            <a:pPr algn="l"/>
            <a:r>
              <a:rPr lang="zh-CN" altLang="en-US"/>
              <a:t>10mg/L松节油的标准色谱图</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4338" name="图片 19" descr="1.pn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4339" name="矩形 10"/>
          <p:cNvSpPr/>
          <p:nvPr/>
        </p:nvSpPr>
        <p:spPr>
          <a:xfrm>
            <a:off x="198438" y="214313"/>
            <a:ext cx="17068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标准色谱图</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804025" y="1196975"/>
            <a:ext cx="0" cy="4608513"/>
          </a:xfrm>
          <a:prstGeom prst="line">
            <a:avLst/>
          </a:prstGeom>
        </p:spPr>
        <p:style>
          <a:lnRef idx="3">
            <a:schemeClr val="accent2"/>
          </a:lnRef>
          <a:fillRef idx="0">
            <a:schemeClr val="accent2"/>
          </a:fillRef>
          <a:effectRef idx="2">
            <a:schemeClr val="accent2"/>
          </a:effectRef>
          <a:fontRef idx="minor">
            <a:schemeClr val="tx1"/>
          </a:fontRef>
        </p:style>
      </p:cxnSp>
      <p:sp>
        <p:nvSpPr>
          <p:cNvPr id="14343" name="TextBox 3"/>
          <p:cNvSpPr txBox="1"/>
          <p:nvPr/>
        </p:nvSpPr>
        <p:spPr>
          <a:xfrm>
            <a:off x="755650" y="6092825"/>
            <a:ext cx="184150" cy="369888"/>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endParaRPr lang="zh-CN" altLang="en-US" sz="1800" dirty="0">
              <a:latin typeface="Arial" panose="020B0604020202020204" pitchFamily="34" charset="0"/>
            </a:endParaRPr>
          </a:p>
        </p:txBody>
      </p:sp>
      <p:sp>
        <p:nvSpPr>
          <p:cNvPr id="14345" name="TextBox 1"/>
          <p:cNvSpPr txBox="1"/>
          <p:nvPr/>
        </p:nvSpPr>
        <p:spPr>
          <a:xfrm>
            <a:off x="6840220" y="4782503"/>
            <a:ext cx="2303780" cy="108775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lnSpc>
                <a:spcPct val="120000"/>
              </a:lnSpc>
              <a:spcBef>
                <a:spcPct val="0"/>
              </a:spcBef>
              <a:buNone/>
            </a:pPr>
            <a:r>
              <a:rPr lang="zh-CN" altLang="en-US" sz="1800" dirty="0">
                <a:latin typeface="Arial" panose="020B0604020202020204" pitchFamily="34" charset="0"/>
              </a:rPr>
              <a:t>顶空进样法，松节油</a:t>
            </a:r>
            <a:endParaRPr lang="zh-CN" altLang="en-US" sz="1800" dirty="0">
              <a:latin typeface="Arial" panose="020B0604020202020204" pitchFamily="34" charset="0"/>
            </a:endParaRPr>
          </a:p>
          <a:p>
            <a:pPr marL="0" lvl="0" indent="0" algn="l" eaLnBrk="1" hangingPunct="1">
              <a:lnSpc>
                <a:spcPct val="120000"/>
              </a:lnSpc>
              <a:spcBef>
                <a:spcPct val="0"/>
              </a:spcBef>
              <a:buNone/>
            </a:pPr>
            <a:r>
              <a:rPr lang="zh-CN" altLang="en-US" sz="1800" dirty="0">
                <a:latin typeface="Arial" panose="020B0604020202020204" pitchFamily="34" charset="0"/>
              </a:rPr>
              <a:t>浓度为0.1000mg/L，</a:t>
            </a:r>
            <a:endParaRPr lang="zh-CN" altLang="en-US" sz="1800" dirty="0">
              <a:latin typeface="Arial" panose="020B0604020202020204" pitchFamily="34" charset="0"/>
            </a:endParaRPr>
          </a:p>
          <a:p>
            <a:pPr marL="0" lvl="0" indent="0" algn="l" eaLnBrk="1" hangingPunct="1">
              <a:lnSpc>
                <a:spcPct val="120000"/>
              </a:lnSpc>
              <a:spcBef>
                <a:spcPct val="0"/>
              </a:spcBef>
              <a:buNone/>
            </a:pPr>
            <a:r>
              <a:rPr lang="zh-CN" altLang="en-US" sz="1800" dirty="0">
                <a:latin typeface="Arial" panose="020B0604020202020204" pitchFamily="34" charset="0"/>
              </a:rPr>
              <a:t>保留时间为3.945min</a:t>
            </a:r>
            <a:endParaRPr lang="zh-CN" altLang="en-US" sz="1800" dirty="0">
              <a:latin typeface="Arial" panose="020B0604020202020204" pitchFamily="34" charset="0"/>
            </a:endParaRPr>
          </a:p>
        </p:txBody>
      </p:sp>
      <p:sp>
        <p:nvSpPr>
          <p:cNvPr id="4" name="文本框 3"/>
          <p:cNvSpPr txBox="1"/>
          <p:nvPr/>
        </p:nvSpPr>
        <p:spPr>
          <a:xfrm>
            <a:off x="1905635" y="5437505"/>
            <a:ext cx="3446780" cy="368300"/>
          </a:xfrm>
          <a:prstGeom prst="rect">
            <a:avLst/>
          </a:prstGeom>
          <a:noFill/>
        </p:spPr>
        <p:txBody>
          <a:bodyPr wrap="none" rtlCol="0">
            <a:spAutoFit/>
          </a:bodyPr>
          <a:p>
            <a:pPr algn="l"/>
            <a:r>
              <a:rPr lang="zh-CN" altLang="en-US"/>
              <a:t>0.1000mg/L松节油的标准色谱图</a:t>
            </a:r>
            <a:endParaRPr lang="zh-CN" altLang="en-US"/>
          </a:p>
        </p:txBody>
      </p:sp>
      <p:pic>
        <p:nvPicPr>
          <p:cNvPr id="5" name="图片 4"/>
          <p:cNvPicPr>
            <a:picLocks noChangeAspect="1"/>
          </p:cNvPicPr>
          <p:nvPr/>
        </p:nvPicPr>
        <p:blipFill>
          <a:blip r:embed="rId3"/>
          <a:stretch>
            <a:fillRect/>
          </a:stretch>
        </p:blipFill>
        <p:spPr>
          <a:xfrm>
            <a:off x="491490" y="1494790"/>
            <a:ext cx="6007100" cy="348869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6386" name="图片 19" descr="1.pn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6387" name="矩形 10"/>
          <p:cNvSpPr/>
          <p:nvPr/>
        </p:nvSpPr>
        <p:spPr>
          <a:xfrm>
            <a:off x="198438" y="214313"/>
            <a:ext cx="14020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标准曲线</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272530" y="1346200"/>
            <a:ext cx="0" cy="4608513"/>
          </a:xfrm>
          <a:prstGeom prst="line">
            <a:avLst/>
          </a:prstGeom>
        </p:spPr>
        <p:style>
          <a:lnRef idx="3">
            <a:schemeClr val="accent2"/>
          </a:lnRef>
          <a:fillRef idx="0">
            <a:schemeClr val="accent2"/>
          </a:fillRef>
          <a:effectRef idx="2">
            <a:schemeClr val="accent2"/>
          </a:effectRef>
          <a:fontRef idx="minor">
            <a:schemeClr val="tx1"/>
          </a:fontRef>
        </p:style>
      </p:cxnSp>
      <p:sp>
        <p:nvSpPr>
          <p:cNvPr id="16390" name="TextBox 3"/>
          <p:cNvSpPr txBox="1"/>
          <p:nvPr/>
        </p:nvSpPr>
        <p:spPr>
          <a:xfrm>
            <a:off x="755650" y="6092825"/>
            <a:ext cx="184150" cy="369888"/>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endParaRPr lang="zh-CN" altLang="en-US" sz="1800" dirty="0">
              <a:latin typeface="Arial" panose="020B0604020202020204" pitchFamily="34" charset="0"/>
            </a:endParaRPr>
          </a:p>
        </p:txBody>
      </p:sp>
      <p:sp>
        <p:nvSpPr>
          <p:cNvPr id="16391" name="TextBox 5"/>
          <p:cNvSpPr txBox="1"/>
          <p:nvPr/>
        </p:nvSpPr>
        <p:spPr>
          <a:xfrm>
            <a:off x="426720" y="5586730"/>
            <a:ext cx="5953125" cy="368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sz="1800" dirty="0">
                <a:latin typeface="Arial" panose="020B0604020202020204" pitchFamily="34" charset="0"/>
              </a:rPr>
              <a:t>液液萃取气相色谱法松</a:t>
            </a:r>
            <a:r>
              <a:rPr sz="1800" dirty="0">
                <a:latin typeface="Arial" panose="020B0604020202020204" pitchFamily="34" charset="0"/>
              </a:rPr>
              <a:t>节油的标准曲线图</a:t>
            </a:r>
            <a:endParaRPr sz="1800" dirty="0">
              <a:latin typeface="Arial" panose="020B0604020202020204" pitchFamily="34" charset="0"/>
            </a:endParaRPr>
          </a:p>
        </p:txBody>
      </p:sp>
      <p:sp>
        <p:nvSpPr>
          <p:cNvPr id="16393" name="TextBox 1"/>
          <p:cNvSpPr txBox="1"/>
          <p:nvPr/>
        </p:nvSpPr>
        <p:spPr>
          <a:xfrm>
            <a:off x="6379845" y="1755140"/>
            <a:ext cx="2786380" cy="419989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在浓度为2.5~15.0mg/L</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的范围内，松节油在</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FID检测器上的响应值</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与浓度之间有较好的</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线性关系。其中曲线</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方程为：</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600" dirty="0">
                <a:latin typeface="Times New Roman" panose="02020603050405020304" pitchFamily="18" charset="0"/>
                <a:cs typeface="Times New Roman" panose="02020603050405020304" pitchFamily="18" charset="0"/>
              </a:rPr>
              <a:t>F(x)=10.1501831x+2.110751，</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其中F(x)为峰面积，</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x为浓度，</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相关系数R=0.99930。</a:t>
            </a:r>
            <a:endParaRPr sz="1800" dirty="0">
              <a:latin typeface="Times New Roman" panose="02020603050405020304" pitchFamily="18" charset="0"/>
              <a:cs typeface="Times New Roman" panose="02020603050405020304" pitchFamily="18" charset="0"/>
            </a:endParaRPr>
          </a:p>
        </p:txBody>
      </p:sp>
      <p:pic>
        <p:nvPicPr>
          <p:cNvPr id="2" name="图片 7"/>
          <p:cNvPicPr>
            <a:picLocks noChangeAspect="1"/>
          </p:cNvPicPr>
          <p:nvPr/>
        </p:nvPicPr>
        <p:blipFill>
          <a:blip r:embed="rId3"/>
          <a:stretch>
            <a:fillRect/>
          </a:stretch>
        </p:blipFill>
        <p:spPr>
          <a:xfrm>
            <a:off x="426720" y="1719580"/>
            <a:ext cx="5444490" cy="3100705"/>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6386" name="图片 19" descr="1.pn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6387" name="矩形 10"/>
          <p:cNvSpPr/>
          <p:nvPr/>
        </p:nvSpPr>
        <p:spPr>
          <a:xfrm>
            <a:off x="198438" y="214313"/>
            <a:ext cx="14020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标准曲线</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272530" y="1346200"/>
            <a:ext cx="0" cy="4608513"/>
          </a:xfrm>
          <a:prstGeom prst="line">
            <a:avLst/>
          </a:prstGeom>
        </p:spPr>
        <p:style>
          <a:lnRef idx="3">
            <a:schemeClr val="accent2"/>
          </a:lnRef>
          <a:fillRef idx="0">
            <a:schemeClr val="accent2"/>
          </a:fillRef>
          <a:effectRef idx="2">
            <a:schemeClr val="accent2"/>
          </a:effectRef>
          <a:fontRef idx="minor">
            <a:schemeClr val="tx1"/>
          </a:fontRef>
        </p:style>
      </p:cxnSp>
      <p:sp>
        <p:nvSpPr>
          <p:cNvPr id="16390" name="TextBox 3"/>
          <p:cNvSpPr txBox="1"/>
          <p:nvPr/>
        </p:nvSpPr>
        <p:spPr>
          <a:xfrm>
            <a:off x="755650" y="6092825"/>
            <a:ext cx="184150" cy="369888"/>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endParaRPr lang="zh-CN" altLang="en-US" sz="1800" dirty="0">
              <a:latin typeface="Arial" panose="020B0604020202020204" pitchFamily="34" charset="0"/>
            </a:endParaRPr>
          </a:p>
        </p:txBody>
      </p:sp>
      <p:sp>
        <p:nvSpPr>
          <p:cNvPr id="16391" name="TextBox 5"/>
          <p:cNvSpPr txBox="1"/>
          <p:nvPr/>
        </p:nvSpPr>
        <p:spPr>
          <a:xfrm>
            <a:off x="426720" y="5586730"/>
            <a:ext cx="5953125" cy="368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sz="1800" dirty="0">
                <a:latin typeface="Arial" panose="020B0604020202020204" pitchFamily="34" charset="0"/>
              </a:rPr>
              <a:t>顶空</a:t>
            </a:r>
            <a:r>
              <a:rPr lang="en-US" altLang="zh-CN" sz="1800" dirty="0">
                <a:latin typeface="Arial" panose="020B0604020202020204" pitchFamily="34" charset="0"/>
              </a:rPr>
              <a:t>-</a:t>
            </a:r>
            <a:r>
              <a:rPr lang="zh-CN" altLang="en-US" sz="1800" dirty="0">
                <a:latin typeface="Arial" panose="020B0604020202020204" pitchFamily="34" charset="0"/>
              </a:rPr>
              <a:t>气相色谱</a:t>
            </a:r>
            <a:r>
              <a:rPr lang="zh-CN" sz="1800" dirty="0">
                <a:latin typeface="Arial" panose="020B0604020202020204" pitchFamily="34" charset="0"/>
              </a:rPr>
              <a:t>法松</a:t>
            </a:r>
            <a:r>
              <a:rPr sz="1800" dirty="0">
                <a:latin typeface="Arial" panose="020B0604020202020204" pitchFamily="34" charset="0"/>
              </a:rPr>
              <a:t>节油的标准曲线图</a:t>
            </a:r>
            <a:endParaRPr sz="1800" dirty="0">
              <a:latin typeface="Arial" panose="020B0604020202020204" pitchFamily="34" charset="0"/>
            </a:endParaRPr>
          </a:p>
        </p:txBody>
      </p:sp>
      <p:sp>
        <p:nvSpPr>
          <p:cNvPr id="16393" name="TextBox 1"/>
          <p:cNvSpPr txBox="1"/>
          <p:nvPr/>
        </p:nvSpPr>
        <p:spPr>
          <a:xfrm>
            <a:off x="6379845" y="1755140"/>
            <a:ext cx="2849245" cy="419989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在浓度为</a:t>
            </a:r>
            <a:r>
              <a:rPr lang="en-US" sz="1800" dirty="0">
                <a:latin typeface="Times New Roman" panose="02020603050405020304" pitchFamily="18" charset="0"/>
                <a:cs typeface="Times New Roman" panose="02020603050405020304" pitchFamily="18" charset="0"/>
              </a:rPr>
              <a:t>0.01</a:t>
            </a:r>
            <a:r>
              <a:rPr sz="1800" dirty="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0.06</a:t>
            </a:r>
            <a:r>
              <a:rPr sz="1800" dirty="0">
                <a:latin typeface="Times New Roman" panose="02020603050405020304" pitchFamily="18" charset="0"/>
                <a:cs typeface="Times New Roman" panose="02020603050405020304" pitchFamily="18" charset="0"/>
              </a:rPr>
              <a:t>mg/L</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的范围内，松节油在</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FID检测器上的响应值</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与浓度之间有较好的</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线性关系。其中曲线</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方程为：</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600" dirty="0">
                <a:latin typeface="Times New Roman" panose="02020603050405020304" pitchFamily="18" charset="0"/>
                <a:cs typeface="Times New Roman" panose="02020603050405020304" pitchFamily="18" charset="0"/>
              </a:rPr>
              <a:t>F(x)=435.239249x-1.1275277，</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其中F(x)为峰面积，</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x为浓度，</a:t>
            </a:r>
            <a:endParaRPr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sz="1800" dirty="0">
                <a:latin typeface="Times New Roman" panose="02020603050405020304" pitchFamily="18" charset="0"/>
                <a:cs typeface="Times New Roman" panose="02020603050405020304" pitchFamily="18" charset="0"/>
              </a:rPr>
              <a:t>相关系数R=0.99</a:t>
            </a:r>
            <a:r>
              <a:rPr lang="en-US" sz="1800" dirty="0">
                <a:latin typeface="Times New Roman" panose="02020603050405020304" pitchFamily="18" charset="0"/>
                <a:cs typeface="Times New Roman" panose="02020603050405020304" pitchFamily="18" charset="0"/>
              </a:rPr>
              <a:t>575</a:t>
            </a:r>
            <a:r>
              <a:rPr sz="1800" dirty="0">
                <a:latin typeface="Times New Roman" panose="02020603050405020304" pitchFamily="18" charset="0"/>
                <a:cs typeface="Times New Roman" panose="02020603050405020304" pitchFamily="18" charset="0"/>
              </a:rPr>
              <a:t>。</a:t>
            </a:r>
            <a:endParaRPr sz="1800" dirty="0">
              <a:latin typeface="Times New Roman" panose="02020603050405020304" pitchFamily="18" charset="0"/>
              <a:cs typeface="Times New Roman" panose="02020603050405020304" pitchFamily="18" charset="0"/>
            </a:endParaRPr>
          </a:p>
        </p:txBody>
      </p:sp>
      <p:pic>
        <p:nvPicPr>
          <p:cNvPr id="2" name="图片 25"/>
          <p:cNvPicPr>
            <a:picLocks noChangeAspect="1"/>
          </p:cNvPicPr>
          <p:nvPr/>
        </p:nvPicPr>
        <p:blipFill>
          <a:blip r:embed="rId3"/>
          <a:stretch>
            <a:fillRect/>
          </a:stretch>
        </p:blipFill>
        <p:spPr>
          <a:xfrm>
            <a:off x="503555" y="1708785"/>
            <a:ext cx="5424805" cy="3110230"/>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7411" name="矩形 10"/>
          <p:cNvSpPr/>
          <p:nvPr/>
        </p:nvSpPr>
        <p:spPr>
          <a:xfrm>
            <a:off x="198438" y="214313"/>
            <a:ext cx="26212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检出限和测定下限</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578600" y="1303655"/>
            <a:ext cx="0" cy="4608513"/>
          </a:xfrm>
          <a:prstGeom prst="line">
            <a:avLst/>
          </a:prstGeom>
        </p:spPr>
        <p:style>
          <a:lnRef idx="3">
            <a:schemeClr val="accent2"/>
          </a:lnRef>
          <a:fillRef idx="0">
            <a:schemeClr val="accent2"/>
          </a:fillRef>
          <a:effectRef idx="2">
            <a:schemeClr val="accent2"/>
          </a:effectRef>
          <a:fontRef idx="minor">
            <a:schemeClr val="tx1"/>
          </a:fontRef>
        </p:style>
      </p:cxnSp>
      <p:sp>
        <p:nvSpPr>
          <p:cNvPr id="17414" name="TextBox 3"/>
          <p:cNvSpPr txBox="1"/>
          <p:nvPr/>
        </p:nvSpPr>
        <p:spPr>
          <a:xfrm>
            <a:off x="755650" y="6092825"/>
            <a:ext cx="184150" cy="369888"/>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endParaRPr lang="zh-CN" altLang="en-US" sz="1800" dirty="0">
              <a:latin typeface="Arial" panose="020B0604020202020204" pitchFamily="34" charset="0"/>
            </a:endParaRPr>
          </a:p>
        </p:txBody>
      </p:sp>
      <p:sp>
        <p:nvSpPr>
          <p:cNvPr id="17415" name="TextBox 5"/>
          <p:cNvSpPr txBox="1"/>
          <p:nvPr/>
        </p:nvSpPr>
        <p:spPr>
          <a:xfrm>
            <a:off x="324485" y="5360035"/>
            <a:ext cx="5953125" cy="64516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sz="1800" dirty="0">
                <a:latin typeface="Arial" panose="020B0604020202020204" pitchFamily="34" charset="0"/>
              </a:rPr>
              <a:t>液液萃取气相色谱法检出限和测定下限      </a:t>
            </a:r>
            <a:endParaRPr sz="1800" dirty="0">
              <a:latin typeface="Arial" panose="020B0604020202020204" pitchFamily="34" charset="0"/>
            </a:endParaRPr>
          </a:p>
          <a:p>
            <a:pPr marL="0" lvl="0" indent="0" algn="ctr" eaLnBrk="1" hangingPunct="1">
              <a:spcBef>
                <a:spcPct val="0"/>
              </a:spcBef>
              <a:buNone/>
            </a:pPr>
            <a:r>
              <a:rPr sz="1800" dirty="0">
                <a:latin typeface="Arial" panose="020B0604020202020204" pitchFamily="34" charset="0"/>
              </a:rPr>
              <a:t>浓度单位：μg/L</a:t>
            </a:r>
            <a:endParaRPr sz="1800" dirty="0">
              <a:latin typeface="Arial" panose="020B0604020202020204" pitchFamily="34" charset="0"/>
            </a:endParaRPr>
          </a:p>
        </p:txBody>
      </p:sp>
      <p:sp>
        <p:nvSpPr>
          <p:cNvPr id="17417" name="TextBox 1"/>
          <p:cNvSpPr txBox="1"/>
          <p:nvPr/>
        </p:nvSpPr>
        <p:spPr>
          <a:xfrm>
            <a:off x="6657975" y="3328035"/>
            <a:ext cx="2340610" cy="25844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lnSpc>
                <a:spcPct val="150000"/>
              </a:lnSpc>
              <a:spcBef>
                <a:spcPct val="0"/>
              </a:spcBef>
              <a:buNone/>
            </a:pPr>
            <a:r>
              <a:rPr lang="zh-CN" altLang="en-US" sz="1800" dirty="0">
                <a:latin typeface="Times New Roman" panose="02020603050405020304" pitchFamily="18" charset="0"/>
                <a:cs typeface="Times New Roman" panose="02020603050405020304" pitchFamily="18" charset="0"/>
              </a:rPr>
              <a:t>方法检出限为1.0μg/L，</a:t>
            </a:r>
            <a:endParaRPr lang="zh-CN" altLang="en-US"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lang="zh-CN" altLang="en-US" sz="1800" dirty="0">
                <a:latin typeface="Times New Roman" panose="02020603050405020304" pitchFamily="18" charset="0"/>
                <a:cs typeface="Times New Roman" panose="02020603050405020304" pitchFamily="18" charset="0"/>
              </a:rPr>
              <a:t>测定下限为4.0μg/L，</a:t>
            </a:r>
            <a:endParaRPr lang="zh-CN" altLang="en-US"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lang="zh-CN" altLang="en-US" sz="1800" dirty="0">
                <a:latin typeface="Times New Roman" panose="02020603050405020304" pitchFamily="18" charset="0"/>
                <a:cs typeface="Times New Roman" panose="02020603050405020304" pitchFamily="18" charset="0"/>
              </a:rPr>
              <a:t>满足《地表水环境质</a:t>
            </a:r>
            <a:endParaRPr lang="zh-CN" altLang="en-US"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lang="zh-CN" altLang="en-US" sz="1800" dirty="0">
                <a:latin typeface="Times New Roman" panose="02020603050405020304" pitchFamily="18" charset="0"/>
                <a:cs typeface="Times New Roman" panose="02020603050405020304" pitchFamily="18" charset="0"/>
              </a:rPr>
              <a:t>量标准》</a:t>
            </a:r>
            <a:endParaRPr lang="zh-CN" altLang="en-US"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lang="zh-CN" altLang="en-US" sz="1800" dirty="0">
                <a:latin typeface="Times New Roman" panose="02020603050405020304" pitchFamily="18" charset="0"/>
                <a:cs typeface="Times New Roman" panose="02020603050405020304" pitchFamily="18" charset="0"/>
              </a:rPr>
              <a:t>（GB3838-2002)对松节油限值的要求。</a:t>
            </a:r>
            <a:endParaRPr lang="zh-CN" altLang="en-US" sz="1800" dirty="0">
              <a:latin typeface="Times New Roman" panose="02020603050405020304" pitchFamily="18" charset="0"/>
              <a:cs typeface="Times New Roman" panose="02020603050405020304" pitchFamily="18" charset="0"/>
            </a:endParaRPr>
          </a:p>
        </p:txBody>
      </p:sp>
      <p:graphicFrame>
        <p:nvGraphicFramePr>
          <p:cNvPr id="10" name="表格 9"/>
          <p:cNvGraphicFramePr/>
          <p:nvPr/>
        </p:nvGraphicFramePr>
        <p:xfrm>
          <a:off x="324485" y="1916430"/>
          <a:ext cx="5880100" cy="2526030"/>
        </p:xfrm>
        <a:graphic>
          <a:graphicData uri="http://schemas.openxmlformats.org/drawingml/2006/table">
            <a:tbl>
              <a:tblPr firstRow="1" bandRow="1">
                <a:tableStyleId>{5940675A-B579-460E-94D1-54222C63F5DA}</a:tableStyleId>
              </a:tblPr>
              <a:tblGrid>
                <a:gridCol w="1501140"/>
                <a:gridCol w="624840"/>
                <a:gridCol w="624205"/>
                <a:gridCol w="624840"/>
                <a:gridCol w="624205"/>
                <a:gridCol w="624840"/>
                <a:gridCol w="624840"/>
                <a:gridCol w="631190"/>
              </a:tblGrid>
              <a:tr h="468630">
                <a:tc>
                  <a:txBody>
                    <a:bodyPr/>
                    <a:p>
                      <a:pPr indent="0" algn="ctr">
                        <a:lnSpc>
                          <a:spcPct val="150000"/>
                        </a:lnSpc>
                        <a:buNone/>
                      </a:pPr>
                      <a:r>
                        <a:rPr lang="en-US" sz="1800" b="0">
                          <a:latin typeface="+mj-ea"/>
                          <a:ea typeface="+mj-ea"/>
                          <a:cs typeface="Times New Roman" panose="02020603050405020304" pitchFamily="18" charset="0"/>
                        </a:rPr>
                        <a:t>方法</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7">
                  <a:txBody>
                    <a:bodyPr/>
                    <a:p>
                      <a:pPr indent="0" algn="ctr">
                        <a:lnSpc>
                          <a:spcPct val="150000"/>
                        </a:lnSpc>
                        <a:buNone/>
                      </a:pPr>
                      <a:r>
                        <a:rPr lang="en-US" sz="1800" b="0">
                          <a:latin typeface="+mj-ea"/>
                          <a:ea typeface="+mj-ea"/>
                          <a:cs typeface="Times New Roman" panose="02020603050405020304" pitchFamily="18" charset="0"/>
                        </a:rPr>
                        <a:t>松节油</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85445">
                <a:tc>
                  <a:txBody>
                    <a:bodyPr/>
                    <a:p>
                      <a:pPr indent="0" algn="ctr">
                        <a:lnSpc>
                          <a:spcPct val="150000"/>
                        </a:lnSpc>
                        <a:buNone/>
                      </a:pPr>
                      <a:r>
                        <a:rPr lang="en-US" sz="1800" b="0">
                          <a:latin typeface="+mj-ea"/>
                          <a:ea typeface="+mj-ea"/>
                          <a:cs typeface="Times New Roman" panose="02020603050405020304" pitchFamily="18" charset="0"/>
                        </a:rPr>
                        <a:t>加标值</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2.0</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2.0</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2.0</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2.0</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2.0</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2.0</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2.0</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5445">
                <a:tc>
                  <a:txBody>
                    <a:bodyPr/>
                    <a:p>
                      <a:pPr indent="0" algn="ctr">
                        <a:lnSpc>
                          <a:spcPct val="150000"/>
                        </a:lnSpc>
                        <a:buNone/>
                      </a:pPr>
                      <a:r>
                        <a:rPr lang="en-US" sz="1800" b="0">
                          <a:latin typeface="+mj-ea"/>
                          <a:ea typeface="+mj-ea"/>
                          <a:cs typeface="Times New Roman" panose="02020603050405020304" pitchFamily="18" charset="0"/>
                        </a:rPr>
                        <a:t>测定值</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1.4</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1.5</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1.8</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2.1</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2.2</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1.9</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mj-ea"/>
                          <a:ea typeface="+mj-ea"/>
                          <a:cs typeface="Times New Roman" panose="02020603050405020304" pitchFamily="18" charset="0"/>
                        </a:rPr>
                        <a:t>2.0</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5445">
                <a:tc>
                  <a:txBody>
                    <a:bodyPr/>
                    <a:p>
                      <a:pPr indent="0" algn="ctr">
                        <a:lnSpc>
                          <a:spcPct val="150000"/>
                        </a:lnSpc>
                        <a:buNone/>
                      </a:pPr>
                      <a:r>
                        <a:rPr lang="en-US" sz="1800" b="0">
                          <a:latin typeface="+mj-ea"/>
                          <a:ea typeface="+mj-ea"/>
                          <a:cs typeface="Times New Roman" panose="02020603050405020304" pitchFamily="18" charset="0"/>
                        </a:rPr>
                        <a:t>标准偏差</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7">
                  <a:txBody>
                    <a:bodyPr/>
                    <a:p>
                      <a:pPr indent="0" algn="ctr">
                        <a:lnSpc>
                          <a:spcPct val="150000"/>
                        </a:lnSpc>
                        <a:buNone/>
                      </a:pPr>
                      <a:r>
                        <a:rPr lang="en-US" sz="1800" b="0">
                          <a:latin typeface="+mj-ea"/>
                          <a:ea typeface="+mj-ea"/>
                          <a:cs typeface="Times New Roman" panose="02020603050405020304" pitchFamily="18" charset="0"/>
                        </a:rPr>
                        <a:t>0.299</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85445">
                <a:tc>
                  <a:txBody>
                    <a:bodyPr/>
                    <a:p>
                      <a:pPr indent="0" algn="ctr">
                        <a:lnSpc>
                          <a:spcPct val="150000"/>
                        </a:lnSpc>
                        <a:buNone/>
                      </a:pPr>
                      <a:r>
                        <a:rPr lang="en-US" sz="1800" b="0">
                          <a:latin typeface="+mj-ea"/>
                          <a:ea typeface="+mj-ea"/>
                          <a:cs typeface="Times New Roman" panose="02020603050405020304" pitchFamily="18" charset="0"/>
                        </a:rPr>
                        <a:t>方法检出限</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7">
                  <a:txBody>
                    <a:bodyPr/>
                    <a:p>
                      <a:pPr indent="0" algn="ctr">
                        <a:lnSpc>
                          <a:spcPct val="150000"/>
                        </a:lnSpc>
                        <a:buNone/>
                      </a:pPr>
                      <a:r>
                        <a:rPr lang="en-US" sz="1800" b="0">
                          <a:latin typeface="+mj-ea"/>
                          <a:ea typeface="+mj-ea"/>
                          <a:cs typeface="Times New Roman" panose="02020603050405020304" pitchFamily="18" charset="0"/>
                        </a:rPr>
                        <a:t>1.0</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85445">
                <a:tc>
                  <a:txBody>
                    <a:bodyPr/>
                    <a:p>
                      <a:pPr indent="0" algn="ctr">
                        <a:lnSpc>
                          <a:spcPct val="150000"/>
                        </a:lnSpc>
                        <a:buNone/>
                      </a:pPr>
                      <a:r>
                        <a:rPr lang="en-US" sz="1800" b="0">
                          <a:latin typeface="+mj-ea"/>
                          <a:ea typeface="+mj-ea"/>
                          <a:cs typeface="宋体" panose="02010600030101010101" pitchFamily="2" charset="-122"/>
                        </a:rPr>
                        <a:t>测定下限</a:t>
                      </a:r>
                      <a:endParaRPr lang="en-US" altLang="en-US" sz="1800" b="0">
                        <a:latin typeface="+mj-ea"/>
                        <a:ea typeface="+mj-ea"/>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7">
                  <a:txBody>
                    <a:bodyPr/>
                    <a:p>
                      <a:pPr indent="0" algn="ctr">
                        <a:lnSpc>
                          <a:spcPct val="150000"/>
                        </a:lnSpc>
                        <a:buNone/>
                      </a:pPr>
                      <a:r>
                        <a:rPr lang="en-US" sz="1800" b="0">
                          <a:latin typeface="+mj-ea"/>
                          <a:ea typeface="+mj-ea"/>
                          <a:cs typeface="Times New Roman" panose="02020603050405020304" pitchFamily="18" charset="0"/>
                        </a:rPr>
                        <a:t>4.0</a:t>
                      </a:r>
                      <a:endParaRPr lang="en-US" alt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7" name="矩形 26"/>
          <p:cNvSpPr/>
          <p:nvPr/>
        </p:nvSpPr>
        <p:spPr>
          <a:xfrm>
            <a:off x="0" y="2071688"/>
            <a:ext cx="9144000" cy="1857375"/>
          </a:xfrm>
          <a:prstGeom prst="rect">
            <a:avLst/>
          </a:prstGeom>
          <a:solidFill>
            <a:srgbClr val="9463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94634C"/>
              </a:solidFill>
              <a:effectLst/>
              <a:uLnTx/>
              <a:uFillTx/>
              <a:latin typeface="+mn-lt"/>
              <a:ea typeface="+mn-ea"/>
              <a:cs typeface="+mn-cs"/>
            </a:endParaRPr>
          </a:p>
        </p:txBody>
      </p:sp>
      <p:sp>
        <p:nvSpPr>
          <p:cNvPr id="3076" name="TextBox 5" hidden="1"/>
          <p:cNvSpPr txBox="1"/>
          <p:nvPr/>
        </p:nvSpPr>
        <p:spPr>
          <a:xfrm>
            <a:off x="1939925" y="1954213"/>
            <a:ext cx="1943100"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3077" name="矩形 6" hidden="1"/>
          <p:cNvSpPr/>
          <p:nvPr/>
        </p:nvSpPr>
        <p:spPr>
          <a:xfrm>
            <a:off x="1939925" y="3025775"/>
            <a:ext cx="1471613"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3078" name="矩形 7" hidden="1"/>
          <p:cNvSpPr/>
          <p:nvPr/>
        </p:nvSpPr>
        <p:spPr>
          <a:xfrm>
            <a:off x="2011363" y="4240213"/>
            <a:ext cx="1471612"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3079" name="矩形 8" hidden="1"/>
          <p:cNvSpPr/>
          <p:nvPr/>
        </p:nvSpPr>
        <p:spPr>
          <a:xfrm>
            <a:off x="2011363" y="5526088"/>
            <a:ext cx="1471612"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3080" name="TextBox 27"/>
          <p:cNvSpPr txBox="1"/>
          <p:nvPr/>
        </p:nvSpPr>
        <p:spPr>
          <a:xfrm>
            <a:off x="485775" y="2573655"/>
            <a:ext cx="8081645" cy="119888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3600" b="1" dirty="0">
                <a:solidFill>
                  <a:schemeClr val="bg1"/>
                </a:solidFill>
                <a:latin typeface="微软雅黑" panose="020B0503020204020204" pitchFamily="34" charset="-122"/>
                <a:ea typeface="微软雅黑" panose="020B0503020204020204" pitchFamily="34" charset="-122"/>
              </a:rPr>
              <a:t>气相色谱法测定水中松节油的方法比较</a:t>
            </a:r>
            <a:endParaRPr lang="zh-CN" altLang="en-US" sz="3600" b="1" dirty="0">
              <a:solidFill>
                <a:schemeClr val="bg1"/>
              </a:solidFill>
              <a:latin typeface="微软雅黑" panose="020B0503020204020204" pitchFamily="34" charset="-122"/>
              <a:ea typeface="微软雅黑" panose="020B0503020204020204" pitchFamily="34" charset="-122"/>
            </a:endParaRPr>
          </a:p>
          <a:p>
            <a:pPr marL="0" lvl="0" indent="0" eaLnBrk="1" hangingPunct="1">
              <a:spcBef>
                <a:spcPct val="0"/>
              </a:spcBef>
              <a:buNone/>
            </a:pP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7411" name="矩形 10"/>
          <p:cNvSpPr/>
          <p:nvPr/>
        </p:nvSpPr>
        <p:spPr>
          <a:xfrm>
            <a:off x="198438" y="214313"/>
            <a:ext cx="26212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检出限和测定下限</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578600" y="1303655"/>
            <a:ext cx="0" cy="4608513"/>
          </a:xfrm>
          <a:prstGeom prst="line">
            <a:avLst/>
          </a:prstGeom>
        </p:spPr>
        <p:style>
          <a:lnRef idx="3">
            <a:schemeClr val="accent2"/>
          </a:lnRef>
          <a:fillRef idx="0">
            <a:schemeClr val="accent2"/>
          </a:fillRef>
          <a:effectRef idx="2">
            <a:schemeClr val="accent2"/>
          </a:effectRef>
          <a:fontRef idx="minor">
            <a:schemeClr val="tx1"/>
          </a:fontRef>
        </p:style>
      </p:cxnSp>
      <p:sp>
        <p:nvSpPr>
          <p:cNvPr id="17414" name="TextBox 3"/>
          <p:cNvSpPr txBox="1"/>
          <p:nvPr/>
        </p:nvSpPr>
        <p:spPr>
          <a:xfrm>
            <a:off x="755650" y="6092825"/>
            <a:ext cx="184150" cy="369888"/>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endParaRPr lang="zh-CN" altLang="en-US" sz="1800" dirty="0">
              <a:latin typeface="Arial" panose="020B0604020202020204" pitchFamily="34" charset="0"/>
            </a:endParaRPr>
          </a:p>
        </p:txBody>
      </p:sp>
      <p:sp>
        <p:nvSpPr>
          <p:cNvPr id="17415" name="TextBox 5"/>
          <p:cNvSpPr txBox="1"/>
          <p:nvPr/>
        </p:nvSpPr>
        <p:spPr>
          <a:xfrm>
            <a:off x="324485" y="5360035"/>
            <a:ext cx="5953125" cy="64516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sz="1800" dirty="0">
                <a:latin typeface="Arial" panose="020B0604020202020204" pitchFamily="34" charset="0"/>
              </a:rPr>
              <a:t>顶空-气相色谱法检出限和测定下限      </a:t>
            </a:r>
            <a:endParaRPr sz="1800" dirty="0">
              <a:latin typeface="Arial" panose="020B0604020202020204" pitchFamily="34" charset="0"/>
            </a:endParaRPr>
          </a:p>
          <a:p>
            <a:pPr marL="0" lvl="0" indent="0" algn="ctr" eaLnBrk="1" hangingPunct="1">
              <a:spcBef>
                <a:spcPct val="0"/>
              </a:spcBef>
              <a:buNone/>
            </a:pPr>
            <a:r>
              <a:rPr sz="1800" dirty="0">
                <a:latin typeface="Arial" panose="020B0604020202020204" pitchFamily="34" charset="0"/>
              </a:rPr>
              <a:t>浓度单位：μg/L</a:t>
            </a:r>
            <a:endParaRPr sz="1800" dirty="0">
              <a:latin typeface="Arial" panose="020B0604020202020204" pitchFamily="34" charset="0"/>
            </a:endParaRPr>
          </a:p>
        </p:txBody>
      </p:sp>
      <p:sp>
        <p:nvSpPr>
          <p:cNvPr id="17417" name="TextBox 1"/>
          <p:cNvSpPr txBox="1"/>
          <p:nvPr/>
        </p:nvSpPr>
        <p:spPr>
          <a:xfrm>
            <a:off x="6657975" y="3328035"/>
            <a:ext cx="2340610" cy="25844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lnSpc>
                <a:spcPct val="150000"/>
              </a:lnSpc>
              <a:spcBef>
                <a:spcPct val="0"/>
              </a:spcBef>
              <a:buNone/>
            </a:pPr>
            <a:r>
              <a:rPr lang="zh-CN" altLang="en-US" sz="1800" dirty="0">
                <a:latin typeface="Times New Roman" panose="02020603050405020304" pitchFamily="18" charset="0"/>
                <a:cs typeface="Times New Roman" panose="02020603050405020304" pitchFamily="18" charset="0"/>
              </a:rPr>
              <a:t>方法检出限为</a:t>
            </a:r>
            <a:r>
              <a:rPr lang="en-US" altLang="zh-CN" sz="1800" dirty="0">
                <a:latin typeface="Times New Roman" panose="02020603050405020304" pitchFamily="18" charset="0"/>
                <a:cs typeface="Times New Roman" panose="02020603050405020304" pitchFamily="18" charset="0"/>
              </a:rPr>
              <a:t>0.8</a:t>
            </a:r>
            <a:r>
              <a:rPr lang="zh-CN" altLang="en-US" sz="1800" dirty="0">
                <a:latin typeface="Times New Roman" panose="02020603050405020304" pitchFamily="18" charset="0"/>
                <a:cs typeface="Times New Roman" panose="02020603050405020304" pitchFamily="18" charset="0"/>
              </a:rPr>
              <a:t>μg/L，</a:t>
            </a:r>
            <a:endParaRPr lang="zh-CN" altLang="en-US"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lang="zh-CN" altLang="en-US" sz="1800" dirty="0">
                <a:latin typeface="Times New Roman" panose="02020603050405020304" pitchFamily="18" charset="0"/>
                <a:cs typeface="Times New Roman" panose="02020603050405020304" pitchFamily="18" charset="0"/>
              </a:rPr>
              <a:t>测定下限为</a:t>
            </a:r>
            <a:r>
              <a:rPr lang="en-US" altLang="zh-CN" sz="1800" dirty="0">
                <a:latin typeface="Times New Roman" panose="02020603050405020304" pitchFamily="18" charset="0"/>
                <a:cs typeface="Times New Roman" panose="02020603050405020304" pitchFamily="18" charset="0"/>
              </a:rPr>
              <a:t>3.2</a:t>
            </a:r>
            <a:r>
              <a:rPr lang="zh-CN" altLang="en-US" sz="1800" dirty="0">
                <a:latin typeface="Times New Roman" panose="02020603050405020304" pitchFamily="18" charset="0"/>
                <a:cs typeface="Times New Roman" panose="02020603050405020304" pitchFamily="18" charset="0"/>
              </a:rPr>
              <a:t>μg/L，</a:t>
            </a:r>
            <a:endParaRPr lang="zh-CN" altLang="en-US"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lang="zh-CN" altLang="en-US" sz="1800" dirty="0">
                <a:latin typeface="Times New Roman" panose="02020603050405020304" pitchFamily="18" charset="0"/>
                <a:cs typeface="Times New Roman" panose="02020603050405020304" pitchFamily="18" charset="0"/>
              </a:rPr>
              <a:t>满足《地表水环境质</a:t>
            </a:r>
            <a:endParaRPr lang="zh-CN" altLang="en-US"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lang="zh-CN" altLang="en-US" sz="1800" dirty="0">
                <a:latin typeface="Times New Roman" panose="02020603050405020304" pitchFamily="18" charset="0"/>
                <a:cs typeface="Times New Roman" panose="02020603050405020304" pitchFamily="18" charset="0"/>
              </a:rPr>
              <a:t>量标准》</a:t>
            </a:r>
            <a:endParaRPr lang="zh-CN" altLang="en-US" sz="1800" dirty="0">
              <a:latin typeface="Times New Roman" panose="02020603050405020304" pitchFamily="18" charset="0"/>
              <a:cs typeface="Times New Roman" panose="02020603050405020304" pitchFamily="18" charset="0"/>
            </a:endParaRPr>
          </a:p>
          <a:p>
            <a:pPr marL="0" lvl="0" indent="0" algn="l" eaLnBrk="1" hangingPunct="1">
              <a:lnSpc>
                <a:spcPct val="150000"/>
              </a:lnSpc>
              <a:spcBef>
                <a:spcPct val="0"/>
              </a:spcBef>
              <a:buNone/>
            </a:pPr>
            <a:r>
              <a:rPr lang="zh-CN" altLang="en-US" sz="1800" dirty="0">
                <a:latin typeface="Times New Roman" panose="02020603050405020304" pitchFamily="18" charset="0"/>
                <a:cs typeface="Times New Roman" panose="02020603050405020304" pitchFamily="18" charset="0"/>
              </a:rPr>
              <a:t>（GB3838-2002)对松节油限值的要求。</a:t>
            </a:r>
            <a:endParaRPr lang="zh-CN" altLang="en-US" sz="1800" dirty="0">
              <a:latin typeface="Times New Roman" panose="02020603050405020304" pitchFamily="18" charset="0"/>
              <a:cs typeface="Times New Roman" panose="02020603050405020304" pitchFamily="18" charset="0"/>
            </a:endParaRPr>
          </a:p>
        </p:txBody>
      </p:sp>
      <p:graphicFrame>
        <p:nvGraphicFramePr>
          <p:cNvPr id="2" name="表格 1"/>
          <p:cNvGraphicFramePr/>
          <p:nvPr/>
        </p:nvGraphicFramePr>
        <p:xfrm>
          <a:off x="324485" y="1858010"/>
          <a:ext cx="5871210" cy="2468880"/>
        </p:xfrm>
        <a:graphic>
          <a:graphicData uri="http://schemas.openxmlformats.org/drawingml/2006/table">
            <a:tbl>
              <a:tblPr firstRow="1" bandRow="1">
                <a:tableStyleId>{5940675A-B579-460E-94D1-54222C63F5DA}</a:tableStyleId>
              </a:tblPr>
              <a:tblGrid>
                <a:gridCol w="1498600"/>
                <a:gridCol w="623570"/>
                <a:gridCol w="624205"/>
                <a:gridCol w="623570"/>
                <a:gridCol w="623570"/>
                <a:gridCol w="623570"/>
                <a:gridCol w="623570"/>
                <a:gridCol w="630555"/>
              </a:tblGrid>
              <a:tr h="411480">
                <a:tc>
                  <a:txBody>
                    <a:bodyPr/>
                    <a:p>
                      <a:pPr algn="ctr">
                        <a:lnSpc>
                          <a:spcPct val="150000"/>
                        </a:lnSpc>
                        <a:buNone/>
                      </a:pPr>
                      <a:r>
                        <a:rPr lang="en-US" sz="1800" b="0">
                          <a:latin typeface="+mj-ea"/>
                          <a:ea typeface="+mj-ea"/>
                          <a:cs typeface="Times New Roman" panose="02020603050405020304" pitchFamily="18" charset="0"/>
                        </a:rPr>
                        <a:t>检测项目</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7">
                  <a:txBody>
                    <a:bodyPr/>
                    <a:p>
                      <a:pPr algn="ctr">
                        <a:lnSpc>
                          <a:spcPct val="150000"/>
                        </a:lnSpc>
                        <a:buNone/>
                      </a:pPr>
                      <a:r>
                        <a:rPr lang="en-US" sz="1800" b="0">
                          <a:latin typeface="+mj-ea"/>
                          <a:ea typeface="+mj-ea"/>
                          <a:cs typeface="Times New Roman" panose="02020603050405020304" pitchFamily="18" charset="0"/>
                        </a:rPr>
                        <a:t>松节油</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11480">
                <a:tc>
                  <a:txBody>
                    <a:bodyPr/>
                    <a:p>
                      <a:pPr algn="ctr">
                        <a:lnSpc>
                          <a:spcPct val="150000"/>
                        </a:lnSpc>
                        <a:buNone/>
                      </a:pPr>
                      <a:r>
                        <a:rPr lang="en-US" sz="1800" b="0">
                          <a:latin typeface="+mj-ea"/>
                          <a:ea typeface="+mj-ea"/>
                          <a:cs typeface="Times New Roman" panose="02020603050405020304" pitchFamily="18" charset="0"/>
                        </a:rPr>
                        <a:t>加标值</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5.0</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5.0</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5.0</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5.0</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5.0</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5.0</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5.0</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1480">
                <a:tc>
                  <a:txBody>
                    <a:bodyPr/>
                    <a:p>
                      <a:pPr algn="ctr">
                        <a:lnSpc>
                          <a:spcPct val="150000"/>
                        </a:lnSpc>
                        <a:buNone/>
                      </a:pPr>
                      <a:r>
                        <a:rPr lang="en-US" sz="1800" b="0">
                          <a:latin typeface="+mj-ea"/>
                          <a:ea typeface="+mj-ea"/>
                          <a:cs typeface="Times New Roman" panose="02020603050405020304" pitchFamily="18" charset="0"/>
                        </a:rPr>
                        <a:t>测定值</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5.4</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5.7</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5.2</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5.4</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5.1</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5.8</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lnSpc>
                          <a:spcPct val="150000"/>
                        </a:lnSpc>
                        <a:buNone/>
                      </a:pPr>
                      <a:r>
                        <a:rPr lang="en-US" sz="1800" b="0">
                          <a:latin typeface="+mj-ea"/>
                          <a:ea typeface="+mj-ea"/>
                          <a:cs typeface="Times New Roman" panose="02020603050405020304" pitchFamily="18" charset="0"/>
                        </a:rPr>
                        <a:t>5.5</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1480">
                <a:tc>
                  <a:txBody>
                    <a:bodyPr/>
                    <a:p>
                      <a:pPr algn="ctr">
                        <a:lnSpc>
                          <a:spcPct val="150000"/>
                        </a:lnSpc>
                        <a:buNone/>
                      </a:pPr>
                      <a:r>
                        <a:rPr lang="en-US" sz="1800" b="0">
                          <a:latin typeface="+mj-ea"/>
                          <a:ea typeface="+mj-ea"/>
                          <a:cs typeface="Times New Roman" panose="02020603050405020304" pitchFamily="18" charset="0"/>
                        </a:rPr>
                        <a:t>标准偏差</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7">
                  <a:txBody>
                    <a:bodyPr/>
                    <a:p>
                      <a:pPr algn="ctr">
                        <a:lnSpc>
                          <a:spcPct val="150000"/>
                        </a:lnSpc>
                        <a:buNone/>
                      </a:pPr>
                      <a:r>
                        <a:rPr lang="en-US" sz="1800" b="0">
                          <a:latin typeface="+mj-ea"/>
                          <a:ea typeface="+mj-ea"/>
                          <a:cs typeface="Times New Roman" panose="02020603050405020304" pitchFamily="18" charset="0"/>
                        </a:rPr>
                        <a:t>0.251</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11480">
                <a:tc>
                  <a:txBody>
                    <a:bodyPr/>
                    <a:p>
                      <a:pPr algn="ctr">
                        <a:lnSpc>
                          <a:spcPct val="150000"/>
                        </a:lnSpc>
                        <a:buNone/>
                      </a:pPr>
                      <a:r>
                        <a:rPr lang="en-US" sz="1800" b="0">
                          <a:latin typeface="+mj-ea"/>
                          <a:ea typeface="+mj-ea"/>
                          <a:cs typeface="Times New Roman" panose="02020603050405020304" pitchFamily="18" charset="0"/>
                        </a:rPr>
                        <a:t>方法检出限</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7">
                  <a:txBody>
                    <a:bodyPr/>
                    <a:p>
                      <a:pPr algn="ctr">
                        <a:lnSpc>
                          <a:spcPct val="150000"/>
                        </a:lnSpc>
                        <a:buNone/>
                      </a:pPr>
                      <a:r>
                        <a:rPr lang="en-US" sz="1800" b="0">
                          <a:latin typeface="+mj-ea"/>
                          <a:ea typeface="+mj-ea"/>
                          <a:cs typeface="Times New Roman" panose="02020603050405020304" pitchFamily="18" charset="0"/>
                        </a:rPr>
                        <a:t>0.8</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11480">
                <a:tc>
                  <a:txBody>
                    <a:bodyPr/>
                    <a:p>
                      <a:pPr algn="ctr">
                        <a:lnSpc>
                          <a:spcPct val="150000"/>
                        </a:lnSpc>
                        <a:buNone/>
                      </a:pPr>
                      <a:r>
                        <a:rPr lang="en-US" sz="1800" b="0">
                          <a:latin typeface="+mj-ea"/>
                          <a:ea typeface="+mj-ea"/>
                          <a:cs typeface="Times New Roman" panose="02020603050405020304" pitchFamily="18" charset="0"/>
                        </a:rPr>
                        <a:t>测定下限</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7">
                  <a:txBody>
                    <a:bodyPr/>
                    <a:p>
                      <a:pPr algn="ctr">
                        <a:lnSpc>
                          <a:spcPct val="150000"/>
                        </a:lnSpc>
                        <a:buNone/>
                      </a:pPr>
                      <a:r>
                        <a:rPr lang="en-US" sz="1800" b="0">
                          <a:latin typeface="+mj-ea"/>
                          <a:ea typeface="+mj-ea"/>
                          <a:cs typeface="Times New Roman" panose="02020603050405020304" pitchFamily="18" charset="0"/>
                        </a:rPr>
                        <a:t>3.2</a:t>
                      </a:r>
                      <a:endParaRPr lang="en-US" sz="1800" b="0">
                        <a:latin typeface="+mj-ea"/>
                        <a:ea typeface="+mj-ea"/>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8434" name="图片 19" descr="1.pn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8435" name="矩形 10"/>
          <p:cNvSpPr/>
          <p:nvPr/>
        </p:nvSpPr>
        <p:spPr>
          <a:xfrm>
            <a:off x="198438" y="214313"/>
            <a:ext cx="23164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精密度与准确度</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438" name="TextBox 3"/>
          <p:cNvSpPr txBox="1"/>
          <p:nvPr/>
        </p:nvSpPr>
        <p:spPr>
          <a:xfrm>
            <a:off x="755650" y="6092825"/>
            <a:ext cx="184150" cy="369888"/>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endParaRPr lang="zh-CN" altLang="en-US" sz="1800" dirty="0">
              <a:latin typeface="Arial" panose="020B0604020202020204" pitchFamily="34" charset="0"/>
            </a:endParaRPr>
          </a:p>
        </p:txBody>
      </p:sp>
      <p:sp>
        <p:nvSpPr>
          <p:cNvPr id="11" name="圆角矩形 10"/>
          <p:cNvSpPr/>
          <p:nvPr/>
        </p:nvSpPr>
        <p:spPr>
          <a:xfrm>
            <a:off x="636905" y="2007235"/>
            <a:ext cx="7870825" cy="3338830"/>
          </a:xfrm>
          <a:prstGeom prst="roundRect">
            <a:avLst/>
          </a:prstGeom>
        </p:spPr>
        <p:style>
          <a:lnRef idx="2">
            <a:schemeClr val="dk1"/>
          </a:lnRef>
          <a:fillRef idx="1">
            <a:schemeClr val="lt1"/>
          </a:fillRef>
          <a:effectRef idx="0">
            <a:schemeClr val="dk1"/>
          </a:effectRef>
          <a:fontRef idx="minor">
            <a:schemeClr val="dk1"/>
          </a:fontRef>
        </p:style>
        <p:txBody>
          <a:bodyPr anchor="ctr"/>
          <a:p>
            <a:pPr algn="l">
              <a:lnSpc>
                <a:spcPct val="150000"/>
              </a:lnSpc>
            </a:pPr>
            <a:r>
              <a:rPr kumimoji="0" lang="en-US" sz="2400" b="0" i="0" u="none" strike="noStrike" kern="1200" cap="none" spc="0" normalizeH="0" noProof="0" dirty="0">
                <a:ln>
                  <a:noFill/>
                </a:ln>
                <a:effectLst/>
                <a:uLnTx/>
                <a:uFillTx/>
                <a:latin typeface="Times New Roman" panose="02020603050405020304" pitchFamily="18" charset="0"/>
                <a:ea typeface="+mn-ea"/>
                <a:cs typeface="Times New Roman" panose="02020603050405020304" pitchFamily="18" charset="0"/>
              </a:rPr>
              <a:t>       </a:t>
            </a:r>
            <a:r>
              <a:rPr lang="zh-CN" altLang="en-US" sz="2400">
                <a:sym typeface="+mn-ea"/>
              </a:rPr>
              <a:t>以南方某地水源水为实际样品，按试验方法对其进行测定，实际样品中未检出松节油。对该样品进行浓度略高于测定下限的加标，并以此为本底进行加标量为20.0μg/L和50.0μg/L的二次加标回收试验，重复6次，计算加标回收率与相对标准偏差</a:t>
            </a:r>
            <a:endParaRPr kumimoji="0" sz="2400" b="0" i="0" u="none" strike="noStrike" kern="1200" cap="none" spc="0" normalizeH="0" noProof="0" dirty="0">
              <a:ln>
                <a:noFill/>
              </a:ln>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8434" name="图片 19" descr="1.png"/>
          <p:cNvPicPr>
            <a:picLocks noChangeAspect="1"/>
          </p:cNvPicPr>
          <p:nvPr/>
        </p:nvPicPr>
        <p:blipFill>
          <a:blip r:embed="rId2"/>
          <a:stretch>
            <a:fillRect/>
          </a:stretch>
        </p:blipFill>
        <p:spPr>
          <a:xfrm>
            <a:off x="0" y="71755"/>
            <a:ext cx="9144000" cy="6858000"/>
          </a:xfrm>
          <a:prstGeom prst="rect">
            <a:avLst/>
          </a:prstGeom>
          <a:noFill/>
          <a:ln w="9525">
            <a:noFill/>
          </a:ln>
        </p:spPr>
      </p:pic>
      <p:sp>
        <p:nvSpPr>
          <p:cNvPr id="18435" name="矩形 10"/>
          <p:cNvSpPr/>
          <p:nvPr/>
        </p:nvSpPr>
        <p:spPr>
          <a:xfrm>
            <a:off x="198438" y="214313"/>
            <a:ext cx="23164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精密度与准确度</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438" name="TextBox 3"/>
          <p:cNvSpPr txBox="1"/>
          <p:nvPr/>
        </p:nvSpPr>
        <p:spPr>
          <a:xfrm>
            <a:off x="755650" y="6092825"/>
            <a:ext cx="184150" cy="369888"/>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endParaRPr lang="zh-CN" altLang="en-US" sz="1800" dirty="0">
              <a:latin typeface="Arial" panose="020B0604020202020204" pitchFamily="34" charset="0"/>
            </a:endParaRPr>
          </a:p>
        </p:txBody>
      </p:sp>
      <p:sp>
        <p:nvSpPr>
          <p:cNvPr id="10" name="文本框 9"/>
          <p:cNvSpPr txBox="1"/>
          <p:nvPr/>
        </p:nvSpPr>
        <p:spPr>
          <a:xfrm>
            <a:off x="1713865" y="1167765"/>
            <a:ext cx="5024755" cy="460375"/>
          </a:xfrm>
          <a:prstGeom prst="rect">
            <a:avLst/>
          </a:prstGeom>
          <a:noFill/>
        </p:spPr>
        <p:txBody>
          <a:bodyPr wrap="square" rtlCol="0">
            <a:spAutoFit/>
          </a:bodyPr>
          <a:p>
            <a:r>
              <a:rPr lang="en-US" altLang="zh-CN" sz="2400"/>
              <a:t>      </a:t>
            </a:r>
            <a:r>
              <a:rPr lang="en-US" altLang="zh-CN" sz="1800"/>
              <a:t>液液萃取</a:t>
            </a:r>
            <a:r>
              <a:rPr lang="zh-CN" altLang="en-US" sz="1800"/>
              <a:t>气相色谱法</a:t>
            </a:r>
            <a:r>
              <a:rPr lang="en-US" altLang="zh-CN" sz="1800"/>
              <a:t>加标回收试验（n=6)</a:t>
            </a:r>
            <a:endParaRPr lang="en-US" altLang="zh-CN" sz="1800"/>
          </a:p>
        </p:txBody>
      </p:sp>
      <p:graphicFrame>
        <p:nvGraphicFramePr>
          <p:cNvPr id="8" name="表格 7"/>
          <p:cNvGraphicFramePr/>
          <p:nvPr/>
        </p:nvGraphicFramePr>
        <p:xfrm>
          <a:off x="107950" y="1788160"/>
          <a:ext cx="8928100" cy="1464310"/>
        </p:xfrm>
        <a:graphic>
          <a:graphicData uri="http://schemas.openxmlformats.org/drawingml/2006/table">
            <a:tbl>
              <a:tblPr firstRow="1" bandRow="1">
                <a:tableStyleId>{5940675A-B579-460E-94D1-54222C63F5DA}</a:tableStyleId>
              </a:tblPr>
              <a:tblGrid>
                <a:gridCol w="892810"/>
                <a:gridCol w="892810"/>
                <a:gridCol w="1198245"/>
                <a:gridCol w="779780"/>
                <a:gridCol w="860742"/>
                <a:gridCol w="860742"/>
                <a:gridCol w="860742"/>
                <a:gridCol w="860742"/>
                <a:gridCol w="860425"/>
                <a:gridCol w="861059"/>
              </a:tblGrid>
              <a:tr h="365125">
                <a:tc rowSpan="2">
                  <a:txBody>
                    <a:bodyPr/>
                    <a:p>
                      <a:pPr indent="0" algn="ctr">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本底值</a:t>
                      </a:r>
                      <a:endParaRPr lang="en-US" sz="1600" b="0">
                        <a:latin typeface="宋体" panose="02010600030101010101" pitchFamily="2" charset="-122"/>
                        <a:ea typeface="宋体" panose="02010600030101010101" pitchFamily="2" charset="-122"/>
                        <a:cs typeface="宋体" panose="02010600030101010101" pitchFamily="2" charset="-122"/>
                      </a:endParaRPr>
                    </a:p>
                    <a:p>
                      <a:pPr indent="0" algn="ctr">
                        <a:lnSpc>
                          <a:spcPct val="100000"/>
                        </a:lnSpc>
                        <a:buNone/>
                      </a:pPr>
                      <a:r>
                        <a:rPr lang="en-US" sz="1600" b="0">
                          <a:latin typeface="Times New Roman" panose="02020603050405020304" pitchFamily="18" charset="0"/>
                          <a:cs typeface="Times New Roman" panose="02020603050405020304" pitchFamily="18" charset="0"/>
                        </a:rPr>
                        <a:t>（μg/L）</a:t>
                      </a:r>
                      <a:endParaRPr lang="en-US" altLang="zh-CN" sz="1600" b="0">
                        <a:latin typeface="Times New Roman" panose="02020603050405020304" pitchFamily="18" charset="0"/>
                        <a:cs typeface="Times New Roman" panose="02020603050405020304" pitchFamily="18" charset="0"/>
                      </a:endParaRPr>
                    </a:p>
                  </a:txBody>
                  <a:tcPr marL="68580" marR="68580" marT="0" marB="0" vert="horz" anchor="t"/>
                </a:tc>
                <a:tc rowSpan="2">
                  <a:txBody>
                    <a:bodyPr/>
                    <a:p>
                      <a:pPr indent="0" algn="ctr">
                        <a:lnSpc>
                          <a:spcPct val="100000"/>
                        </a:lnSpc>
                        <a:buNone/>
                      </a:pPr>
                      <a:r>
                        <a:rPr lang="en-US" sz="1600" b="0">
                          <a:latin typeface="Times New Roman" panose="02020603050405020304" pitchFamily="18" charset="0"/>
                          <a:cs typeface="Times New Roman" panose="02020603050405020304" pitchFamily="18" charset="0"/>
                        </a:rPr>
                        <a:t>加标量（μg/L）</a:t>
                      </a:r>
                      <a:endParaRPr lang="en-US" sz="1600" b="0">
                        <a:latin typeface="Times New Roman" panose="02020603050405020304" pitchFamily="18" charset="0"/>
                        <a:cs typeface="Times New Roman" panose="02020603050405020304" pitchFamily="18" charset="0"/>
                      </a:endParaRPr>
                    </a:p>
                    <a:p>
                      <a:pPr indent="0" algn="ctr">
                        <a:lnSpc>
                          <a:spcPct val="100000"/>
                        </a:lnSpc>
                        <a:buNone/>
                      </a:pPr>
                      <a:r>
                        <a:rPr lang="en-US" altLang="zh-CN" sz="1600" b="0">
                          <a:latin typeface="Times New Roman" panose="02020603050405020304" pitchFamily="18" charset="0"/>
                        </a:rPr>
                        <a:t> </a:t>
                      </a:r>
                      <a:endParaRPr lang="en-US" altLang="zh-CN" sz="1600" b="0">
                        <a:latin typeface="Times New Roman" panose="02020603050405020304" pitchFamily="18" charset="0"/>
                        <a:cs typeface="Times New Roman" panose="02020603050405020304" pitchFamily="18" charset="0"/>
                      </a:endParaRPr>
                    </a:p>
                  </a:txBody>
                  <a:tcPr marL="68580" marR="68580" marT="0" marB="0" vert="horz" anchor="t"/>
                </a:tc>
                <a:tc rowSpan="2">
                  <a:txBody>
                    <a:bodyPr/>
                    <a:p>
                      <a:pPr indent="0" algn="ctr">
                        <a:lnSpc>
                          <a:spcPct val="100000"/>
                        </a:lnSpc>
                        <a:buNone/>
                      </a:pPr>
                      <a:r>
                        <a:rPr lang="en-US" sz="1600" b="0">
                          <a:latin typeface="Times New Roman" panose="02020603050405020304" pitchFamily="18" charset="0"/>
                          <a:cs typeface="Times New Roman" panose="02020603050405020304" pitchFamily="18" charset="0"/>
                        </a:rPr>
                        <a:t>测定</a:t>
                      </a:r>
                      <a:r>
                        <a:rPr lang="en-US" sz="1600" b="0">
                          <a:latin typeface="宋体" panose="02010600030101010101" pitchFamily="2" charset="-122"/>
                          <a:ea typeface="宋体" panose="02010600030101010101" pitchFamily="2" charset="-122"/>
                          <a:cs typeface="宋体" panose="02010600030101010101" pitchFamily="2" charset="-122"/>
                        </a:rPr>
                        <a:t>值均值</a:t>
                      </a:r>
                      <a:r>
                        <a:rPr lang="en-US" sz="1600" b="0">
                          <a:latin typeface="Times New Roman" panose="02020603050405020304" pitchFamily="18" charset="0"/>
                          <a:cs typeface="Times New Roman" panose="02020603050405020304" pitchFamily="18" charset="0"/>
                        </a:rPr>
                        <a:t>（μg/L）</a:t>
                      </a:r>
                      <a:endParaRPr lang="en-US" sz="1600" b="0">
                        <a:latin typeface="Times New Roman" panose="02020603050405020304" pitchFamily="18" charset="0"/>
                        <a:cs typeface="Times New Roman" panose="02020603050405020304" pitchFamily="18" charset="0"/>
                      </a:endParaRPr>
                    </a:p>
                    <a:p>
                      <a:pPr indent="0" algn="ctr">
                        <a:lnSpc>
                          <a:spcPct val="100000"/>
                        </a:lnSpc>
                        <a:buNone/>
                      </a:pPr>
                      <a:r>
                        <a:rPr lang="en-US" altLang="zh-CN" sz="1600" b="0">
                          <a:latin typeface="Times New Roman" panose="02020603050405020304" pitchFamily="18" charset="0"/>
                        </a:rPr>
                        <a:t> </a:t>
                      </a:r>
                      <a:endParaRPr lang="en-US" altLang="zh-CN" sz="1600" b="0">
                        <a:latin typeface="Times New Roman" panose="02020603050405020304" pitchFamily="18" charset="0"/>
                        <a:cs typeface="Times New Roman" panose="02020603050405020304" pitchFamily="18" charset="0"/>
                      </a:endParaRPr>
                    </a:p>
                  </a:txBody>
                  <a:tcPr marL="68580" marR="68580" marT="0" marB="0" vert="horz" anchor="t"/>
                </a:tc>
                <a:tc rowSpan="2">
                  <a:txBody>
                    <a:bodyPr/>
                    <a:p>
                      <a:pPr indent="0" algn="ctr">
                        <a:lnSpc>
                          <a:spcPct val="100000"/>
                        </a:lnSpc>
                        <a:buNone/>
                      </a:pPr>
                      <a:r>
                        <a:rPr lang="en-US" sz="1600" b="0">
                          <a:latin typeface="Times New Roman" panose="02020603050405020304" pitchFamily="18" charset="0"/>
                          <a:cs typeface="Times New Roman" panose="02020603050405020304" pitchFamily="18" charset="0"/>
                        </a:rPr>
                        <a:t>RSD（%）</a:t>
                      </a:r>
                      <a:endParaRPr lang="en-US" sz="1600" b="0">
                        <a:latin typeface="Times New Roman" panose="02020603050405020304" pitchFamily="18" charset="0"/>
                        <a:cs typeface="Times New Roman" panose="02020603050405020304" pitchFamily="18" charset="0"/>
                      </a:endParaRPr>
                    </a:p>
                    <a:p>
                      <a:pPr indent="0" algn="ctr">
                        <a:lnSpc>
                          <a:spcPct val="100000"/>
                        </a:lnSpc>
                        <a:buNone/>
                      </a:pPr>
                      <a:r>
                        <a:rPr lang="en-US" altLang="zh-CN" sz="1600" b="0">
                          <a:latin typeface="Times New Roman" panose="02020603050405020304" pitchFamily="18" charset="0"/>
                        </a:rPr>
                        <a:t> </a:t>
                      </a:r>
                      <a:endParaRPr lang="en-US" altLang="zh-CN" sz="1600" b="0">
                        <a:latin typeface="Times New Roman" panose="02020603050405020304" pitchFamily="18" charset="0"/>
                        <a:cs typeface="Times New Roman" panose="02020603050405020304" pitchFamily="18" charset="0"/>
                      </a:endParaRPr>
                    </a:p>
                  </a:txBody>
                  <a:tcPr marL="68580" marR="68580" marT="0" marB="0" vert="horz" anchor="t"/>
                </a:tc>
                <a:tc gridSpan="6">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加标</a:t>
                      </a:r>
                      <a:r>
                        <a:rPr lang="en-US" sz="1800" b="0">
                          <a:latin typeface="Times New Roman" panose="02020603050405020304" pitchFamily="18" charset="0"/>
                          <a:cs typeface="Times New Roman" panose="02020603050405020304" pitchFamily="18" charset="0"/>
                        </a:rPr>
                        <a:t>回收率（%）</a:t>
                      </a:r>
                      <a:endParaRPr lang="en-US" altLang="en-US" sz="18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tc>
                <a:tc hMerge="1">
                  <a:tcPr/>
                </a:tc>
                <a:tc hMerge="1">
                  <a:tcPr/>
                </a:tc>
                <a:tc hMerge="1">
                  <a:tcPr/>
                </a:tc>
                <a:tc hMerge="1">
                  <a:tcPr/>
                </a:tc>
                <a:tc hMerge="1">
                  <a:tcPr/>
                </a:tc>
              </a:tr>
              <a:tr h="366395">
                <a:tc vMerge="1">
                  <a:tcPr marL="68580" marR="68580" marT="0" marB="0" vert="horz" anchor="t"/>
                </a:tc>
                <a:tc vMerge="1">
                  <a:tcPr marL="68580" marR="68580" marT="0" marB="0" vert="horz" anchor="t"/>
                </a:tc>
                <a:tc vMerge="1">
                  <a:tcPr marL="68580" marR="68580" marT="0" marB="0" vert="horz" anchor="t"/>
                </a:tc>
                <a:tc vMerge="1">
                  <a:tcPr marL="68580" marR="68580" marT="0" marB="0" vert="horz" anchor="t"/>
                </a:tc>
                <a:tc>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3</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4</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6</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366395">
                <a:tc>
                  <a:txBody>
                    <a:bodyPr/>
                    <a:p>
                      <a:pPr algn="ctr">
                        <a:lnSpc>
                          <a:spcPct val="150000"/>
                        </a:lnSpc>
                        <a:buNone/>
                      </a:pPr>
                      <a:r>
                        <a:rPr lang="en-US" sz="1800" b="0">
                          <a:latin typeface="Times New Roman" panose="02020603050405020304" pitchFamily="18" charset="0"/>
                          <a:cs typeface="Times New Roman" panose="02020603050405020304" pitchFamily="18" charset="0"/>
                        </a:rPr>
                        <a:t>4.8</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20.0</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20.4</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4.15</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83.0</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83.0</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77.5</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76.5</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74.5</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73.0</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r>
              <a:tr h="366395">
                <a:tc>
                  <a:txBody>
                    <a:bodyPr/>
                    <a:p>
                      <a:pPr algn="ctr">
                        <a:lnSpc>
                          <a:spcPct val="150000"/>
                        </a:lnSpc>
                        <a:buNone/>
                      </a:pPr>
                      <a:r>
                        <a:rPr lang="en-US" sz="1800" b="0">
                          <a:latin typeface="Times New Roman" panose="02020603050405020304" pitchFamily="18" charset="0"/>
                          <a:cs typeface="Times New Roman" panose="02020603050405020304" pitchFamily="18" charset="0"/>
                        </a:rPr>
                        <a:t>4.8</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50.0</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50.1</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5.00</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96.8</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94.4</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92.2</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90.4</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85.0</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84.4</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r>
            </a:tbl>
          </a:graphicData>
        </a:graphic>
      </p:graphicFrame>
      <p:graphicFrame>
        <p:nvGraphicFramePr>
          <p:cNvPr id="12" name="表格 11"/>
          <p:cNvGraphicFramePr/>
          <p:nvPr/>
        </p:nvGraphicFramePr>
        <p:xfrm>
          <a:off x="107950" y="4455795"/>
          <a:ext cx="8928100" cy="1464310"/>
        </p:xfrm>
        <a:graphic>
          <a:graphicData uri="http://schemas.openxmlformats.org/drawingml/2006/table">
            <a:tbl>
              <a:tblPr firstRow="1" bandRow="1">
                <a:tableStyleId>{5940675A-B579-460E-94D1-54222C63F5DA}</a:tableStyleId>
              </a:tblPr>
              <a:tblGrid>
                <a:gridCol w="892810"/>
                <a:gridCol w="892810"/>
                <a:gridCol w="1198245"/>
                <a:gridCol w="779780"/>
                <a:gridCol w="860742"/>
                <a:gridCol w="860742"/>
                <a:gridCol w="860742"/>
                <a:gridCol w="860742"/>
                <a:gridCol w="860742"/>
                <a:gridCol w="860742"/>
              </a:tblGrid>
              <a:tr h="365125">
                <a:tc rowSpan="2">
                  <a:txBody>
                    <a:bodyPr/>
                    <a:p>
                      <a:pPr indent="0" algn="ctr">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本底值</a:t>
                      </a:r>
                      <a:endParaRPr lang="en-US" sz="1600" b="0">
                        <a:latin typeface="宋体" panose="02010600030101010101" pitchFamily="2" charset="-122"/>
                        <a:ea typeface="宋体" panose="02010600030101010101" pitchFamily="2" charset="-122"/>
                        <a:cs typeface="宋体" panose="02010600030101010101" pitchFamily="2" charset="-122"/>
                      </a:endParaRPr>
                    </a:p>
                    <a:p>
                      <a:pPr indent="0" algn="ctr">
                        <a:lnSpc>
                          <a:spcPct val="100000"/>
                        </a:lnSpc>
                        <a:buNone/>
                      </a:pPr>
                      <a:r>
                        <a:rPr lang="en-US" sz="1600" b="0">
                          <a:latin typeface="Times New Roman" panose="02020603050405020304" pitchFamily="18" charset="0"/>
                          <a:cs typeface="Times New Roman" panose="02020603050405020304" pitchFamily="18" charset="0"/>
                        </a:rPr>
                        <a:t>（μg/L）</a:t>
                      </a:r>
                      <a:endParaRPr lang="en-US" altLang="zh-CN" sz="1600" b="0">
                        <a:latin typeface="Times New Roman" panose="02020603050405020304" pitchFamily="18" charset="0"/>
                        <a:cs typeface="Times New Roman" panose="02020603050405020304" pitchFamily="18" charset="0"/>
                      </a:endParaRPr>
                    </a:p>
                  </a:txBody>
                  <a:tcPr marL="68580" marR="68580" marT="0" marB="0" vert="horz" anchor="t"/>
                </a:tc>
                <a:tc rowSpan="2">
                  <a:txBody>
                    <a:bodyPr/>
                    <a:p>
                      <a:pPr indent="0" algn="ctr">
                        <a:lnSpc>
                          <a:spcPct val="100000"/>
                        </a:lnSpc>
                        <a:buNone/>
                      </a:pPr>
                      <a:r>
                        <a:rPr lang="en-US" sz="1600" b="0">
                          <a:latin typeface="Times New Roman" panose="02020603050405020304" pitchFamily="18" charset="0"/>
                          <a:cs typeface="Times New Roman" panose="02020603050405020304" pitchFamily="18" charset="0"/>
                        </a:rPr>
                        <a:t>加标量（μg/L）</a:t>
                      </a:r>
                      <a:endParaRPr lang="en-US" sz="1600" b="0">
                        <a:latin typeface="Times New Roman" panose="02020603050405020304" pitchFamily="18" charset="0"/>
                        <a:cs typeface="Times New Roman" panose="02020603050405020304" pitchFamily="18" charset="0"/>
                      </a:endParaRPr>
                    </a:p>
                    <a:p>
                      <a:pPr indent="0" algn="ctr">
                        <a:lnSpc>
                          <a:spcPct val="100000"/>
                        </a:lnSpc>
                        <a:buNone/>
                      </a:pPr>
                      <a:r>
                        <a:rPr lang="en-US" altLang="zh-CN" sz="1600" b="0">
                          <a:latin typeface="Times New Roman" panose="02020603050405020304" pitchFamily="18" charset="0"/>
                        </a:rPr>
                        <a:t> </a:t>
                      </a:r>
                      <a:endParaRPr lang="en-US" altLang="zh-CN" sz="1600" b="0">
                        <a:latin typeface="Times New Roman" panose="02020603050405020304" pitchFamily="18" charset="0"/>
                        <a:cs typeface="Times New Roman" panose="02020603050405020304" pitchFamily="18" charset="0"/>
                      </a:endParaRPr>
                    </a:p>
                  </a:txBody>
                  <a:tcPr marL="68580" marR="68580" marT="0" marB="0" vert="horz" anchor="t"/>
                </a:tc>
                <a:tc rowSpan="2">
                  <a:txBody>
                    <a:bodyPr/>
                    <a:p>
                      <a:pPr indent="0" algn="ctr">
                        <a:lnSpc>
                          <a:spcPct val="100000"/>
                        </a:lnSpc>
                        <a:buNone/>
                      </a:pPr>
                      <a:r>
                        <a:rPr lang="en-US" sz="1600" b="0">
                          <a:latin typeface="Times New Roman" panose="02020603050405020304" pitchFamily="18" charset="0"/>
                          <a:cs typeface="Times New Roman" panose="02020603050405020304" pitchFamily="18" charset="0"/>
                        </a:rPr>
                        <a:t>测定</a:t>
                      </a:r>
                      <a:r>
                        <a:rPr lang="en-US" sz="1600" b="0">
                          <a:latin typeface="宋体" panose="02010600030101010101" pitchFamily="2" charset="-122"/>
                          <a:ea typeface="宋体" panose="02010600030101010101" pitchFamily="2" charset="-122"/>
                          <a:cs typeface="宋体" panose="02010600030101010101" pitchFamily="2" charset="-122"/>
                        </a:rPr>
                        <a:t>值均值</a:t>
                      </a:r>
                      <a:r>
                        <a:rPr lang="en-US" sz="1600" b="0">
                          <a:latin typeface="Times New Roman" panose="02020603050405020304" pitchFamily="18" charset="0"/>
                          <a:cs typeface="Times New Roman" panose="02020603050405020304" pitchFamily="18" charset="0"/>
                        </a:rPr>
                        <a:t>（μg/L）</a:t>
                      </a:r>
                      <a:endParaRPr lang="en-US" sz="1600" b="0">
                        <a:latin typeface="Times New Roman" panose="02020603050405020304" pitchFamily="18" charset="0"/>
                        <a:cs typeface="Times New Roman" panose="02020603050405020304" pitchFamily="18" charset="0"/>
                      </a:endParaRPr>
                    </a:p>
                    <a:p>
                      <a:pPr indent="0" algn="ctr">
                        <a:lnSpc>
                          <a:spcPct val="100000"/>
                        </a:lnSpc>
                        <a:buNone/>
                      </a:pPr>
                      <a:r>
                        <a:rPr lang="en-US" altLang="zh-CN" sz="1600" b="0">
                          <a:latin typeface="Times New Roman" panose="02020603050405020304" pitchFamily="18" charset="0"/>
                        </a:rPr>
                        <a:t> </a:t>
                      </a:r>
                      <a:endParaRPr lang="en-US" altLang="zh-CN" sz="1600" b="0">
                        <a:latin typeface="Times New Roman" panose="02020603050405020304" pitchFamily="18" charset="0"/>
                        <a:cs typeface="Times New Roman" panose="02020603050405020304" pitchFamily="18" charset="0"/>
                      </a:endParaRPr>
                    </a:p>
                  </a:txBody>
                  <a:tcPr marL="68580" marR="68580" marT="0" marB="0" vert="horz" anchor="t"/>
                </a:tc>
                <a:tc rowSpan="2">
                  <a:txBody>
                    <a:bodyPr/>
                    <a:p>
                      <a:pPr indent="0" algn="ctr">
                        <a:lnSpc>
                          <a:spcPct val="100000"/>
                        </a:lnSpc>
                        <a:buNone/>
                      </a:pPr>
                      <a:r>
                        <a:rPr lang="en-US" sz="1600" b="0">
                          <a:latin typeface="Times New Roman" panose="02020603050405020304" pitchFamily="18" charset="0"/>
                          <a:cs typeface="Times New Roman" panose="02020603050405020304" pitchFamily="18" charset="0"/>
                        </a:rPr>
                        <a:t>RSD（%）</a:t>
                      </a:r>
                      <a:endParaRPr lang="en-US" sz="1600" b="0">
                        <a:latin typeface="Times New Roman" panose="02020603050405020304" pitchFamily="18" charset="0"/>
                        <a:cs typeface="Times New Roman" panose="02020603050405020304" pitchFamily="18" charset="0"/>
                      </a:endParaRPr>
                    </a:p>
                    <a:p>
                      <a:pPr indent="0" algn="ctr">
                        <a:lnSpc>
                          <a:spcPct val="100000"/>
                        </a:lnSpc>
                        <a:buNone/>
                      </a:pPr>
                      <a:r>
                        <a:rPr lang="en-US" altLang="zh-CN" sz="1600" b="0">
                          <a:latin typeface="Times New Roman" panose="02020603050405020304" pitchFamily="18" charset="0"/>
                        </a:rPr>
                        <a:t> </a:t>
                      </a:r>
                      <a:endParaRPr lang="en-US" altLang="zh-CN" sz="1600" b="0">
                        <a:latin typeface="Times New Roman" panose="02020603050405020304" pitchFamily="18" charset="0"/>
                        <a:cs typeface="Times New Roman" panose="02020603050405020304" pitchFamily="18" charset="0"/>
                      </a:endParaRPr>
                    </a:p>
                  </a:txBody>
                  <a:tcPr marL="68580" marR="68580" marT="0" marB="0" vert="horz" anchor="t"/>
                </a:tc>
                <a:tc gridSpan="6">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加标</a:t>
                      </a:r>
                      <a:r>
                        <a:rPr lang="en-US" sz="1800" b="0">
                          <a:latin typeface="Times New Roman" panose="02020603050405020304" pitchFamily="18" charset="0"/>
                          <a:cs typeface="Times New Roman" panose="02020603050405020304" pitchFamily="18" charset="0"/>
                        </a:rPr>
                        <a:t>回收率（%）</a:t>
                      </a:r>
                      <a:endParaRPr lang="en-US" altLang="en-US" sz="18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tc>
                <a:tc hMerge="1">
                  <a:tcPr/>
                </a:tc>
                <a:tc hMerge="1">
                  <a:tcPr/>
                </a:tc>
                <a:tc hMerge="1">
                  <a:tcPr/>
                </a:tc>
                <a:tc hMerge="1">
                  <a:tcPr/>
                </a:tc>
                <a:tc hMerge="1">
                  <a:tcPr/>
                </a:tc>
              </a:tr>
              <a:tr h="366395">
                <a:tc vMerge="1">
                  <a:tcPr marL="68580" marR="68580" marT="0" marB="0" vert="horz" anchor="t"/>
                </a:tc>
                <a:tc vMerge="1">
                  <a:tcPr marL="68580" marR="68580" marT="0" marB="0" vert="horz" anchor="t"/>
                </a:tc>
                <a:tc vMerge="1">
                  <a:tcPr marL="68580" marR="68580" marT="0" marB="0" vert="horz" anchor="t"/>
                </a:tc>
                <a:tc vMerge="1">
                  <a:tcPr marL="68580" marR="68580" marT="0" marB="0" vert="horz" anchor="t"/>
                </a:tc>
                <a:tc>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3</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4</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6</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366395">
                <a:tc>
                  <a:txBody>
                    <a:bodyPr/>
                    <a:p>
                      <a:pPr algn="ctr">
                        <a:lnSpc>
                          <a:spcPct val="150000"/>
                        </a:lnSpc>
                        <a:buNone/>
                      </a:pPr>
                      <a:r>
                        <a:rPr lang="en-US" sz="1800" b="0">
                          <a:latin typeface="Times New Roman" panose="02020603050405020304" pitchFamily="18" charset="0"/>
                          <a:cs typeface="Times New Roman" panose="02020603050405020304" pitchFamily="18" charset="0"/>
                        </a:rPr>
                        <a:t>5.4</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20.0</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26.6</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3.98</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110.5 </a:t>
                      </a:r>
                      <a:endParaRPr lang="en-US" sz="1800" b="0">
                        <a:latin typeface="Times New Roman" panose="02020603050405020304" pitchFamily="18" charset="0"/>
                        <a:cs typeface="Times New Roman" panose="02020603050405020304" pitchFamily="18" charset="0"/>
                      </a:endParaRPr>
                    </a:p>
                  </a:txBody>
                  <a:tcPr marL="68580" marR="68580" marT="0" marB="0" vert="horz" anchor="ctr"/>
                </a:tc>
                <a:tc>
                  <a:txBody>
                    <a:bodyPr/>
                    <a:p>
                      <a:pPr algn="ctr">
                        <a:lnSpc>
                          <a:spcPct val="150000"/>
                        </a:lnSpc>
                        <a:buNone/>
                      </a:pPr>
                      <a:r>
                        <a:rPr lang="en-US" sz="1800" b="0">
                          <a:latin typeface="Times New Roman" panose="02020603050405020304" pitchFamily="18" charset="0"/>
                          <a:cs typeface="Times New Roman" panose="02020603050405020304" pitchFamily="18" charset="0"/>
                        </a:rPr>
                        <a:t>109.5 </a:t>
                      </a:r>
                      <a:endParaRPr lang="en-US" sz="1800" b="0">
                        <a:latin typeface="Times New Roman" panose="02020603050405020304" pitchFamily="18" charset="0"/>
                        <a:cs typeface="Times New Roman" panose="02020603050405020304" pitchFamily="18" charset="0"/>
                      </a:endParaRPr>
                    </a:p>
                  </a:txBody>
                  <a:tcPr marL="68580" marR="68580" marT="0" marB="0" vert="horz" anchor="ctr"/>
                </a:tc>
                <a:tc>
                  <a:txBody>
                    <a:bodyPr/>
                    <a:p>
                      <a:pPr algn="ctr">
                        <a:lnSpc>
                          <a:spcPct val="150000"/>
                        </a:lnSpc>
                        <a:buNone/>
                      </a:pPr>
                      <a:r>
                        <a:rPr lang="en-US" sz="1800" b="0">
                          <a:latin typeface="Times New Roman" panose="02020603050405020304" pitchFamily="18" charset="0"/>
                          <a:cs typeface="Times New Roman" panose="02020603050405020304" pitchFamily="18" charset="0"/>
                        </a:rPr>
                        <a:t>109.0 </a:t>
                      </a:r>
                      <a:endParaRPr lang="en-US" sz="1800" b="0">
                        <a:latin typeface="Times New Roman" panose="02020603050405020304" pitchFamily="18" charset="0"/>
                        <a:cs typeface="Times New Roman" panose="02020603050405020304" pitchFamily="18" charset="0"/>
                      </a:endParaRPr>
                    </a:p>
                  </a:txBody>
                  <a:tcPr marL="68580" marR="68580" marT="0" marB="0" vert="horz" anchor="ctr"/>
                </a:tc>
                <a:tc>
                  <a:txBody>
                    <a:bodyPr/>
                    <a:p>
                      <a:pPr algn="ctr">
                        <a:lnSpc>
                          <a:spcPct val="150000"/>
                        </a:lnSpc>
                        <a:buNone/>
                      </a:pPr>
                      <a:r>
                        <a:rPr lang="en-US" sz="1800" b="0">
                          <a:latin typeface="Times New Roman" panose="02020603050405020304" pitchFamily="18" charset="0"/>
                          <a:cs typeface="Times New Roman" panose="02020603050405020304" pitchFamily="18" charset="0"/>
                        </a:rPr>
                        <a:t>108.5 </a:t>
                      </a:r>
                      <a:endParaRPr lang="en-US" sz="1800" b="0">
                        <a:latin typeface="Times New Roman" panose="02020603050405020304" pitchFamily="18" charset="0"/>
                        <a:cs typeface="Times New Roman" panose="02020603050405020304" pitchFamily="18" charset="0"/>
                      </a:endParaRPr>
                    </a:p>
                  </a:txBody>
                  <a:tcPr marL="68580" marR="68580" marT="0" marB="0" vert="horz" anchor="ctr"/>
                </a:tc>
                <a:tc>
                  <a:txBody>
                    <a:bodyPr/>
                    <a:p>
                      <a:pPr algn="ctr">
                        <a:lnSpc>
                          <a:spcPct val="150000"/>
                        </a:lnSpc>
                        <a:buNone/>
                      </a:pPr>
                      <a:r>
                        <a:rPr lang="en-US" sz="1800" b="0">
                          <a:latin typeface="Times New Roman" panose="02020603050405020304" pitchFamily="18" charset="0"/>
                          <a:cs typeface="Times New Roman" panose="02020603050405020304" pitchFamily="18" charset="0"/>
                        </a:rPr>
                        <a:t>101.5 </a:t>
                      </a:r>
                      <a:endParaRPr lang="en-US" sz="1800" b="0">
                        <a:latin typeface="Times New Roman" panose="02020603050405020304" pitchFamily="18" charset="0"/>
                        <a:cs typeface="Times New Roman" panose="02020603050405020304" pitchFamily="18" charset="0"/>
                      </a:endParaRPr>
                    </a:p>
                  </a:txBody>
                  <a:tcPr marL="68580" marR="68580" marT="0" marB="0" vert="horz" anchor="ctr"/>
                </a:tc>
                <a:tc>
                  <a:txBody>
                    <a:bodyPr/>
                    <a:p>
                      <a:pPr algn="ctr">
                        <a:lnSpc>
                          <a:spcPct val="150000"/>
                        </a:lnSpc>
                        <a:buNone/>
                      </a:pPr>
                      <a:r>
                        <a:rPr lang="en-US" sz="1800" b="0">
                          <a:latin typeface="Times New Roman" panose="02020603050405020304" pitchFamily="18" charset="0"/>
                          <a:cs typeface="Times New Roman" panose="02020603050405020304" pitchFamily="18" charset="0"/>
                        </a:rPr>
                        <a:t>97.5 </a:t>
                      </a:r>
                      <a:endParaRPr lang="en-US" sz="1800" b="0">
                        <a:latin typeface="Times New Roman" panose="02020603050405020304" pitchFamily="18" charset="0"/>
                        <a:cs typeface="Times New Roman" panose="02020603050405020304" pitchFamily="18" charset="0"/>
                      </a:endParaRPr>
                    </a:p>
                  </a:txBody>
                  <a:tcPr marL="68580" marR="68580" marT="0" marB="0" vert="horz" anchor="ctr"/>
                </a:tc>
              </a:tr>
              <a:tr h="366395">
                <a:tc>
                  <a:txBody>
                    <a:bodyPr/>
                    <a:p>
                      <a:pPr algn="ctr">
                        <a:lnSpc>
                          <a:spcPct val="150000"/>
                        </a:lnSpc>
                        <a:buNone/>
                      </a:pPr>
                      <a:r>
                        <a:rPr lang="en-US" sz="1800" b="0">
                          <a:latin typeface="Times New Roman" panose="02020603050405020304" pitchFamily="18" charset="0"/>
                          <a:cs typeface="Times New Roman" panose="02020603050405020304" pitchFamily="18" charset="0"/>
                        </a:rPr>
                        <a:t>5.4</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50.0</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55.8</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5.98</a:t>
                      </a:r>
                      <a:endParaRPr lang="en-US" sz="1800" b="0">
                        <a:latin typeface="Times New Roman" panose="02020603050405020304" pitchFamily="18" charset="0"/>
                        <a:cs typeface="Times New Roman" panose="02020603050405020304" pitchFamily="18" charset="0"/>
                      </a:endParaRPr>
                    </a:p>
                  </a:txBody>
                  <a:tcPr marL="68580" marR="68580" marT="0" marB="0" vert="horz" anchor="t"/>
                </a:tc>
                <a:tc>
                  <a:txBody>
                    <a:bodyPr/>
                    <a:p>
                      <a:pPr algn="ctr">
                        <a:lnSpc>
                          <a:spcPct val="150000"/>
                        </a:lnSpc>
                        <a:buNone/>
                      </a:pPr>
                      <a:r>
                        <a:rPr lang="en-US" sz="1800" b="0">
                          <a:latin typeface="Times New Roman" panose="02020603050405020304" pitchFamily="18" charset="0"/>
                          <a:cs typeface="Times New Roman" panose="02020603050405020304" pitchFamily="18" charset="0"/>
                        </a:rPr>
                        <a:t>107.4 </a:t>
                      </a:r>
                      <a:endParaRPr lang="en-US" sz="1800" b="0">
                        <a:latin typeface="Times New Roman" panose="02020603050405020304" pitchFamily="18" charset="0"/>
                        <a:cs typeface="Times New Roman" panose="02020603050405020304" pitchFamily="18" charset="0"/>
                      </a:endParaRPr>
                    </a:p>
                  </a:txBody>
                  <a:tcPr marL="68580" marR="68580" marT="0" marB="0" vert="horz" anchor="ctr"/>
                </a:tc>
                <a:tc>
                  <a:txBody>
                    <a:bodyPr/>
                    <a:p>
                      <a:pPr algn="ctr">
                        <a:lnSpc>
                          <a:spcPct val="150000"/>
                        </a:lnSpc>
                        <a:buNone/>
                      </a:pPr>
                      <a:r>
                        <a:rPr lang="en-US" sz="1800" b="0">
                          <a:latin typeface="Times New Roman" panose="02020603050405020304" pitchFamily="18" charset="0"/>
                          <a:cs typeface="Times New Roman" panose="02020603050405020304" pitchFamily="18" charset="0"/>
                        </a:rPr>
                        <a:t>106.8 </a:t>
                      </a:r>
                      <a:endParaRPr lang="en-US" sz="1800" b="0">
                        <a:latin typeface="Times New Roman" panose="02020603050405020304" pitchFamily="18" charset="0"/>
                        <a:cs typeface="Times New Roman" panose="02020603050405020304" pitchFamily="18" charset="0"/>
                      </a:endParaRPr>
                    </a:p>
                  </a:txBody>
                  <a:tcPr marL="68580" marR="68580" marT="0" marB="0" vert="horz" anchor="ctr"/>
                </a:tc>
                <a:tc>
                  <a:txBody>
                    <a:bodyPr/>
                    <a:p>
                      <a:pPr algn="ctr">
                        <a:lnSpc>
                          <a:spcPct val="150000"/>
                        </a:lnSpc>
                        <a:buNone/>
                      </a:pPr>
                      <a:r>
                        <a:rPr lang="en-US" sz="1800" b="0">
                          <a:latin typeface="Times New Roman" panose="02020603050405020304" pitchFamily="18" charset="0"/>
                          <a:cs typeface="Times New Roman" panose="02020603050405020304" pitchFamily="18" charset="0"/>
                        </a:rPr>
                        <a:t>104.2 </a:t>
                      </a:r>
                      <a:endParaRPr lang="en-US" sz="1800" b="0">
                        <a:latin typeface="Times New Roman" panose="02020603050405020304" pitchFamily="18" charset="0"/>
                        <a:cs typeface="Times New Roman" panose="02020603050405020304" pitchFamily="18" charset="0"/>
                      </a:endParaRPr>
                    </a:p>
                  </a:txBody>
                  <a:tcPr marL="68580" marR="68580" marT="0" marB="0" vert="horz" anchor="ctr"/>
                </a:tc>
                <a:tc>
                  <a:txBody>
                    <a:bodyPr/>
                    <a:p>
                      <a:pPr algn="ctr">
                        <a:lnSpc>
                          <a:spcPct val="150000"/>
                        </a:lnSpc>
                        <a:buNone/>
                      </a:pPr>
                      <a:r>
                        <a:rPr lang="en-US" sz="1800" b="0">
                          <a:latin typeface="Times New Roman" panose="02020603050405020304" pitchFamily="18" charset="0"/>
                          <a:cs typeface="Times New Roman" panose="02020603050405020304" pitchFamily="18" charset="0"/>
                        </a:rPr>
                        <a:t>98.6 </a:t>
                      </a:r>
                      <a:endParaRPr lang="en-US" sz="1800" b="0">
                        <a:latin typeface="Times New Roman" panose="02020603050405020304" pitchFamily="18" charset="0"/>
                        <a:cs typeface="Times New Roman" panose="02020603050405020304" pitchFamily="18" charset="0"/>
                      </a:endParaRPr>
                    </a:p>
                  </a:txBody>
                  <a:tcPr marL="68580" marR="68580" marT="0" marB="0" vert="horz" anchor="ctr"/>
                </a:tc>
                <a:tc>
                  <a:txBody>
                    <a:bodyPr/>
                    <a:p>
                      <a:pPr algn="ctr">
                        <a:lnSpc>
                          <a:spcPct val="150000"/>
                        </a:lnSpc>
                        <a:buNone/>
                      </a:pPr>
                      <a:r>
                        <a:rPr lang="en-US" sz="1800" b="0">
                          <a:latin typeface="Times New Roman" panose="02020603050405020304" pitchFamily="18" charset="0"/>
                          <a:cs typeface="Times New Roman" panose="02020603050405020304" pitchFamily="18" charset="0"/>
                        </a:rPr>
                        <a:t>97.6 </a:t>
                      </a:r>
                      <a:endParaRPr lang="en-US" sz="1800" b="0">
                        <a:latin typeface="Times New Roman" panose="02020603050405020304" pitchFamily="18" charset="0"/>
                        <a:cs typeface="Times New Roman" panose="02020603050405020304" pitchFamily="18" charset="0"/>
                      </a:endParaRPr>
                    </a:p>
                  </a:txBody>
                  <a:tcPr marL="68580" marR="68580" marT="0" marB="0" vert="horz" anchor="ctr"/>
                </a:tc>
                <a:tc>
                  <a:txBody>
                    <a:bodyPr/>
                    <a:p>
                      <a:pPr algn="ctr">
                        <a:lnSpc>
                          <a:spcPct val="150000"/>
                        </a:lnSpc>
                        <a:buNone/>
                      </a:pPr>
                      <a:r>
                        <a:rPr lang="en-US" sz="1800" b="0">
                          <a:latin typeface="Times New Roman" panose="02020603050405020304" pitchFamily="18" charset="0"/>
                          <a:cs typeface="Times New Roman" panose="02020603050405020304" pitchFamily="18" charset="0"/>
                        </a:rPr>
                        <a:t>90.0 </a:t>
                      </a:r>
                      <a:endParaRPr lang="en-US" sz="1800" b="0">
                        <a:latin typeface="Times New Roman" panose="02020603050405020304" pitchFamily="18" charset="0"/>
                        <a:cs typeface="Times New Roman" panose="02020603050405020304" pitchFamily="18" charset="0"/>
                      </a:endParaRPr>
                    </a:p>
                  </a:txBody>
                  <a:tcPr marL="68580" marR="68580" marT="0" marB="0" vert="horz" anchor="ctr"/>
                </a:tc>
              </a:tr>
            </a:tbl>
          </a:graphicData>
        </a:graphic>
      </p:graphicFrame>
      <p:sp>
        <p:nvSpPr>
          <p:cNvPr id="13" name="文本框 12"/>
          <p:cNvSpPr txBox="1"/>
          <p:nvPr/>
        </p:nvSpPr>
        <p:spPr>
          <a:xfrm>
            <a:off x="1976755" y="3886200"/>
            <a:ext cx="5024755" cy="460375"/>
          </a:xfrm>
          <a:prstGeom prst="rect">
            <a:avLst/>
          </a:prstGeom>
          <a:noFill/>
        </p:spPr>
        <p:txBody>
          <a:bodyPr wrap="square" rtlCol="0">
            <a:spAutoFit/>
          </a:bodyPr>
          <a:p>
            <a:r>
              <a:rPr lang="en-US" altLang="zh-CN" sz="2400"/>
              <a:t>      </a:t>
            </a:r>
            <a:r>
              <a:rPr lang="zh-CN" altLang="en-US" sz="1800"/>
              <a:t>顶空气相色谱法</a:t>
            </a:r>
            <a:r>
              <a:rPr lang="en-US" altLang="zh-CN" sz="1800"/>
              <a:t>加标回收试验（n=6)</a:t>
            </a:r>
            <a:endParaRPr lang="en-US" altLang="zh-CN" sz="1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7" name="矩形 26"/>
          <p:cNvSpPr/>
          <p:nvPr/>
        </p:nvSpPr>
        <p:spPr>
          <a:xfrm>
            <a:off x="0" y="2079625"/>
            <a:ext cx="9144000" cy="1857375"/>
          </a:xfrm>
          <a:prstGeom prst="rect">
            <a:avLst/>
          </a:prstGeom>
          <a:solidFill>
            <a:srgbClr val="9463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94634C"/>
              </a:solidFill>
              <a:effectLst/>
              <a:uLnTx/>
              <a:uFillTx/>
              <a:latin typeface="+mn-lt"/>
              <a:ea typeface="+mn-ea"/>
              <a:cs typeface="+mn-cs"/>
            </a:endParaRPr>
          </a:p>
        </p:txBody>
      </p:sp>
      <p:sp>
        <p:nvSpPr>
          <p:cNvPr id="25603" name="TextBox 5" hidden="1"/>
          <p:cNvSpPr txBox="1"/>
          <p:nvPr/>
        </p:nvSpPr>
        <p:spPr>
          <a:xfrm>
            <a:off x="1939925" y="1954213"/>
            <a:ext cx="1943100"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25604" name="矩形 6" hidden="1"/>
          <p:cNvSpPr/>
          <p:nvPr/>
        </p:nvSpPr>
        <p:spPr>
          <a:xfrm>
            <a:off x="1939925" y="3025775"/>
            <a:ext cx="1471613"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25605" name="矩形 7" hidden="1"/>
          <p:cNvSpPr/>
          <p:nvPr/>
        </p:nvSpPr>
        <p:spPr>
          <a:xfrm>
            <a:off x="2011363" y="4240213"/>
            <a:ext cx="1471612"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25606" name="矩形 8" hidden="1"/>
          <p:cNvSpPr/>
          <p:nvPr/>
        </p:nvSpPr>
        <p:spPr>
          <a:xfrm>
            <a:off x="2011363" y="5526088"/>
            <a:ext cx="1471612"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25607" name="TextBox 27"/>
          <p:cNvSpPr txBox="1"/>
          <p:nvPr/>
        </p:nvSpPr>
        <p:spPr>
          <a:xfrm>
            <a:off x="2555875" y="2428875"/>
            <a:ext cx="4032250" cy="14779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en-US" sz="6600" b="1" dirty="0">
                <a:solidFill>
                  <a:schemeClr val="bg1"/>
                </a:solidFill>
                <a:latin typeface="微软雅黑" panose="020B0503020204020204" pitchFamily="34" charset="-122"/>
                <a:ea typeface="微软雅黑" panose="020B0503020204020204" pitchFamily="34" charset="-122"/>
              </a:rPr>
              <a:t>结论</a:t>
            </a:r>
            <a:endParaRPr lang="zh-CN" altLang="en-US" sz="6600" b="1" dirty="0">
              <a:solidFill>
                <a:schemeClr val="bg1"/>
              </a:solidFill>
              <a:latin typeface="微软雅黑" panose="020B0503020204020204" pitchFamily="34" charset="-122"/>
              <a:ea typeface="微软雅黑" panose="020B0503020204020204" pitchFamily="34" charset="-122"/>
            </a:endParaRPr>
          </a:p>
          <a:p>
            <a:pPr marL="0" lvl="0" indent="0" eaLnBrk="1" hangingPunct="1">
              <a:spcBef>
                <a:spcPct val="0"/>
              </a:spcBef>
              <a:buNone/>
            </a:pPr>
            <a:endParaRPr lang="en-US" altLang="zh-CN"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26626" name="图片 19" descr="1.pn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6627" name="矩形 10"/>
          <p:cNvSpPr/>
          <p:nvPr/>
        </p:nvSpPr>
        <p:spPr>
          <a:xfrm>
            <a:off x="198438" y="214313"/>
            <a:ext cx="800100" cy="461962"/>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结论</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631825" y="1520825"/>
            <a:ext cx="8062595" cy="4243705"/>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sz="2400" b="0" i="0" u="none" strike="noStrike" kern="1200" cap="none" spc="0" normalizeH="0" noProof="0" dirty="0">
                <a:ln>
                  <a:noFill/>
                </a:ln>
                <a:effectLst/>
                <a:uLnTx/>
                <a:uFillTx/>
                <a:latin typeface="Times New Roman" panose="02020603050405020304" pitchFamily="18" charset="0"/>
                <a:ea typeface="+mn-ea"/>
                <a:cs typeface="Times New Roman" panose="02020603050405020304" pitchFamily="18" charset="0"/>
              </a:rPr>
              <a:t>       </a:t>
            </a:r>
            <a:r>
              <a:rPr kumimoji="0" sz="2400" b="0" i="0" u="none" strike="noStrike" kern="1200" cap="none" spc="0" normalizeH="0" noProof="0" dirty="0">
                <a:ln>
                  <a:noFill/>
                </a:ln>
                <a:effectLst/>
                <a:uLnTx/>
                <a:uFillTx/>
                <a:latin typeface="Times New Roman" panose="02020603050405020304" pitchFamily="18" charset="0"/>
                <a:ea typeface="+mn-ea"/>
                <a:cs typeface="Times New Roman" panose="02020603050405020304" pitchFamily="18" charset="0"/>
              </a:rPr>
              <a:t>液液萃取气相色谱法和顶空气相色谱法测定水中松节油标准曲线线性良好，方法检出限相当，精密度和加标回收率均能满足检测水中松节油的要求。相对液液萃取法，顶空气相色谱法测定生活饮用水中松节油加标回收率有所提高；顶空操作简单，减少劳动强度，提高检测效率，减少有机溶剂对人体的伤害，避免溶剂造成污染，是高效、环保、经济的前处理方法。</a:t>
            </a:r>
            <a:endParaRPr kumimoji="0" sz="2400" b="0" i="0" u="none" strike="noStrike" kern="1200" cap="none" spc="0" normalizeH="0" noProof="0" dirty="0">
              <a:ln>
                <a:noFill/>
              </a:ln>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7" name="矩形 26"/>
          <p:cNvSpPr/>
          <p:nvPr/>
        </p:nvSpPr>
        <p:spPr>
          <a:xfrm>
            <a:off x="0" y="2079625"/>
            <a:ext cx="9144000" cy="1857375"/>
          </a:xfrm>
          <a:prstGeom prst="rect">
            <a:avLst/>
          </a:prstGeom>
          <a:solidFill>
            <a:srgbClr val="9463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94634C"/>
              </a:solidFill>
              <a:effectLst/>
              <a:uLnTx/>
              <a:uFillTx/>
              <a:latin typeface="+mn-lt"/>
              <a:ea typeface="+mn-ea"/>
              <a:cs typeface="+mn-cs"/>
            </a:endParaRPr>
          </a:p>
        </p:txBody>
      </p:sp>
      <p:sp>
        <p:nvSpPr>
          <p:cNvPr id="27651" name="TextBox 5" hidden="1"/>
          <p:cNvSpPr txBox="1"/>
          <p:nvPr/>
        </p:nvSpPr>
        <p:spPr>
          <a:xfrm>
            <a:off x="1939925" y="1954213"/>
            <a:ext cx="1943100"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27652" name="矩形 6" hidden="1"/>
          <p:cNvSpPr/>
          <p:nvPr/>
        </p:nvSpPr>
        <p:spPr>
          <a:xfrm>
            <a:off x="1939925" y="3025775"/>
            <a:ext cx="1471613"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27653" name="矩形 7" hidden="1"/>
          <p:cNvSpPr/>
          <p:nvPr/>
        </p:nvSpPr>
        <p:spPr>
          <a:xfrm>
            <a:off x="2011363" y="4240213"/>
            <a:ext cx="1471612"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27654" name="矩形 8" hidden="1"/>
          <p:cNvSpPr/>
          <p:nvPr/>
        </p:nvSpPr>
        <p:spPr>
          <a:xfrm>
            <a:off x="2011363" y="5526088"/>
            <a:ext cx="1471612"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27655" name="TextBox 27"/>
          <p:cNvSpPr txBox="1"/>
          <p:nvPr/>
        </p:nvSpPr>
        <p:spPr>
          <a:xfrm>
            <a:off x="0" y="2428875"/>
            <a:ext cx="9144000" cy="1476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en-US" sz="6600" dirty="0">
                <a:solidFill>
                  <a:schemeClr val="bg1"/>
                </a:solidFill>
                <a:latin typeface="微软雅黑" panose="020B0503020204020204" pitchFamily="34" charset="-122"/>
                <a:ea typeface="微软雅黑" panose="020B0503020204020204" pitchFamily="34" charset="-122"/>
                <a:sym typeface="+mn-ea"/>
              </a:rPr>
              <a:t>感谢指导</a:t>
            </a:r>
            <a:endParaRPr lang="zh-CN" altLang="en-US" sz="6600" dirty="0">
              <a:solidFill>
                <a:schemeClr val="bg1"/>
              </a:solidFill>
              <a:latin typeface="微软雅黑" panose="020B0503020204020204" pitchFamily="34" charset="-122"/>
              <a:ea typeface="微软雅黑" panose="020B0503020204020204" pitchFamily="34" charset="-122"/>
            </a:endParaRPr>
          </a:p>
          <a:p>
            <a:pPr marL="0" lvl="0" indent="0" algn="ctr" eaLnBrk="1" hangingPunct="1">
              <a:spcBef>
                <a:spcPct val="0"/>
              </a:spcBef>
              <a:buNone/>
            </a:pPr>
            <a:endParaRPr lang="en-US" altLang="zh-CN"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4098" name="图片 28" descr="1.pn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099" name="矩形 4"/>
          <p:cNvSpPr/>
          <p:nvPr/>
        </p:nvSpPr>
        <p:spPr>
          <a:xfrm>
            <a:off x="5947728" y="2054225"/>
            <a:ext cx="1808480"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dirty="0">
                <a:latin typeface="微软雅黑" panose="020B0503020204020204" pitchFamily="34" charset="-122"/>
                <a:ea typeface="微软雅黑" panose="020B0503020204020204" pitchFamily="34" charset="-122"/>
              </a:rPr>
              <a:t>实验内容</a:t>
            </a:r>
            <a:endParaRPr lang="zh-CN" altLang="en-US" dirty="0">
              <a:latin typeface="微软雅黑" panose="020B0503020204020204" pitchFamily="34" charset="-122"/>
              <a:ea typeface="微软雅黑" panose="020B0503020204020204" pitchFamily="34" charset="-122"/>
            </a:endParaRPr>
          </a:p>
        </p:txBody>
      </p:sp>
      <p:sp>
        <p:nvSpPr>
          <p:cNvPr id="4100" name="矩形 6"/>
          <p:cNvSpPr/>
          <p:nvPr/>
        </p:nvSpPr>
        <p:spPr>
          <a:xfrm>
            <a:off x="1896428" y="2053590"/>
            <a:ext cx="1808480"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dirty="0">
                <a:latin typeface="微软雅黑" panose="020B0503020204020204" pitchFamily="34" charset="-122"/>
                <a:ea typeface="微软雅黑" panose="020B0503020204020204" pitchFamily="34" charset="-122"/>
              </a:rPr>
              <a:t>研究背景</a:t>
            </a:r>
            <a:endParaRPr lang="zh-CN" altLang="en-US" dirty="0">
              <a:latin typeface="微软雅黑" panose="020B0503020204020204" pitchFamily="34" charset="-122"/>
              <a:ea typeface="微软雅黑" panose="020B0503020204020204" pitchFamily="34" charset="-122"/>
            </a:endParaRPr>
          </a:p>
        </p:txBody>
      </p:sp>
      <p:sp>
        <p:nvSpPr>
          <p:cNvPr id="4101" name="矩形 9"/>
          <p:cNvSpPr/>
          <p:nvPr/>
        </p:nvSpPr>
        <p:spPr>
          <a:xfrm>
            <a:off x="179388" y="190500"/>
            <a:ext cx="903287" cy="5238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800" dirty="0">
                <a:solidFill>
                  <a:schemeClr val="bg1"/>
                </a:solidFill>
                <a:latin typeface="微软雅黑" panose="020B0503020204020204" pitchFamily="34" charset="-122"/>
                <a:ea typeface="微软雅黑" panose="020B0503020204020204" pitchFamily="34" charset="-122"/>
              </a:rPr>
              <a:t>目录</a:t>
            </a:r>
            <a:endParaRPr lang="zh-CN" altLang="en-US" sz="2800" dirty="0">
              <a:solidFill>
                <a:schemeClr val="bg1"/>
              </a:solidFill>
              <a:latin typeface="微软雅黑" panose="020B0503020204020204" pitchFamily="34" charset="-122"/>
              <a:ea typeface="微软雅黑" panose="020B0503020204020204" pitchFamily="34" charset="-122"/>
            </a:endParaRPr>
          </a:p>
        </p:txBody>
      </p:sp>
      <p:pic>
        <p:nvPicPr>
          <p:cNvPr id="25" name="图片 24" descr="2.png"/>
          <p:cNvPicPr>
            <a:picLocks noChangeAspect="1"/>
          </p:cNvPicPr>
          <p:nvPr/>
        </p:nvPicPr>
        <p:blipFill>
          <a:blip r:embed="rId3"/>
          <a:stretch>
            <a:fillRect/>
          </a:stretch>
        </p:blipFill>
        <p:spPr>
          <a:xfrm>
            <a:off x="775970" y="1948815"/>
            <a:ext cx="855980" cy="793750"/>
          </a:xfrm>
          <a:prstGeom prst="rect">
            <a:avLst/>
          </a:prstGeom>
          <a:effectLst>
            <a:outerShdw blurRad="127000" dist="50800" dir="2460000" algn="ctr" rotWithShape="0">
              <a:schemeClr val="tx1">
                <a:lumMod val="50000"/>
                <a:lumOff val="50000"/>
                <a:alpha val="95000"/>
              </a:schemeClr>
            </a:outerShdw>
          </a:effectLst>
        </p:spPr>
      </p:pic>
      <p:sp>
        <p:nvSpPr>
          <p:cNvPr id="4109" name="矩形 41"/>
          <p:cNvSpPr/>
          <p:nvPr/>
        </p:nvSpPr>
        <p:spPr>
          <a:xfrm>
            <a:off x="1778000" y="3881438"/>
            <a:ext cx="2214880"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dirty="0">
                <a:latin typeface="微软雅黑" panose="020B0503020204020204" pitchFamily="34" charset="-122"/>
                <a:ea typeface="微软雅黑" panose="020B0503020204020204" pitchFamily="34" charset="-122"/>
              </a:rPr>
              <a:t>结果与讨论</a:t>
            </a:r>
            <a:endParaRPr lang="zh-CN" altLang="en-US" dirty="0">
              <a:latin typeface="微软雅黑" panose="020B0503020204020204" pitchFamily="34" charset="-122"/>
              <a:ea typeface="微软雅黑" panose="020B0503020204020204" pitchFamily="34" charset="-122"/>
            </a:endParaRPr>
          </a:p>
        </p:txBody>
      </p:sp>
      <p:sp>
        <p:nvSpPr>
          <p:cNvPr id="4110" name="矩形 42"/>
          <p:cNvSpPr/>
          <p:nvPr/>
        </p:nvSpPr>
        <p:spPr>
          <a:xfrm>
            <a:off x="6354445" y="3882390"/>
            <a:ext cx="995680"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dirty="0">
                <a:latin typeface="微软雅黑" panose="020B0503020204020204" pitchFamily="34" charset="-122"/>
                <a:ea typeface="微软雅黑" panose="020B0503020204020204" pitchFamily="34" charset="-122"/>
              </a:rPr>
              <a:t>结论</a:t>
            </a:r>
            <a:endParaRPr lang="zh-CN" altLang="en-US" dirty="0">
              <a:latin typeface="微软雅黑" panose="020B0503020204020204" pitchFamily="34" charset="-122"/>
              <a:ea typeface="微软雅黑" panose="020B0503020204020204" pitchFamily="34" charset="-122"/>
            </a:endParaRPr>
          </a:p>
        </p:txBody>
      </p:sp>
      <p:sp>
        <p:nvSpPr>
          <p:cNvPr id="4112" name="TextBox 46"/>
          <p:cNvSpPr txBox="1"/>
          <p:nvPr/>
        </p:nvSpPr>
        <p:spPr>
          <a:xfrm>
            <a:off x="972820" y="2053590"/>
            <a:ext cx="462280" cy="5835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b="1" dirty="0">
                <a:solidFill>
                  <a:schemeClr val="bg1"/>
                </a:solidFill>
                <a:latin typeface="微软雅黑" panose="020B0503020204020204" pitchFamily="34" charset="-122"/>
                <a:ea typeface="微软雅黑" panose="020B0503020204020204" pitchFamily="34" charset="-122"/>
              </a:rPr>
              <a:t>1</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4115" name="矩形 49"/>
          <p:cNvSpPr/>
          <p:nvPr/>
        </p:nvSpPr>
        <p:spPr>
          <a:xfrm>
            <a:off x="2143125" y="4714875"/>
            <a:ext cx="327025" cy="369888"/>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1800" b="1" dirty="0">
                <a:solidFill>
                  <a:schemeClr val="bg1"/>
                </a:solidFill>
                <a:latin typeface="微软雅黑" panose="020B0503020204020204" pitchFamily="34" charset="-122"/>
                <a:ea typeface="微软雅黑" panose="020B0503020204020204" pitchFamily="34" charset="-122"/>
              </a:rPr>
              <a:t>4</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4119" name="矩形 54"/>
          <p:cNvSpPr/>
          <p:nvPr/>
        </p:nvSpPr>
        <p:spPr>
          <a:xfrm>
            <a:off x="5816600" y="4702175"/>
            <a:ext cx="327025" cy="369888"/>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1800" b="1" dirty="0">
                <a:solidFill>
                  <a:schemeClr val="bg1"/>
                </a:solidFill>
                <a:latin typeface="微软雅黑" panose="020B0503020204020204" pitchFamily="34" charset="-122"/>
                <a:ea typeface="微软雅黑" panose="020B0503020204020204" pitchFamily="34" charset="-122"/>
              </a:rPr>
              <a:t>8</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pic>
        <p:nvPicPr>
          <p:cNvPr id="2" name="图片 1" descr="2.png"/>
          <p:cNvPicPr>
            <a:picLocks noChangeAspect="1"/>
          </p:cNvPicPr>
          <p:nvPr/>
        </p:nvPicPr>
        <p:blipFill>
          <a:blip r:embed="rId3"/>
          <a:stretch>
            <a:fillRect/>
          </a:stretch>
        </p:blipFill>
        <p:spPr>
          <a:xfrm>
            <a:off x="775970" y="3776345"/>
            <a:ext cx="855980" cy="793750"/>
          </a:xfrm>
          <a:prstGeom prst="rect">
            <a:avLst/>
          </a:prstGeom>
          <a:effectLst>
            <a:outerShdw blurRad="127000" dist="50800" dir="2460000" algn="ctr" rotWithShape="0">
              <a:schemeClr val="tx1">
                <a:lumMod val="50000"/>
                <a:lumOff val="50000"/>
                <a:alpha val="95000"/>
              </a:schemeClr>
            </a:outerShdw>
          </a:effectLst>
        </p:spPr>
      </p:pic>
      <p:sp>
        <p:nvSpPr>
          <p:cNvPr id="3" name="TextBox 46"/>
          <p:cNvSpPr txBox="1"/>
          <p:nvPr/>
        </p:nvSpPr>
        <p:spPr>
          <a:xfrm>
            <a:off x="972820" y="3881120"/>
            <a:ext cx="462280" cy="5835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b="1" dirty="0">
                <a:solidFill>
                  <a:schemeClr val="bg1"/>
                </a:solidFill>
                <a:latin typeface="微软雅黑" panose="020B0503020204020204" pitchFamily="34" charset="-122"/>
                <a:ea typeface="微软雅黑" panose="020B0503020204020204" pitchFamily="34" charset="-122"/>
              </a:rPr>
              <a:t>3</a:t>
            </a:r>
            <a:endParaRPr lang="en-US" altLang="zh-CN" b="1" dirty="0">
              <a:solidFill>
                <a:schemeClr val="bg1"/>
              </a:solidFill>
              <a:latin typeface="微软雅黑" panose="020B0503020204020204" pitchFamily="34" charset="-122"/>
              <a:ea typeface="微软雅黑" panose="020B0503020204020204" pitchFamily="34" charset="-122"/>
            </a:endParaRPr>
          </a:p>
        </p:txBody>
      </p:sp>
      <p:pic>
        <p:nvPicPr>
          <p:cNvPr id="4" name="图片 3" descr="2.png"/>
          <p:cNvPicPr>
            <a:picLocks noChangeAspect="1"/>
          </p:cNvPicPr>
          <p:nvPr/>
        </p:nvPicPr>
        <p:blipFill>
          <a:blip r:embed="rId3"/>
          <a:stretch>
            <a:fillRect/>
          </a:stretch>
        </p:blipFill>
        <p:spPr>
          <a:xfrm>
            <a:off x="4742180" y="3776980"/>
            <a:ext cx="855980" cy="793750"/>
          </a:xfrm>
          <a:prstGeom prst="rect">
            <a:avLst/>
          </a:prstGeom>
          <a:effectLst>
            <a:outerShdw blurRad="127000" dist="50800" dir="2460000" algn="ctr" rotWithShape="0">
              <a:schemeClr val="tx1">
                <a:lumMod val="50000"/>
                <a:lumOff val="50000"/>
                <a:alpha val="95000"/>
              </a:schemeClr>
            </a:outerShdw>
          </a:effectLst>
        </p:spPr>
      </p:pic>
      <p:pic>
        <p:nvPicPr>
          <p:cNvPr id="5" name="图片 4" descr="2.png"/>
          <p:cNvPicPr>
            <a:picLocks noChangeAspect="1"/>
          </p:cNvPicPr>
          <p:nvPr/>
        </p:nvPicPr>
        <p:blipFill>
          <a:blip r:embed="rId3"/>
          <a:stretch>
            <a:fillRect/>
          </a:stretch>
        </p:blipFill>
        <p:spPr>
          <a:xfrm>
            <a:off x="4650105" y="1948815"/>
            <a:ext cx="855980" cy="793750"/>
          </a:xfrm>
          <a:prstGeom prst="rect">
            <a:avLst/>
          </a:prstGeom>
          <a:effectLst>
            <a:outerShdw blurRad="127000" dist="50800" dir="2460000" algn="ctr" rotWithShape="0">
              <a:schemeClr val="tx1">
                <a:lumMod val="50000"/>
                <a:lumOff val="50000"/>
                <a:alpha val="95000"/>
              </a:schemeClr>
            </a:outerShdw>
          </a:effectLst>
        </p:spPr>
      </p:pic>
      <p:sp>
        <p:nvSpPr>
          <p:cNvPr id="6" name="TextBox 46"/>
          <p:cNvSpPr txBox="1"/>
          <p:nvPr/>
        </p:nvSpPr>
        <p:spPr>
          <a:xfrm>
            <a:off x="4846955" y="2053590"/>
            <a:ext cx="462280" cy="5835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b="1" dirty="0">
                <a:solidFill>
                  <a:schemeClr val="bg1"/>
                </a:solidFill>
                <a:latin typeface="微软雅黑" panose="020B0503020204020204" pitchFamily="34" charset="-122"/>
                <a:ea typeface="微软雅黑" panose="020B0503020204020204" pitchFamily="34" charset="-122"/>
              </a:rPr>
              <a:t>2</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7" name="TextBox 46"/>
          <p:cNvSpPr txBox="1"/>
          <p:nvPr/>
        </p:nvSpPr>
        <p:spPr>
          <a:xfrm>
            <a:off x="4939030" y="3881120"/>
            <a:ext cx="462280" cy="5835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b="1" dirty="0">
                <a:solidFill>
                  <a:schemeClr val="bg1"/>
                </a:solidFill>
                <a:latin typeface="微软雅黑" panose="020B0503020204020204" pitchFamily="34" charset="-122"/>
                <a:ea typeface="微软雅黑" panose="020B0503020204020204" pitchFamily="34" charset="-122"/>
              </a:rPr>
              <a:t>4</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7" name="矩形 26"/>
          <p:cNvSpPr/>
          <p:nvPr/>
        </p:nvSpPr>
        <p:spPr>
          <a:xfrm>
            <a:off x="0" y="2071688"/>
            <a:ext cx="9144000" cy="1857375"/>
          </a:xfrm>
          <a:prstGeom prst="rect">
            <a:avLst/>
          </a:prstGeom>
          <a:solidFill>
            <a:srgbClr val="9463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94634C"/>
              </a:solidFill>
              <a:effectLst/>
              <a:uLnTx/>
              <a:uFillTx/>
              <a:latin typeface="+mn-lt"/>
              <a:ea typeface="+mn-ea"/>
              <a:cs typeface="+mn-cs"/>
            </a:endParaRPr>
          </a:p>
        </p:txBody>
      </p:sp>
      <p:sp>
        <p:nvSpPr>
          <p:cNvPr id="5123" name="TextBox 5" hidden="1"/>
          <p:cNvSpPr txBox="1"/>
          <p:nvPr/>
        </p:nvSpPr>
        <p:spPr>
          <a:xfrm>
            <a:off x="1939925" y="1954213"/>
            <a:ext cx="1943100"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5124" name="矩形 6" hidden="1"/>
          <p:cNvSpPr/>
          <p:nvPr/>
        </p:nvSpPr>
        <p:spPr>
          <a:xfrm>
            <a:off x="1939925" y="3025775"/>
            <a:ext cx="1471613"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5125" name="矩形 7" hidden="1"/>
          <p:cNvSpPr/>
          <p:nvPr/>
        </p:nvSpPr>
        <p:spPr>
          <a:xfrm>
            <a:off x="2011363" y="4240213"/>
            <a:ext cx="1471612"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5126" name="矩形 8" hidden="1"/>
          <p:cNvSpPr/>
          <p:nvPr/>
        </p:nvSpPr>
        <p:spPr>
          <a:xfrm>
            <a:off x="2011363" y="5526088"/>
            <a:ext cx="1471612"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5127" name="TextBox 27"/>
          <p:cNvSpPr txBox="1"/>
          <p:nvPr/>
        </p:nvSpPr>
        <p:spPr>
          <a:xfrm>
            <a:off x="0" y="2428875"/>
            <a:ext cx="9144000" cy="14779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en-US" sz="6600" b="1" dirty="0">
                <a:solidFill>
                  <a:schemeClr val="bg1"/>
                </a:solidFill>
                <a:latin typeface="微软雅黑" panose="020B0503020204020204" pitchFamily="34" charset="-122"/>
                <a:ea typeface="微软雅黑" panose="020B0503020204020204" pitchFamily="34" charset="-122"/>
              </a:rPr>
              <a:t>研究背景</a:t>
            </a:r>
            <a:endParaRPr lang="zh-CN" altLang="en-US" sz="6600" b="1" dirty="0">
              <a:solidFill>
                <a:schemeClr val="bg1"/>
              </a:solidFill>
              <a:latin typeface="微软雅黑" panose="020B0503020204020204" pitchFamily="34" charset="-122"/>
              <a:ea typeface="微软雅黑" panose="020B0503020204020204" pitchFamily="34" charset="-122"/>
            </a:endParaRPr>
          </a:p>
          <a:p>
            <a:pPr marL="0" lvl="0" indent="0" eaLnBrk="1" hangingPunct="1">
              <a:spcBef>
                <a:spcPct val="0"/>
              </a:spcBef>
              <a:buNone/>
            </a:pPr>
            <a:endParaRPr lang="en-US" altLang="zh-CN"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6146" name="图片 19" descr="1.pn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6147" name="矩形 10"/>
          <p:cNvSpPr/>
          <p:nvPr/>
        </p:nvSpPr>
        <p:spPr>
          <a:xfrm>
            <a:off x="198438" y="214313"/>
            <a:ext cx="1416050" cy="461962"/>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研究背景</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 y="1444625"/>
            <a:ext cx="9072880" cy="4742815"/>
          </a:xfrm>
          <a:prstGeom prst="rect">
            <a:avLst/>
          </a:prstGeom>
          <a:noFill/>
        </p:spPr>
        <p:txBody>
          <a:bodyPr wrap="none" rtlCol="0">
            <a:spAutoFit/>
          </a:bodyPr>
          <a:p>
            <a:pPr algn="l">
              <a:lnSpc>
                <a:spcPct val="120000"/>
              </a:lnSpc>
            </a:pPr>
            <a:r>
              <a:rPr lang="en-US" altLang="zh-CN"/>
              <a:t>         </a:t>
            </a:r>
            <a:r>
              <a:rPr lang="en-US" altLang="zh-CN" sz="1800"/>
              <a:t> </a:t>
            </a:r>
            <a:r>
              <a:rPr lang="zh-CN" altLang="en-US" sz="2800"/>
              <a:t>松节油是一种天然精油，具有挥发性，是以蒎烯为主</a:t>
            </a:r>
            <a:endParaRPr lang="zh-CN" altLang="en-US" sz="2800"/>
          </a:p>
          <a:p>
            <a:pPr algn="l">
              <a:lnSpc>
                <a:spcPct val="120000"/>
              </a:lnSpc>
            </a:pPr>
            <a:r>
              <a:rPr lang="zh-CN" altLang="en-US" sz="2800"/>
              <a:t>的萜烯混合液，其主要成分为α-蒎烯，对呼吸道、皮肤有</a:t>
            </a:r>
            <a:endParaRPr lang="zh-CN" altLang="en-US" sz="2800"/>
          </a:p>
          <a:p>
            <a:pPr algn="l">
              <a:lnSpc>
                <a:spcPct val="120000"/>
              </a:lnSpc>
            </a:pPr>
            <a:r>
              <a:rPr lang="zh-CN" altLang="en-US" sz="2800"/>
              <a:t>刺激性，可引起过敏性皮炎；松节油广泛应用于涂料，合</a:t>
            </a:r>
            <a:endParaRPr lang="zh-CN" altLang="en-US" sz="2800"/>
          </a:p>
          <a:p>
            <a:pPr algn="l">
              <a:lnSpc>
                <a:spcPct val="120000"/>
              </a:lnSpc>
            </a:pPr>
            <a:r>
              <a:rPr lang="zh-CN" altLang="en-US" sz="2800"/>
              <a:t>成樟脑，松油醇，合成香料，医药，合成树脂，有机化工</a:t>
            </a:r>
            <a:endParaRPr lang="zh-CN" altLang="en-US" sz="2800"/>
          </a:p>
          <a:p>
            <a:pPr algn="l">
              <a:lnSpc>
                <a:spcPct val="120000"/>
              </a:lnSpc>
            </a:pPr>
            <a:r>
              <a:rPr lang="zh-CN" altLang="en-US" sz="2800"/>
              <a:t>等方面，由此产生的工业废水污染环境水体，或其在储运</a:t>
            </a:r>
            <a:endParaRPr lang="zh-CN" altLang="en-US" sz="2800"/>
          </a:p>
          <a:p>
            <a:pPr algn="l">
              <a:lnSpc>
                <a:spcPct val="120000"/>
              </a:lnSpc>
            </a:pPr>
            <a:r>
              <a:rPr lang="zh-CN" altLang="en-US" sz="2800"/>
              <a:t>或生产过程中的意外泄漏等也会造成环境污染，加强对松</a:t>
            </a:r>
            <a:endParaRPr lang="zh-CN" altLang="en-US" sz="2800"/>
          </a:p>
          <a:p>
            <a:pPr algn="l">
              <a:lnSpc>
                <a:spcPct val="120000"/>
              </a:lnSpc>
            </a:pPr>
            <a:r>
              <a:rPr lang="zh-CN" altLang="en-US" sz="2800"/>
              <a:t>节油的监测具有重要意义。</a:t>
            </a:r>
            <a:endParaRPr lang="zh-CN" altLang="en-US" sz="2800"/>
          </a:p>
          <a:p>
            <a:pPr algn="l">
              <a:lnSpc>
                <a:spcPct val="120000"/>
              </a:lnSpc>
            </a:pPr>
            <a:r>
              <a:rPr lang="zh-CN" altLang="en-US" sz="2800"/>
              <a:t>    《地表水环境质量标准》（GB3838-2002)中规定了松</a:t>
            </a:r>
            <a:endParaRPr lang="zh-CN" altLang="en-US" sz="2800"/>
          </a:p>
          <a:p>
            <a:pPr algn="l">
              <a:lnSpc>
                <a:spcPct val="120000"/>
              </a:lnSpc>
            </a:pPr>
            <a:r>
              <a:rPr lang="zh-CN" altLang="en-US" sz="2800"/>
              <a:t>节油在集中式生活饮用水地表水的标准限值为0.2mg/L。</a:t>
            </a:r>
            <a:endParaRPr lang="zh-CN" altLang="en-US"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170" name="图片 25" descr="1.png"/>
          <p:cNvPicPr>
            <a:picLocks noChangeAspect="1"/>
          </p:cNvPicPr>
          <p:nvPr/>
        </p:nvPicPr>
        <p:blipFill>
          <a:blip r:embed="rId2"/>
          <a:stretch>
            <a:fillRect/>
          </a:stretch>
        </p:blipFill>
        <p:spPr>
          <a:xfrm>
            <a:off x="0" y="-105727"/>
            <a:ext cx="9144000" cy="6858000"/>
          </a:xfrm>
          <a:prstGeom prst="rect">
            <a:avLst/>
          </a:prstGeom>
          <a:noFill/>
          <a:ln w="9525">
            <a:noFill/>
          </a:ln>
        </p:spPr>
      </p:pic>
      <p:pic>
        <p:nvPicPr>
          <p:cNvPr id="7171" name="图片 12" descr="1.png"/>
          <p:cNvPicPr>
            <a:picLocks noChangeAspect="1"/>
          </p:cNvPicPr>
          <p:nvPr/>
        </p:nvPicPr>
        <p:blipFill>
          <a:blip r:embed="rId3"/>
          <a:stretch>
            <a:fillRect/>
          </a:stretch>
        </p:blipFill>
        <p:spPr>
          <a:xfrm>
            <a:off x="2701925" y="1166813"/>
            <a:ext cx="5748338" cy="889000"/>
          </a:xfrm>
          <a:prstGeom prst="rect">
            <a:avLst/>
          </a:prstGeom>
          <a:noFill/>
          <a:ln w="9525">
            <a:noFill/>
          </a:ln>
        </p:spPr>
      </p:pic>
      <p:pic>
        <p:nvPicPr>
          <p:cNvPr id="7172" name="图片 13" descr="2.png"/>
          <p:cNvPicPr>
            <a:picLocks noChangeAspect="1"/>
          </p:cNvPicPr>
          <p:nvPr/>
        </p:nvPicPr>
        <p:blipFill>
          <a:blip r:embed="rId4"/>
          <a:stretch>
            <a:fillRect/>
          </a:stretch>
        </p:blipFill>
        <p:spPr>
          <a:xfrm>
            <a:off x="782320" y="1167130"/>
            <a:ext cx="5953760" cy="889000"/>
          </a:xfrm>
          <a:prstGeom prst="rect">
            <a:avLst/>
          </a:prstGeom>
          <a:noFill/>
          <a:ln w="9525">
            <a:noFill/>
          </a:ln>
        </p:spPr>
      </p:pic>
      <p:sp>
        <p:nvSpPr>
          <p:cNvPr id="7173" name="矩形 4" hidden="1"/>
          <p:cNvSpPr/>
          <p:nvPr/>
        </p:nvSpPr>
        <p:spPr>
          <a:xfrm>
            <a:off x="5572125" y="2500313"/>
            <a:ext cx="1570038" cy="369887"/>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7174" name="矩形 5"/>
          <p:cNvSpPr/>
          <p:nvPr/>
        </p:nvSpPr>
        <p:spPr>
          <a:xfrm>
            <a:off x="1643698" y="1326833"/>
            <a:ext cx="14020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latin typeface="微软雅黑" panose="020B0503020204020204" pitchFamily="34" charset="-122"/>
                <a:ea typeface="微软雅黑" panose="020B0503020204020204" pitchFamily="34" charset="-122"/>
              </a:rPr>
              <a:t>液液萃取</a:t>
            </a:r>
            <a:endParaRPr lang="zh-CN" altLang="en-US" sz="2400" dirty="0">
              <a:latin typeface="微软雅黑" panose="020B0503020204020204" pitchFamily="34" charset="-122"/>
              <a:ea typeface="微软雅黑" panose="020B0503020204020204" pitchFamily="34" charset="-122"/>
            </a:endParaRPr>
          </a:p>
        </p:txBody>
      </p:sp>
      <p:sp>
        <p:nvSpPr>
          <p:cNvPr id="7175" name="矩形 7"/>
          <p:cNvSpPr/>
          <p:nvPr/>
        </p:nvSpPr>
        <p:spPr>
          <a:xfrm>
            <a:off x="6696710" y="1326833"/>
            <a:ext cx="7924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顶空</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176" name="矩形 8"/>
          <p:cNvSpPr/>
          <p:nvPr/>
        </p:nvSpPr>
        <p:spPr>
          <a:xfrm>
            <a:off x="138113" y="252413"/>
            <a:ext cx="1416050" cy="461962"/>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研究背景</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181" name="矩形 20"/>
          <p:cNvSpPr/>
          <p:nvPr/>
        </p:nvSpPr>
        <p:spPr>
          <a:xfrm>
            <a:off x="5496878" y="4635500"/>
            <a:ext cx="2754630" cy="3683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285750" lvl="0" indent="-285750" algn="l" eaLnBrk="1" hangingPunct="1">
              <a:spcBef>
                <a:spcPct val="0"/>
              </a:spcBef>
              <a:buFont typeface="Wingdings" panose="05000000000000000000" pitchFamily="2" charset="2"/>
              <a:buChar char="n"/>
            </a:pPr>
            <a:r>
              <a:rPr lang="zh-CN" altLang="en-US" sz="1800" dirty="0">
                <a:latin typeface="+mj-ea"/>
                <a:ea typeface="+mj-ea"/>
              </a:rPr>
              <a:t>减少样品的前处理工作</a:t>
            </a:r>
            <a:endParaRPr lang="zh-CN" altLang="en-US" sz="1800" dirty="0">
              <a:latin typeface="+mj-ea"/>
              <a:ea typeface="+mj-ea"/>
            </a:endParaRPr>
          </a:p>
        </p:txBody>
      </p:sp>
      <p:sp>
        <p:nvSpPr>
          <p:cNvPr id="7182" name="矩形 21"/>
          <p:cNvSpPr/>
          <p:nvPr/>
        </p:nvSpPr>
        <p:spPr>
          <a:xfrm>
            <a:off x="5496878" y="5003483"/>
            <a:ext cx="2983230" cy="3683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285750" lvl="0" indent="-285750" algn="l" eaLnBrk="1" hangingPunct="1">
              <a:spcBef>
                <a:spcPct val="0"/>
              </a:spcBef>
              <a:buFont typeface="Wingdings" panose="05000000000000000000" pitchFamily="2" charset="2"/>
              <a:buChar char="n"/>
            </a:pPr>
            <a:r>
              <a:rPr lang="zh-CN" altLang="en-US" sz="1800">
                <a:sym typeface="+mn-ea"/>
              </a:rPr>
              <a:t>无溶剂萃取，溶剂峰变小</a:t>
            </a:r>
            <a:endParaRPr lang="zh-CN" altLang="en-US" sz="1800" dirty="0">
              <a:latin typeface="微软雅黑" panose="020B0503020204020204" pitchFamily="34" charset="-122"/>
              <a:ea typeface="微软雅黑" panose="020B0503020204020204" pitchFamily="34" charset="-122"/>
            </a:endParaRPr>
          </a:p>
        </p:txBody>
      </p:sp>
      <p:sp>
        <p:nvSpPr>
          <p:cNvPr id="2" name="椭圆 1"/>
          <p:cNvSpPr/>
          <p:nvPr/>
        </p:nvSpPr>
        <p:spPr>
          <a:xfrm>
            <a:off x="3782695" y="935355"/>
            <a:ext cx="1714500" cy="1244600"/>
          </a:xfrm>
          <a:prstGeom prst="ellipse">
            <a:avLst/>
          </a:prstGeom>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dk1"/>
                </a:solidFill>
                <a:effectLst/>
                <a:uLnTx/>
                <a:uFillTx/>
                <a:latin typeface="Times New Roman" panose="02020603050405020304" pitchFamily="18" charset="0"/>
                <a:ea typeface="+mn-ea"/>
                <a:cs typeface="Times New Roman" panose="02020603050405020304" pitchFamily="18" charset="0"/>
              </a:rPr>
              <a:t>检测方法</a:t>
            </a:r>
            <a:endParaRPr kumimoji="0" lang="zh-CN" altLang="en-US" sz="2000" b="1" i="0" u="none" strike="noStrike" kern="1200" cap="none" spc="0" normalizeH="0" baseline="0" noProof="0" dirty="0">
              <a:ln>
                <a:noFill/>
              </a:ln>
              <a:solidFill>
                <a:schemeClr val="dk1"/>
              </a:solidFill>
              <a:effectLst/>
              <a:uLnTx/>
              <a:uFillTx/>
              <a:latin typeface="Times New Roman" panose="02020603050405020304" pitchFamily="18" charset="0"/>
              <a:ea typeface="+mn-ea"/>
              <a:cs typeface="Times New Roman" panose="02020603050405020304" pitchFamily="18" charset="0"/>
            </a:endParaRPr>
          </a:p>
        </p:txBody>
      </p:sp>
      <p:sp>
        <p:nvSpPr>
          <p:cNvPr id="4" name="圆角矩形 3"/>
          <p:cNvSpPr/>
          <p:nvPr/>
        </p:nvSpPr>
        <p:spPr>
          <a:xfrm>
            <a:off x="782320" y="4527550"/>
            <a:ext cx="3615055" cy="174371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lt"/>
                <a:ea typeface="+mn-ea"/>
                <a:cs typeface="+mn-cs"/>
              </a:rPr>
              <a:t>《水质 松节油的测定 气相色谱法》  HJ 696-2014</a:t>
            </a:r>
            <a:endParaRPr kumimoji="0" lang="zh-CN" altLang="en-US" sz="20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rgbClr val="FF0000"/>
              </a:solidFill>
              <a:effectLst/>
              <a:uLnTx/>
              <a:uFillTx/>
              <a:latin typeface="+mn-lt"/>
              <a:ea typeface="+mn-ea"/>
              <a:cs typeface="+mn-cs"/>
            </a:endParaRPr>
          </a:p>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0" i="0" u="none" strike="noStrike" kern="1200" cap="none" spc="0" normalizeH="0" baseline="0" noProof="0" dirty="0">
                <a:ln>
                  <a:noFill/>
                </a:ln>
                <a:solidFill>
                  <a:schemeClr val="dk1"/>
                </a:solidFill>
                <a:effectLst/>
                <a:uLnTx/>
                <a:uFillTx/>
                <a:latin typeface="+mn-lt"/>
                <a:ea typeface="+mn-ea"/>
                <a:cs typeface="+mn-cs"/>
              </a:rPr>
              <a:t>二氯甲烷萃取</a:t>
            </a:r>
            <a:endParaRPr kumimoji="0" lang="en-US" altLang="zh-CN" sz="2000" b="0" i="0" u="none" strike="noStrike" kern="1200" cap="none" spc="0" normalizeH="0" baseline="0" noProof="0" dirty="0">
              <a:ln>
                <a:noFill/>
              </a:ln>
              <a:solidFill>
                <a:schemeClr val="dk1"/>
              </a:solidFill>
              <a:effectLst/>
              <a:uLnTx/>
              <a:uFillTx/>
              <a:latin typeface="+mn-lt"/>
              <a:ea typeface="+mn-ea"/>
              <a:cs typeface="+mn-cs"/>
            </a:endParaRPr>
          </a:p>
          <a:p>
            <a:pPr marR="0" lvl="0" algn="l" defTabSz="914400" rtl="0" eaLnBrk="1" fontAlgn="base" latinLnBrk="0" hangingPunct="1">
              <a:lnSpc>
                <a:spcPct val="100000"/>
              </a:lnSpc>
              <a:spcBef>
                <a:spcPct val="0"/>
              </a:spcBef>
              <a:spcAft>
                <a:spcPct val="0"/>
              </a:spcAft>
              <a:buClrTx/>
              <a:buSzTx/>
              <a:buFont typeface="Wingdings" panose="05000000000000000000" pitchFamily="2" charset="2"/>
              <a:defRPr/>
            </a:pPr>
            <a:endParaRPr kumimoji="0" lang="zh-CN" altLang="en-US" sz="2000" b="0" i="0" u="none" strike="noStrike" kern="1200" cap="none" spc="0" normalizeH="0" baseline="0" noProof="0" dirty="0">
              <a:ln>
                <a:noFill/>
              </a:ln>
              <a:solidFill>
                <a:schemeClr val="dk1"/>
              </a:solidFill>
              <a:effectLst/>
              <a:uLnTx/>
              <a:uFillTx/>
              <a:latin typeface="+mn-lt"/>
              <a:ea typeface="+mn-ea"/>
              <a:cs typeface="+mn-cs"/>
            </a:endParaRPr>
          </a:p>
        </p:txBody>
      </p:sp>
      <p:sp>
        <p:nvSpPr>
          <p:cNvPr id="5" name="圆角矩形 4"/>
          <p:cNvSpPr/>
          <p:nvPr/>
        </p:nvSpPr>
        <p:spPr>
          <a:xfrm>
            <a:off x="5458460" y="2327910"/>
            <a:ext cx="2832735" cy="16383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mn-lt"/>
                <a:ea typeface="+mn-ea"/>
                <a:cs typeface="+mn-cs"/>
              </a:rPr>
              <a:t>主要用于测定在一定温度下可挥发的被分析物以及相对比较难于前处理的样品</a:t>
            </a:r>
            <a:endParaRPr kumimoji="0" lang="zh-CN" altLang="en-US" sz="2000" i="0" u="none" strike="noStrike" kern="1200" cap="none" spc="0" normalizeH="0" baseline="0" noProof="0" dirty="0">
              <a:ln>
                <a:noFill/>
              </a:ln>
              <a:solidFill>
                <a:schemeClr val="tx1"/>
              </a:solidFill>
              <a:effectLst/>
              <a:uLnTx/>
              <a:uFillTx/>
              <a:latin typeface="+mn-lt"/>
              <a:ea typeface="+mn-ea"/>
              <a:cs typeface="+mn-cs"/>
            </a:endParaRPr>
          </a:p>
        </p:txBody>
      </p:sp>
      <p:sp>
        <p:nvSpPr>
          <p:cNvPr id="3" name="圆角矩形 2"/>
          <p:cNvSpPr/>
          <p:nvPr/>
        </p:nvSpPr>
        <p:spPr>
          <a:xfrm>
            <a:off x="781685" y="2327275"/>
            <a:ext cx="3615055" cy="1638300"/>
          </a:xfrm>
          <a:prstGeom prst="roundRect">
            <a:avLst/>
          </a:prstGeom>
        </p:spPr>
        <p:style>
          <a:lnRef idx="2">
            <a:schemeClr val="dk1"/>
          </a:lnRef>
          <a:fillRef idx="1">
            <a:schemeClr val="lt1"/>
          </a:fillRef>
          <a:effectRef idx="0">
            <a:schemeClr val="dk1"/>
          </a:effectRef>
          <a:fontRef idx="minor">
            <a:schemeClr val="dk1"/>
          </a:fontRef>
        </p:style>
        <p:txBody>
          <a:bodyPr anchor="ctr"/>
          <a:p>
            <a:pPr marR="0" lvl="0" algn="l" defTabSz="914400" rtl="0" eaLnBrk="1" fontAlgn="base" latinLnBrk="0" hangingPunct="1">
              <a:lnSpc>
                <a:spcPct val="100000"/>
              </a:lnSpc>
              <a:spcBef>
                <a:spcPct val="0"/>
              </a:spcBef>
              <a:spcAft>
                <a:spcPct val="0"/>
              </a:spcAft>
              <a:buClrTx/>
              <a:buSzTx/>
              <a:buFont typeface="Wingdings" panose="05000000000000000000" charset="0"/>
              <a:defRPr/>
            </a:pPr>
            <a:r>
              <a:rPr lang="zh-CN" altLang="en-US" sz="2000" b="1" noProof="0" dirty="0">
                <a:ln>
                  <a:noFill/>
                </a:ln>
                <a:solidFill>
                  <a:schemeClr val="tx1"/>
                </a:solidFill>
                <a:effectLst/>
                <a:uLnTx/>
                <a:uFillTx/>
                <a:sym typeface="+mn-ea"/>
              </a:rPr>
              <a:t>《生活饮用水标准检验方法》</a:t>
            </a:r>
            <a:endParaRPr lang="zh-CN" altLang="en-US" sz="2000" b="1" noProof="0" dirty="0">
              <a:ln>
                <a:noFill/>
              </a:ln>
              <a:solidFill>
                <a:schemeClr val="tx1"/>
              </a:solidFill>
              <a:effectLst/>
              <a:uLnTx/>
              <a:uFillTx/>
              <a:sym typeface="+mn-ea"/>
            </a:endParaRPr>
          </a:p>
          <a:p>
            <a:pPr marR="0" lvl="0" algn="l" defTabSz="914400" rtl="0" eaLnBrk="1" fontAlgn="base" latinLnBrk="0" hangingPunct="1">
              <a:lnSpc>
                <a:spcPct val="100000"/>
              </a:lnSpc>
              <a:spcBef>
                <a:spcPct val="0"/>
              </a:spcBef>
              <a:spcAft>
                <a:spcPct val="0"/>
              </a:spcAft>
              <a:buClrTx/>
              <a:buSzTx/>
              <a:buFont typeface="Wingdings" panose="05000000000000000000" charset="0"/>
              <a:defRPr/>
            </a:pPr>
            <a:r>
              <a:rPr lang="zh-CN" altLang="en-US" sz="2000" b="1" noProof="0" dirty="0">
                <a:ln>
                  <a:noFill/>
                </a:ln>
                <a:solidFill>
                  <a:schemeClr val="tx1"/>
                </a:solidFill>
                <a:effectLst/>
                <a:uLnTx/>
                <a:uFillTx/>
                <a:sym typeface="+mn-ea"/>
              </a:rPr>
              <a:t>   GB/T5750.8-2006(40.1)</a:t>
            </a:r>
            <a:endParaRPr lang="zh-CN" altLang="en-US" sz="2000" b="1" noProof="0" dirty="0">
              <a:ln>
                <a:noFill/>
              </a:ln>
              <a:solidFill>
                <a:schemeClr val="tx1"/>
              </a:solidFill>
              <a:effectLst/>
              <a:uLnTx/>
              <a:uFillTx/>
              <a:sym typeface="+mn-ea"/>
            </a:endParaRPr>
          </a:p>
          <a:p>
            <a:pPr marR="0" lvl="0" algn="l" defTabSz="914400" rtl="0" eaLnBrk="1" fontAlgn="base" latinLnBrk="0" hangingPunct="1">
              <a:lnSpc>
                <a:spcPct val="100000"/>
              </a:lnSpc>
              <a:spcBef>
                <a:spcPct val="0"/>
              </a:spcBef>
              <a:spcAft>
                <a:spcPct val="0"/>
              </a:spcAft>
              <a:buClrTx/>
              <a:buSzTx/>
              <a:buFont typeface="Wingdings" panose="05000000000000000000" charset="0"/>
              <a:defRPr/>
            </a:pPr>
            <a:endParaRPr kumimoji="0" lang="en-US" altLang="zh-CN" sz="2000" b="0" i="0" u="none" strike="noStrike" kern="1200" cap="none" spc="0" normalizeH="0" baseline="0" noProof="0" dirty="0">
              <a:ln>
                <a:noFill/>
              </a:ln>
              <a:solidFill>
                <a:schemeClr val="dk1"/>
              </a:solidFill>
              <a:effectLst/>
              <a:uLnTx/>
              <a:uFillTx/>
              <a:latin typeface="+mn-lt"/>
              <a:ea typeface="+mn-ea"/>
              <a:cs typeface="+mn-cs"/>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ü"/>
              <a:defRPr/>
            </a:pPr>
            <a:r>
              <a:rPr kumimoji="0" lang="zh-CN" altLang="en-US" sz="2000" b="0" i="0" u="none" strike="noStrike" kern="1200" cap="none" spc="0" normalizeH="0" baseline="0" noProof="0" dirty="0">
                <a:ln>
                  <a:noFill/>
                </a:ln>
                <a:solidFill>
                  <a:schemeClr val="dk1"/>
                </a:solidFill>
                <a:effectLst/>
                <a:uLnTx/>
                <a:uFillTx/>
                <a:latin typeface="+mn-lt"/>
                <a:ea typeface="+mn-ea"/>
                <a:cs typeface="+mn-cs"/>
              </a:rPr>
              <a:t>二硫化碳萃取</a:t>
            </a:r>
            <a:endParaRPr kumimoji="0" lang="en-US" altLang="zh-CN" sz="2000" b="0" i="0" u="none" strike="noStrike" kern="1200" cap="none" spc="0" normalizeH="0" baseline="0" noProof="0" dirty="0">
              <a:ln>
                <a:noFill/>
              </a:ln>
              <a:solidFill>
                <a:schemeClr val="dk1"/>
              </a:solidFill>
              <a:effectLst/>
              <a:uLnTx/>
              <a:uFillTx/>
              <a:latin typeface="+mn-lt"/>
              <a:ea typeface="+mn-ea"/>
              <a:cs typeface="+mn-cs"/>
            </a:endParaRPr>
          </a:p>
          <a:p>
            <a:pPr marR="0" lvl="0" algn="l" defTabSz="914400" rtl="0" eaLnBrk="1" fontAlgn="base" latinLnBrk="0" hangingPunct="1">
              <a:lnSpc>
                <a:spcPct val="100000"/>
              </a:lnSpc>
              <a:spcBef>
                <a:spcPct val="0"/>
              </a:spcBef>
              <a:spcAft>
                <a:spcPct val="0"/>
              </a:spcAft>
              <a:buClrTx/>
              <a:buSzTx/>
              <a:buFont typeface="Wingdings" panose="05000000000000000000" charset="0"/>
              <a:defRPr/>
            </a:pPr>
            <a:endParaRPr kumimoji="0" lang="zh-CN" altLang="en-US" sz="2000" b="0" i="0" u="none" strike="noStrike" kern="1200" cap="none" spc="0" normalizeH="0" baseline="0" noProof="0" dirty="0">
              <a:ln>
                <a:noFill/>
              </a:ln>
              <a:solidFill>
                <a:schemeClr val="dk1"/>
              </a:solidFill>
              <a:effectLst/>
              <a:uLnTx/>
              <a:uFillTx/>
              <a:latin typeface="+mn-lt"/>
              <a:ea typeface="+mn-ea"/>
              <a:cs typeface="+mn-cs"/>
            </a:endParaRPr>
          </a:p>
        </p:txBody>
      </p:sp>
      <p:sp>
        <p:nvSpPr>
          <p:cNvPr id="6" name="矩形 21"/>
          <p:cNvSpPr/>
          <p:nvPr/>
        </p:nvSpPr>
        <p:spPr>
          <a:xfrm>
            <a:off x="5496878" y="5371783"/>
            <a:ext cx="3440430" cy="3683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285750" lvl="0" indent="-285750" algn="l" eaLnBrk="1" hangingPunct="1">
              <a:spcBef>
                <a:spcPct val="0"/>
              </a:spcBef>
              <a:buFont typeface="Wingdings" panose="05000000000000000000" pitchFamily="2" charset="2"/>
              <a:buChar char="n"/>
            </a:pPr>
            <a:r>
              <a:rPr lang="zh-CN" altLang="en-US" sz="1800">
                <a:sym typeface="+mn-ea"/>
              </a:rPr>
              <a:t>进样口、色谱柱污染程度减轻</a:t>
            </a:r>
            <a:endParaRPr lang="zh-CN" altLang="en-US" sz="1800">
              <a:sym typeface="+mn-ea"/>
            </a:endParaRPr>
          </a:p>
        </p:txBody>
      </p:sp>
      <p:sp>
        <p:nvSpPr>
          <p:cNvPr id="7" name="矩形 21"/>
          <p:cNvSpPr/>
          <p:nvPr/>
        </p:nvSpPr>
        <p:spPr>
          <a:xfrm>
            <a:off x="5496878" y="5740083"/>
            <a:ext cx="1840230" cy="3683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285750" lvl="0" indent="-285750" algn="l" eaLnBrk="1" hangingPunct="1">
              <a:spcBef>
                <a:spcPct val="0"/>
              </a:spcBef>
              <a:buFont typeface="Wingdings" panose="05000000000000000000" pitchFamily="2" charset="2"/>
              <a:buChar char="n"/>
            </a:pPr>
            <a:r>
              <a:rPr lang="zh-CN" altLang="en-US" sz="1800">
                <a:sym typeface="+mn-ea"/>
              </a:rPr>
              <a:t>更高的灵敏度</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8194" name="图片 8" descr="1.png"/>
          <p:cNvPicPr>
            <a:picLocks noChangeAspect="1"/>
          </p:cNvPicPr>
          <p:nvPr/>
        </p:nvPicPr>
        <p:blipFill>
          <a:blip r:embed="rId2"/>
          <a:stretch>
            <a:fillRect/>
          </a:stretch>
        </p:blipFill>
        <p:spPr>
          <a:xfrm>
            <a:off x="-11112" y="214313"/>
            <a:ext cx="9144000" cy="6858000"/>
          </a:xfrm>
          <a:prstGeom prst="rect">
            <a:avLst/>
          </a:prstGeom>
          <a:noFill/>
          <a:ln w="9525">
            <a:noFill/>
          </a:ln>
        </p:spPr>
      </p:pic>
      <p:sp>
        <p:nvSpPr>
          <p:cNvPr id="8195" name="矩形 11"/>
          <p:cNvSpPr/>
          <p:nvPr/>
        </p:nvSpPr>
        <p:spPr>
          <a:xfrm>
            <a:off x="123825" y="214313"/>
            <a:ext cx="14020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l"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sym typeface="+mn-ea"/>
              </a:rPr>
              <a:t>研究背景</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 name="圆角矩形 2"/>
          <p:cNvSpPr/>
          <p:nvPr/>
        </p:nvSpPr>
        <p:spPr>
          <a:xfrm>
            <a:off x="685165" y="1024890"/>
            <a:ext cx="7428865" cy="2175510"/>
          </a:xfrm>
          <a:prstGeom prst="roundRect">
            <a:avLst/>
          </a:prstGeom>
        </p:spPr>
        <p:style>
          <a:lnRef idx="2">
            <a:schemeClr val="dk1"/>
          </a:lnRef>
          <a:fillRef idx="1">
            <a:schemeClr val="lt1"/>
          </a:fillRef>
          <a:effectRef idx="0">
            <a:schemeClr val="dk1"/>
          </a:effectRef>
          <a:fontRef idx="minor">
            <a:schemeClr val="dk1"/>
          </a:fontRef>
        </p:style>
        <p:txBody>
          <a:bodyPr anchor="ctr"/>
          <a:p>
            <a:pPr marR="0" lvl="0" algn="l" defTabSz="914400" rtl="0" eaLnBrk="1" fontAlgn="base" latinLnBrk="0" hangingPunct="1">
              <a:lnSpc>
                <a:spcPct val="120000"/>
              </a:lnSpc>
              <a:spcBef>
                <a:spcPct val="0"/>
              </a:spcBef>
              <a:spcAft>
                <a:spcPct val="0"/>
              </a:spcAft>
              <a:buClrTx/>
              <a:buSzTx/>
              <a:buFont typeface="Wingdings" panose="05000000000000000000" charset="0"/>
              <a:defRPr/>
            </a:pPr>
            <a:r>
              <a:rPr lang="zh-CN" altLang="en-US" sz="2000" noProof="0" dirty="0">
                <a:ln>
                  <a:noFill/>
                </a:ln>
                <a:solidFill>
                  <a:schemeClr val="tx1"/>
                </a:solidFill>
                <a:effectLst/>
                <a:uLnTx/>
                <a:uFillTx/>
                <a:sym typeface="+mn-ea"/>
              </a:rPr>
              <a:t>人在</a:t>
            </a:r>
            <a:r>
              <a:rPr lang="zh-CN" altLang="en-US" sz="2000" noProof="0" dirty="0">
                <a:ln>
                  <a:noFill/>
                </a:ln>
                <a:solidFill>
                  <a:srgbClr val="FF0000"/>
                </a:solidFill>
                <a:effectLst/>
                <a:uLnTx/>
                <a:uFillTx/>
                <a:sym typeface="+mn-ea"/>
              </a:rPr>
              <a:t>二硫化碳</a:t>
            </a:r>
            <a:r>
              <a:rPr lang="zh-CN" altLang="en-US" sz="2000" noProof="0" dirty="0">
                <a:ln>
                  <a:noFill/>
                </a:ln>
                <a:solidFill>
                  <a:schemeClr val="tx1"/>
                </a:solidFill>
                <a:effectLst/>
                <a:uLnTx/>
                <a:uFillTx/>
                <a:sym typeface="+mn-ea"/>
              </a:rPr>
              <a:t>空气浓度为1～1.2g/m</a:t>
            </a:r>
            <a:r>
              <a:rPr lang="zh-CN" altLang="en-US" sz="2000" baseline="30000" noProof="0" dirty="0">
                <a:ln>
                  <a:noFill/>
                </a:ln>
                <a:solidFill>
                  <a:schemeClr val="tx1"/>
                </a:solidFill>
                <a:effectLst/>
                <a:uLnTx/>
                <a:uFillTx/>
                <a:sym typeface="+mn-ea"/>
              </a:rPr>
              <a:t>3</a:t>
            </a:r>
            <a:r>
              <a:rPr lang="zh-CN" altLang="en-US" sz="2000" noProof="0" dirty="0">
                <a:ln>
                  <a:noFill/>
                </a:ln>
                <a:solidFill>
                  <a:schemeClr val="tx1"/>
                </a:solidFill>
                <a:effectLst/>
                <a:uLnTx/>
                <a:uFillTx/>
                <a:sym typeface="+mn-ea"/>
              </a:rPr>
              <a:t>的环境中几小时即可发生急性中毒症状，吸入浓度10g/m</a:t>
            </a:r>
            <a:r>
              <a:rPr lang="zh-CN" altLang="en-US" sz="2000" baseline="30000" noProof="0" dirty="0">
                <a:ln>
                  <a:noFill/>
                </a:ln>
                <a:solidFill>
                  <a:schemeClr val="tx1"/>
                </a:solidFill>
                <a:effectLst/>
                <a:uLnTx/>
                <a:uFillTx/>
                <a:sym typeface="+mn-ea"/>
              </a:rPr>
              <a:t>3</a:t>
            </a:r>
            <a:r>
              <a:rPr lang="zh-CN" altLang="en-US" sz="2000" noProof="0" dirty="0">
                <a:ln>
                  <a:noFill/>
                </a:ln>
                <a:solidFill>
                  <a:schemeClr val="tx1"/>
                </a:solidFill>
                <a:effectLst/>
                <a:uLnTx/>
                <a:uFillTx/>
                <a:sym typeface="+mn-ea"/>
              </a:rPr>
              <a:t>以上1～2小时者可致死。二硫化碳液体也可经皮肤或消化道吸收，</a:t>
            </a:r>
            <a:r>
              <a:rPr lang="zh-CN" altLang="en-US" sz="2000" noProof="0" dirty="0">
                <a:ln>
                  <a:noFill/>
                </a:ln>
                <a:solidFill>
                  <a:srgbClr val="FF0000"/>
                </a:solidFill>
                <a:effectLst/>
                <a:uLnTx/>
                <a:uFillTx/>
                <a:sym typeface="+mn-ea"/>
              </a:rPr>
              <a:t>成人经口最小致死量为10毫升 </a:t>
            </a:r>
            <a:r>
              <a:rPr lang="zh-CN" altLang="en-US" sz="2000" noProof="0" dirty="0">
                <a:ln>
                  <a:noFill/>
                </a:ln>
                <a:solidFill>
                  <a:schemeClr val="tx1"/>
                </a:solidFill>
                <a:effectLst/>
                <a:uLnTx/>
                <a:uFillTx/>
                <a:sym typeface="+mn-ea"/>
              </a:rPr>
              <a:t>。人吸入最低致死量为4000ppm (30分钟)。美国、日本规定大气最高容许浓度为10ppm (30mg/m </a:t>
            </a:r>
            <a:r>
              <a:rPr lang="zh-CN" altLang="en-US" sz="2000" baseline="30000" noProof="0" dirty="0">
                <a:ln>
                  <a:noFill/>
                </a:ln>
                <a:solidFill>
                  <a:schemeClr val="tx1"/>
                </a:solidFill>
                <a:effectLst/>
                <a:uLnTx/>
                <a:uFillTx/>
                <a:sym typeface="+mn-ea"/>
              </a:rPr>
              <a:t>3</a:t>
            </a:r>
            <a:r>
              <a:rPr lang="zh-CN" altLang="en-US" sz="2000" noProof="0" dirty="0">
                <a:ln>
                  <a:noFill/>
                </a:ln>
                <a:solidFill>
                  <a:schemeClr val="tx1"/>
                </a:solidFill>
                <a:effectLst/>
                <a:uLnTx/>
                <a:uFillTx/>
                <a:sym typeface="+mn-ea"/>
              </a:rPr>
              <a:t>)。</a:t>
            </a:r>
            <a:endParaRPr lang="zh-CN" altLang="en-US" sz="2000" noProof="0" dirty="0">
              <a:ln>
                <a:noFill/>
              </a:ln>
              <a:solidFill>
                <a:schemeClr val="tx1"/>
              </a:solidFill>
              <a:effectLst/>
              <a:uLnTx/>
              <a:uFillTx/>
              <a:sym typeface="+mn-ea"/>
            </a:endParaRPr>
          </a:p>
        </p:txBody>
      </p:sp>
      <p:sp>
        <p:nvSpPr>
          <p:cNvPr id="2" name="圆角矩形 1"/>
          <p:cNvSpPr/>
          <p:nvPr/>
        </p:nvSpPr>
        <p:spPr>
          <a:xfrm>
            <a:off x="685800" y="3509645"/>
            <a:ext cx="7428230" cy="1137285"/>
          </a:xfrm>
          <a:prstGeom prst="roundRect">
            <a:avLst/>
          </a:prstGeom>
        </p:spPr>
        <p:style>
          <a:lnRef idx="2">
            <a:schemeClr val="dk1"/>
          </a:lnRef>
          <a:fillRef idx="1">
            <a:schemeClr val="lt1"/>
          </a:fillRef>
          <a:effectRef idx="0">
            <a:schemeClr val="dk1"/>
          </a:effectRef>
          <a:fontRef idx="minor">
            <a:schemeClr val="dk1"/>
          </a:fontRef>
        </p:style>
        <p:txBody>
          <a:bodyPr anchor="ctr"/>
          <a:p>
            <a:pPr marR="0" lvl="0" algn="l" defTabSz="914400" rtl="0" eaLnBrk="1" fontAlgn="base" latinLnBrk="0" hangingPunct="1">
              <a:lnSpc>
                <a:spcPct val="150000"/>
              </a:lnSpc>
              <a:spcBef>
                <a:spcPct val="0"/>
              </a:spcBef>
              <a:spcAft>
                <a:spcPct val="0"/>
              </a:spcAft>
              <a:buClrTx/>
              <a:buSzTx/>
              <a:buFont typeface="Wingdings" panose="05000000000000000000" charset="0"/>
              <a:defRPr/>
            </a:pPr>
            <a:r>
              <a:rPr lang="zh-CN" altLang="en-US" sz="2000" noProof="0" dirty="0">
                <a:ln>
                  <a:noFill/>
                </a:ln>
                <a:solidFill>
                  <a:srgbClr val="FF0000"/>
                </a:solidFill>
                <a:effectLst/>
                <a:uLnTx/>
                <a:uFillTx/>
                <a:sym typeface="+mn-ea"/>
              </a:rPr>
              <a:t>二氯甲烷</a:t>
            </a:r>
            <a:r>
              <a:rPr lang="zh-CN" altLang="en-US" sz="2000" noProof="0" dirty="0">
                <a:ln>
                  <a:noFill/>
                </a:ln>
                <a:solidFill>
                  <a:schemeClr val="tx1"/>
                </a:solidFill>
                <a:effectLst/>
                <a:uLnTx/>
                <a:uFillTx/>
                <a:sym typeface="+mn-ea"/>
              </a:rPr>
              <a:t>急性毒性：人经口20～50ml，轻度中毒；</a:t>
            </a:r>
            <a:r>
              <a:rPr lang="zh-CN" altLang="en-US" sz="2000" noProof="0" dirty="0">
                <a:ln>
                  <a:noFill/>
                </a:ln>
                <a:solidFill>
                  <a:srgbClr val="FF0000"/>
                </a:solidFill>
                <a:effectLst/>
                <a:uLnTx/>
                <a:uFillTx/>
                <a:sym typeface="+mn-ea"/>
              </a:rPr>
              <a:t>人经口100～150ml，致死</a:t>
            </a:r>
            <a:r>
              <a:rPr lang="zh-CN" altLang="en-US" sz="2000" noProof="0" dirty="0">
                <a:ln>
                  <a:noFill/>
                </a:ln>
                <a:solidFill>
                  <a:schemeClr val="tx1"/>
                </a:solidFill>
                <a:effectLst/>
                <a:uLnTx/>
                <a:uFillTx/>
                <a:sym typeface="+mn-ea"/>
              </a:rPr>
              <a:t>；人吸入2.9～4.0克每立方米，20分钟后眩晕。</a:t>
            </a:r>
            <a:endParaRPr lang="zh-CN" altLang="en-US" sz="2000" noProof="0" dirty="0">
              <a:ln>
                <a:noFill/>
              </a:ln>
              <a:solidFill>
                <a:schemeClr val="tx1"/>
              </a:solidFill>
              <a:effectLst/>
              <a:uLnTx/>
              <a:uFillTx/>
              <a:sym typeface="+mn-ea"/>
            </a:endParaRPr>
          </a:p>
        </p:txBody>
      </p:sp>
      <p:sp>
        <p:nvSpPr>
          <p:cNvPr id="4" name="圆角矩形 3"/>
          <p:cNvSpPr/>
          <p:nvPr/>
        </p:nvSpPr>
        <p:spPr>
          <a:xfrm>
            <a:off x="685165" y="4956175"/>
            <a:ext cx="7428230" cy="1508125"/>
          </a:xfrm>
          <a:prstGeom prst="roundRect">
            <a:avLst/>
          </a:prstGeom>
        </p:spPr>
        <p:style>
          <a:lnRef idx="2">
            <a:schemeClr val="dk1"/>
          </a:lnRef>
          <a:fillRef idx="1">
            <a:schemeClr val="lt1"/>
          </a:fillRef>
          <a:effectRef idx="0">
            <a:schemeClr val="dk1"/>
          </a:effectRef>
          <a:fontRef idx="minor">
            <a:schemeClr val="dk1"/>
          </a:fontRef>
        </p:style>
        <p:txBody>
          <a:bodyPr anchor="ctr"/>
          <a:p>
            <a:pPr marR="0" lvl="0" algn="l" defTabSz="914400" rtl="0" eaLnBrk="1" fontAlgn="base" latinLnBrk="0" hangingPunct="1">
              <a:lnSpc>
                <a:spcPct val="150000"/>
              </a:lnSpc>
              <a:spcBef>
                <a:spcPct val="0"/>
              </a:spcBef>
              <a:spcAft>
                <a:spcPct val="0"/>
              </a:spcAft>
              <a:buClrTx/>
              <a:buSzTx/>
              <a:buFont typeface="Wingdings" panose="05000000000000000000" charset="0"/>
              <a:defRPr/>
            </a:pPr>
            <a:r>
              <a:rPr lang="zh-CN" altLang="en-US" sz="2000" noProof="0" dirty="0">
                <a:ln>
                  <a:noFill/>
                </a:ln>
                <a:solidFill>
                  <a:schemeClr val="tx1"/>
                </a:solidFill>
                <a:effectLst/>
                <a:uLnTx/>
                <a:uFillTx/>
                <a:sym typeface="+mn-ea"/>
              </a:rPr>
              <a:t>在工作场所有害因素职业接触限值(化学因素)(GBZ2.1-2007)中规定，</a:t>
            </a:r>
            <a:r>
              <a:rPr lang="zh-CN" altLang="en-US" sz="2000" noProof="0" dirty="0">
                <a:ln>
                  <a:noFill/>
                </a:ln>
                <a:solidFill>
                  <a:srgbClr val="FF0000"/>
                </a:solidFill>
                <a:effectLst/>
                <a:uLnTx/>
                <a:uFillTx/>
                <a:sym typeface="+mn-ea"/>
              </a:rPr>
              <a:t>二硫化碳</a:t>
            </a:r>
            <a:r>
              <a:rPr lang="zh-CN" altLang="en-US" sz="2000" noProof="0" dirty="0">
                <a:ln>
                  <a:noFill/>
                </a:ln>
                <a:solidFill>
                  <a:schemeClr val="tx1"/>
                </a:solidFill>
                <a:effectLst/>
                <a:uLnTx/>
                <a:uFillTx/>
                <a:sym typeface="+mn-ea"/>
              </a:rPr>
              <a:t>的时间加权平均容许浓度为</a:t>
            </a:r>
            <a:r>
              <a:rPr lang="en-US" altLang="zh-CN" sz="2000" noProof="0" dirty="0">
                <a:ln>
                  <a:noFill/>
                </a:ln>
                <a:solidFill>
                  <a:srgbClr val="FF0000"/>
                </a:solidFill>
                <a:effectLst/>
                <a:uLnTx/>
                <a:uFillTx/>
                <a:sym typeface="+mn-ea"/>
              </a:rPr>
              <a:t>5</a:t>
            </a:r>
            <a:r>
              <a:rPr lang="zh-CN" altLang="en-US" sz="2000" noProof="0" dirty="0">
                <a:ln>
                  <a:noFill/>
                </a:ln>
                <a:solidFill>
                  <a:srgbClr val="FF0000"/>
                </a:solidFill>
                <a:effectLst/>
                <a:uLnTx/>
                <a:uFillTx/>
                <a:sym typeface="+mn-ea"/>
              </a:rPr>
              <a:t>mg/m </a:t>
            </a:r>
            <a:r>
              <a:rPr lang="zh-CN" altLang="en-US" sz="2000" baseline="30000" noProof="0" dirty="0">
                <a:ln>
                  <a:noFill/>
                </a:ln>
                <a:solidFill>
                  <a:srgbClr val="FF0000"/>
                </a:solidFill>
                <a:effectLst/>
                <a:uLnTx/>
                <a:uFillTx/>
                <a:sym typeface="+mn-ea"/>
              </a:rPr>
              <a:t>3</a:t>
            </a:r>
            <a:r>
              <a:rPr lang="zh-CN" altLang="en-US" sz="2000" noProof="0" dirty="0">
                <a:ln>
                  <a:noFill/>
                </a:ln>
                <a:solidFill>
                  <a:schemeClr val="tx1"/>
                </a:solidFill>
                <a:effectLst/>
                <a:uLnTx/>
                <a:uFillTx/>
                <a:sym typeface="+mn-ea"/>
              </a:rPr>
              <a:t>，</a:t>
            </a:r>
            <a:r>
              <a:rPr lang="zh-CN" altLang="en-US" sz="2000" noProof="0" dirty="0">
                <a:ln>
                  <a:noFill/>
                </a:ln>
                <a:solidFill>
                  <a:srgbClr val="FF0000"/>
                </a:solidFill>
                <a:effectLst/>
                <a:uLnTx/>
                <a:uFillTx/>
                <a:sym typeface="+mn-ea"/>
              </a:rPr>
              <a:t>二氯甲烷</a:t>
            </a:r>
            <a:r>
              <a:rPr lang="zh-CN" altLang="en-US" sz="2000" noProof="0" dirty="0">
                <a:ln>
                  <a:noFill/>
                </a:ln>
                <a:solidFill>
                  <a:schemeClr val="tx1"/>
                </a:solidFill>
                <a:effectLst/>
                <a:uLnTx/>
                <a:uFillTx/>
                <a:sym typeface="+mn-ea"/>
              </a:rPr>
              <a:t>的时间加权平均容许浓度为</a:t>
            </a:r>
            <a:r>
              <a:rPr lang="en-US" altLang="zh-CN" sz="2000" noProof="0" dirty="0">
                <a:ln>
                  <a:noFill/>
                </a:ln>
                <a:solidFill>
                  <a:srgbClr val="FF0000"/>
                </a:solidFill>
                <a:effectLst/>
                <a:uLnTx/>
                <a:uFillTx/>
                <a:sym typeface="+mn-ea"/>
              </a:rPr>
              <a:t>200</a:t>
            </a:r>
            <a:r>
              <a:rPr lang="zh-CN" altLang="en-US" sz="2000" noProof="0" dirty="0">
                <a:ln>
                  <a:noFill/>
                </a:ln>
                <a:solidFill>
                  <a:srgbClr val="FF0000"/>
                </a:solidFill>
                <a:effectLst/>
                <a:uLnTx/>
                <a:uFillTx/>
                <a:sym typeface="+mn-ea"/>
              </a:rPr>
              <a:t>mg/m </a:t>
            </a:r>
            <a:r>
              <a:rPr lang="zh-CN" altLang="en-US" sz="2000" baseline="30000" noProof="0" dirty="0">
                <a:ln>
                  <a:noFill/>
                </a:ln>
                <a:solidFill>
                  <a:srgbClr val="FF0000"/>
                </a:solidFill>
                <a:effectLst/>
                <a:uLnTx/>
                <a:uFillTx/>
                <a:sym typeface="+mn-ea"/>
              </a:rPr>
              <a:t>3</a:t>
            </a:r>
            <a:r>
              <a:rPr lang="zh-CN" altLang="en-US" sz="2000" noProof="0" dirty="0">
                <a:ln>
                  <a:noFill/>
                </a:ln>
                <a:solidFill>
                  <a:schemeClr val="tx1"/>
                </a:solidFill>
                <a:effectLst/>
                <a:uLnTx/>
                <a:uFillTx/>
                <a:sym typeface="+mn-ea"/>
              </a:rPr>
              <a:t>。</a:t>
            </a:r>
            <a:endParaRPr lang="zh-CN" altLang="en-US" sz="2000" noProof="0" dirty="0">
              <a:ln>
                <a:noFill/>
              </a:ln>
              <a:solidFill>
                <a:schemeClr val="tx1"/>
              </a:solidFill>
              <a:effectLst/>
              <a:uLnTx/>
              <a:uFillTx/>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7" name="矩形 26"/>
          <p:cNvSpPr/>
          <p:nvPr/>
        </p:nvSpPr>
        <p:spPr>
          <a:xfrm>
            <a:off x="0" y="2071688"/>
            <a:ext cx="9144000" cy="1857375"/>
          </a:xfrm>
          <a:prstGeom prst="rect">
            <a:avLst/>
          </a:prstGeom>
          <a:solidFill>
            <a:srgbClr val="9463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94634C"/>
              </a:solidFill>
              <a:effectLst/>
              <a:uLnTx/>
              <a:uFillTx/>
              <a:latin typeface="+mn-lt"/>
              <a:ea typeface="+mn-ea"/>
              <a:cs typeface="+mn-cs"/>
            </a:endParaRPr>
          </a:p>
        </p:txBody>
      </p:sp>
      <p:sp>
        <p:nvSpPr>
          <p:cNvPr id="9219" name="TextBox 5" hidden="1"/>
          <p:cNvSpPr txBox="1"/>
          <p:nvPr/>
        </p:nvSpPr>
        <p:spPr>
          <a:xfrm>
            <a:off x="1939925" y="1954213"/>
            <a:ext cx="1943100"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9220" name="矩形 6" hidden="1"/>
          <p:cNvSpPr/>
          <p:nvPr/>
        </p:nvSpPr>
        <p:spPr>
          <a:xfrm>
            <a:off x="1939925" y="3025775"/>
            <a:ext cx="1471613"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9221" name="矩形 7" hidden="1"/>
          <p:cNvSpPr/>
          <p:nvPr/>
        </p:nvSpPr>
        <p:spPr>
          <a:xfrm>
            <a:off x="2011363" y="4240213"/>
            <a:ext cx="1471612"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9222" name="矩形 8" hidden="1"/>
          <p:cNvSpPr/>
          <p:nvPr/>
        </p:nvSpPr>
        <p:spPr>
          <a:xfrm>
            <a:off x="2011363" y="5526088"/>
            <a:ext cx="1471612"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800" dirty="0">
                <a:latin typeface="微软雅黑" panose="020B0503020204020204" pitchFamily="34" charset="-122"/>
                <a:ea typeface="微软雅黑" panose="020B0503020204020204" pitchFamily="34" charset="-122"/>
              </a:rPr>
              <a:t>点击添加文本</a:t>
            </a:r>
            <a:endParaRPr lang="zh-CN" altLang="en-US" sz="1800" dirty="0">
              <a:latin typeface="微软雅黑" panose="020B0503020204020204" pitchFamily="34" charset="-122"/>
              <a:ea typeface="微软雅黑" panose="020B0503020204020204" pitchFamily="34" charset="-122"/>
            </a:endParaRPr>
          </a:p>
        </p:txBody>
      </p:sp>
      <p:sp>
        <p:nvSpPr>
          <p:cNvPr id="9223" name="TextBox 27"/>
          <p:cNvSpPr txBox="1"/>
          <p:nvPr/>
        </p:nvSpPr>
        <p:spPr>
          <a:xfrm>
            <a:off x="0" y="2428875"/>
            <a:ext cx="9144000" cy="1476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en-US" sz="6600" b="1" dirty="0">
                <a:solidFill>
                  <a:schemeClr val="bg1"/>
                </a:solidFill>
                <a:latin typeface="微软雅黑" panose="020B0503020204020204" pitchFamily="34" charset="-122"/>
                <a:ea typeface="微软雅黑" panose="020B0503020204020204" pitchFamily="34" charset="-122"/>
              </a:rPr>
              <a:t>实验内容</a:t>
            </a:r>
            <a:endParaRPr lang="zh-CN" altLang="en-US" sz="6600" b="1" dirty="0">
              <a:solidFill>
                <a:schemeClr val="bg1"/>
              </a:solidFill>
              <a:latin typeface="微软雅黑" panose="020B0503020204020204" pitchFamily="34" charset="-122"/>
              <a:ea typeface="微软雅黑" panose="020B0503020204020204" pitchFamily="34" charset="-122"/>
            </a:endParaRPr>
          </a:p>
          <a:p>
            <a:pPr marL="0" lvl="0" indent="0" eaLnBrk="1" hangingPunct="1">
              <a:spcBef>
                <a:spcPct val="0"/>
              </a:spcBef>
              <a:buNone/>
            </a:pPr>
            <a:endParaRPr lang="en-US" altLang="zh-CN"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8194" name="图片 8" descr="1.png"/>
          <p:cNvPicPr>
            <a:picLocks noChangeAspect="1"/>
          </p:cNvPicPr>
          <p:nvPr/>
        </p:nvPicPr>
        <p:blipFill>
          <a:blip r:embed="rId2"/>
          <a:stretch>
            <a:fillRect/>
          </a:stretch>
        </p:blipFill>
        <p:spPr>
          <a:xfrm>
            <a:off x="-11112" y="214313"/>
            <a:ext cx="9144000" cy="6858000"/>
          </a:xfrm>
          <a:prstGeom prst="rect">
            <a:avLst/>
          </a:prstGeom>
          <a:noFill/>
          <a:ln w="9525">
            <a:noFill/>
          </a:ln>
        </p:spPr>
      </p:pic>
      <p:sp>
        <p:nvSpPr>
          <p:cNvPr id="8195" name="矩形 11"/>
          <p:cNvSpPr/>
          <p:nvPr/>
        </p:nvSpPr>
        <p:spPr>
          <a:xfrm>
            <a:off x="123825" y="214313"/>
            <a:ext cx="23164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试验试剂与仪器</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 name="圆角矩形 2"/>
          <p:cNvSpPr/>
          <p:nvPr/>
        </p:nvSpPr>
        <p:spPr>
          <a:xfrm>
            <a:off x="685800" y="1242695"/>
            <a:ext cx="3863975" cy="2588895"/>
          </a:xfrm>
          <a:prstGeom prst="roundRect">
            <a:avLst/>
          </a:prstGeom>
        </p:spPr>
        <p:style>
          <a:lnRef idx="2">
            <a:schemeClr val="dk1"/>
          </a:lnRef>
          <a:fillRef idx="1">
            <a:schemeClr val="lt1"/>
          </a:fillRef>
          <a:effectRef idx="0">
            <a:schemeClr val="dk1"/>
          </a:effectRef>
          <a:fontRef idx="minor">
            <a:schemeClr val="dk1"/>
          </a:fontRef>
        </p:style>
        <p:txBody>
          <a:bodyPr anchor="ctr"/>
          <a:p>
            <a:pPr marR="0" lvl="0" algn="l" defTabSz="914400" rtl="0" eaLnBrk="1" fontAlgn="base" latinLnBrk="0" hangingPunct="1">
              <a:lnSpc>
                <a:spcPct val="120000"/>
              </a:lnSpc>
              <a:spcBef>
                <a:spcPct val="0"/>
              </a:spcBef>
              <a:spcAft>
                <a:spcPct val="0"/>
              </a:spcAft>
              <a:buClrTx/>
              <a:buSzTx/>
              <a:buFont typeface="Wingdings" panose="05000000000000000000" charset="0"/>
              <a:defRPr/>
            </a:pPr>
            <a:r>
              <a:rPr lang="zh-CN" altLang="en-US" sz="2000" noProof="0" dirty="0">
                <a:ln>
                  <a:noFill/>
                </a:ln>
                <a:solidFill>
                  <a:schemeClr val="tx1"/>
                </a:solidFill>
                <a:effectLst/>
                <a:uLnTx/>
                <a:uFillTx/>
                <a:sym typeface="+mn-ea"/>
              </a:rPr>
              <a:t>松节油标准溶液：500mg/L；</a:t>
            </a:r>
            <a:endParaRPr lang="zh-CN" altLang="en-US" sz="2000" noProof="0" dirty="0">
              <a:ln>
                <a:noFill/>
              </a:ln>
              <a:solidFill>
                <a:schemeClr val="tx1"/>
              </a:solidFill>
              <a:effectLst/>
              <a:uLnTx/>
              <a:uFillTx/>
              <a:sym typeface="+mn-ea"/>
            </a:endParaRPr>
          </a:p>
          <a:p>
            <a:pPr marR="0" lvl="0" algn="l" defTabSz="914400" rtl="0" eaLnBrk="1" fontAlgn="base" latinLnBrk="0" hangingPunct="1">
              <a:lnSpc>
                <a:spcPct val="120000"/>
              </a:lnSpc>
              <a:spcBef>
                <a:spcPct val="0"/>
              </a:spcBef>
              <a:spcAft>
                <a:spcPct val="0"/>
              </a:spcAft>
              <a:buClrTx/>
              <a:buSzTx/>
              <a:buFont typeface="Wingdings" panose="05000000000000000000" charset="0"/>
              <a:defRPr/>
            </a:pPr>
            <a:r>
              <a:rPr lang="zh-CN" altLang="en-US" sz="2000" noProof="0" dirty="0">
                <a:ln>
                  <a:noFill/>
                </a:ln>
                <a:solidFill>
                  <a:schemeClr val="tx1"/>
                </a:solidFill>
                <a:effectLst/>
                <a:uLnTx/>
                <a:uFillTx/>
                <a:sym typeface="+mn-ea"/>
              </a:rPr>
              <a:t>二氯甲烷：色谱纯；</a:t>
            </a:r>
            <a:endParaRPr lang="zh-CN" altLang="en-US" sz="2000" noProof="0" dirty="0">
              <a:ln>
                <a:noFill/>
              </a:ln>
              <a:solidFill>
                <a:schemeClr val="tx1"/>
              </a:solidFill>
              <a:effectLst/>
              <a:uLnTx/>
              <a:uFillTx/>
              <a:sym typeface="+mn-ea"/>
            </a:endParaRPr>
          </a:p>
          <a:p>
            <a:pPr marR="0" lvl="0" algn="l" defTabSz="914400" rtl="0" eaLnBrk="1" fontAlgn="base" latinLnBrk="0" hangingPunct="1">
              <a:lnSpc>
                <a:spcPct val="120000"/>
              </a:lnSpc>
              <a:spcBef>
                <a:spcPct val="0"/>
              </a:spcBef>
              <a:spcAft>
                <a:spcPct val="0"/>
              </a:spcAft>
              <a:buClrTx/>
              <a:buSzTx/>
              <a:buFont typeface="Wingdings" panose="05000000000000000000" charset="0"/>
              <a:defRPr/>
            </a:pPr>
            <a:r>
              <a:rPr lang="zh-CN" altLang="en-US" sz="2000" noProof="0" dirty="0">
                <a:ln>
                  <a:noFill/>
                </a:ln>
                <a:solidFill>
                  <a:schemeClr val="tx1"/>
                </a:solidFill>
                <a:effectLst/>
                <a:uLnTx/>
                <a:uFillTx/>
                <a:sym typeface="+mn-ea"/>
              </a:rPr>
              <a:t>纯水：超纯水；</a:t>
            </a:r>
            <a:endParaRPr lang="zh-CN" altLang="en-US" sz="2000" noProof="0" dirty="0">
              <a:ln>
                <a:noFill/>
              </a:ln>
              <a:solidFill>
                <a:schemeClr val="tx1"/>
              </a:solidFill>
              <a:effectLst/>
              <a:uLnTx/>
              <a:uFillTx/>
              <a:sym typeface="+mn-ea"/>
            </a:endParaRPr>
          </a:p>
          <a:p>
            <a:pPr marR="0" lvl="0" algn="l" defTabSz="914400" rtl="0" eaLnBrk="1" fontAlgn="base" latinLnBrk="0" hangingPunct="1">
              <a:lnSpc>
                <a:spcPct val="120000"/>
              </a:lnSpc>
              <a:spcBef>
                <a:spcPct val="0"/>
              </a:spcBef>
              <a:spcAft>
                <a:spcPct val="0"/>
              </a:spcAft>
              <a:buClrTx/>
              <a:buSzTx/>
              <a:buFont typeface="Wingdings" panose="05000000000000000000" charset="0"/>
              <a:defRPr/>
            </a:pPr>
            <a:r>
              <a:rPr lang="zh-CN" altLang="en-US" sz="2000" noProof="0" dirty="0">
                <a:ln>
                  <a:noFill/>
                </a:ln>
                <a:solidFill>
                  <a:schemeClr val="tx1"/>
                </a:solidFill>
                <a:effectLst/>
                <a:uLnTx/>
                <a:uFillTx/>
                <a:sym typeface="+mn-ea"/>
              </a:rPr>
              <a:t>氯化钠：分析纯；</a:t>
            </a:r>
            <a:endParaRPr lang="zh-CN" altLang="en-US" sz="2000" noProof="0" dirty="0">
              <a:ln>
                <a:noFill/>
              </a:ln>
              <a:solidFill>
                <a:schemeClr val="tx1"/>
              </a:solidFill>
              <a:effectLst/>
              <a:uLnTx/>
              <a:uFillTx/>
              <a:sym typeface="+mn-ea"/>
            </a:endParaRPr>
          </a:p>
          <a:p>
            <a:pPr marR="0" lvl="0" algn="l" defTabSz="914400" rtl="0" eaLnBrk="1" fontAlgn="base" latinLnBrk="0" hangingPunct="1">
              <a:lnSpc>
                <a:spcPct val="120000"/>
              </a:lnSpc>
              <a:spcBef>
                <a:spcPct val="0"/>
              </a:spcBef>
              <a:spcAft>
                <a:spcPct val="0"/>
              </a:spcAft>
              <a:buClrTx/>
              <a:buSzTx/>
              <a:buFont typeface="Wingdings" panose="05000000000000000000" charset="0"/>
              <a:defRPr/>
            </a:pPr>
            <a:r>
              <a:rPr lang="zh-CN" altLang="en-US" sz="2000" noProof="0" dirty="0">
                <a:ln>
                  <a:noFill/>
                </a:ln>
                <a:solidFill>
                  <a:schemeClr val="tx1"/>
                </a:solidFill>
                <a:effectLst/>
                <a:uLnTx/>
                <a:uFillTx/>
                <a:sym typeface="+mn-ea"/>
              </a:rPr>
              <a:t>抗坏血酸：分析纯</a:t>
            </a:r>
            <a:endParaRPr lang="zh-CN" altLang="en-US" sz="2000" noProof="0" dirty="0">
              <a:ln>
                <a:noFill/>
              </a:ln>
              <a:solidFill>
                <a:schemeClr val="tx1"/>
              </a:solidFill>
              <a:effectLst/>
              <a:uLnTx/>
              <a:uFillTx/>
              <a:sym typeface="+mn-ea"/>
            </a:endParaRPr>
          </a:p>
        </p:txBody>
      </p:sp>
      <p:sp>
        <p:nvSpPr>
          <p:cNvPr id="2" name="圆角矩形 1"/>
          <p:cNvSpPr/>
          <p:nvPr/>
        </p:nvSpPr>
        <p:spPr>
          <a:xfrm>
            <a:off x="3185160" y="3050540"/>
            <a:ext cx="5248275" cy="3097530"/>
          </a:xfrm>
          <a:prstGeom prst="roundRect">
            <a:avLst/>
          </a:prstGeom>
        </p:spPr>
        <p:style>
          <a:lnRef idx="2">
            <a:schemeClr val="dk1"/>
          </a:lnRef>
          <a:fillRef idx="1">
            <a:schemeClr val="lt1"/>
          </a:fillRef>
          <a:effectRef idx="0">
            <a:schemeClr val="dk1"/>
          </a:effectRef>
          <a:fontRef idx="minor">
            <a:schemeClr val="dk1"/>
          </a:fontRef>
        </p:style>
        <p:txBody>
          <a:bodyPr anchor="ctr"/>
          <a:p>
            <a:pPr marR="0" lvl="0" algn="l" defTabSz="914400" rtl="0" eaLnBrk="1" fontAlgn="base" latinLnBrk="0" hangingPunct="1">
              <a:lnSpc>
                <a:spcPct val="150000"/>
              </a:lnSpc>
              <a:spcBef>
                <a:spcPct val="0"/>
              </a:spcBef>
              <a:spcAft>
                <a:spcPct val="0"/>
              </a:spcAft>
              <a:buClrTx/>
              <a:buSzTx/>
              <a:buFont typeface="Wingdings" panose="05000000000000000000" charset="0"/>
              <a:defRPr/>
            </a:pPr>
            <a:r>
              <a:rPr lang="zh-CN" altLang="en-US" sz="2000" noProof="0" dirty="0">
                <a:ln>
                  <a:noFill/>
                </a:ln>
                <a:solidFill>
                  <a:schemeClr val="tx1"/>
                </a:solidFill>
                <a:effectLst/>
                <a:uLnTx/>
                <a:uFillTx/>
                <a:sym typeface="+mn-ea"/>
              </a:rPr>
              <a:t>安捷伦7890A气相色谱仪（配FID检测器）；安捷伦G1888顶空自动进样器；</a:t>
            </a:r>
            <a:endParaRPr lang="zh-CN" altLang="en-US" sz="2000" noProof="0" dirty="0">
              <a:ln>
                <a:noFill/>
              </a:ln>
              <a:solidFill>
                <a:schemeClr val="tx1"/>
              </a:solidFill>
              <a:effectLst/>
              <a:uLnTx/>
              <a:uFillTx/>
              <a:sym typeface="+mn-ea"/>
            </a:endParaRPr>
          </a:p>
          <a:p>
            <a:pPr marR="0" lvl="0" algn="l" defTabSz="914400" rtl="0" eaLnBrk="1" fontAlgn="base" latinLnBrk="0" hangingPunct="1">
              <a:lnSpc>
                <a:spcPct val="150000"/>
              </a:lnSpc>
              <a:spcBef>
                <a:spcPct val="0"/>
              </a:spcBef>
              <a:spcAft>
                <a:spcPct val="0"/>
              </a:spcAft>
              <a:buClrTx/>
              <a:buSzTx/>
              <a:buFont typeface="Wingdings" panose="05000000000000000000" charset="0"/>
              <a:defRPr/>
            </a:pPr>
            <a:r>
              <a:rPr lang="zh-CN" altLang="en-US" sz="2000" noProof="0" dirty="0">
                <a:ln>
                  <a:noFill/>
                </a:ln>
                <a:solidFill>
                  <a:schemeClr val="tx1"/>
                </a:solidFill>
                <a:effectLst/>
                <a:uLnTx/>
                <a:uFillTx/>
                <a:sym typeface="+mn-ea"/>
              </a:rPr>
              <a:t>色谱柱为HP-INNOWAX毛细管色谱柱：30m×0.32mm(内径)×0.25μm(膜厚)；</a:t>
            </a:r>
            <a:endParaRPr lang="zh-CN" altLang="en-US" sz="2000" noProof="0" dirty="0">
              <a:ln>
                <a:noFill/>
              </a:ln>
              <a:solidFill>
                <a:schemeClr val="tx1"/>
              </a:solidFill>
              <a:effectLst/>
              <a:uLnTx/>
              <a:uFillTx/>
              <a:sym typeface="+mn-ea"/>
            </a:endParaRPr>
          </a:p>
          <a:p>
            <a:pPr marR="0" lvl="0" algn="l" defTabSz="914400" rtl="0" eaLnBrk="1" fontAlgn="base" latinLnBrk="0" hangingPunct="1">
              <a:lnSpc>
                <a:spcPct val="150000"/>
              </a:lnSpc>
              <a:spcBef>
                <a:spcPct val="0"/>
              </a:spcBef>
              <a:spcAft>
                <a:spcPct val="0"/>
              </a:spcAft>
              <a:buClrTx/>
              <a:buSzTx/>
              <a:buFont typeface="Wingdings" panose="05000000000000000000" charset="0"/>
              <a:defRPr/>
            </a:pPr>
            <a:r>
              <a:rPr lang="zh-CN" altLang="en-US" sz="2000" noProof="0" dirty="0">
                <a:ln>
                  <a:noFill/>
                </a:ln>
                <a:solidFill>
                  <a:schemeClr val="tx1"/>
                </a:solidFill>
                <a:effectLst/>
                <a:uLnTx/>
                <a:uFillTx/>
                <a:sym typeface="+mn-ea"/>
              </a:rPr>
              <a:t>氮吹仪；其他实验室常用仪器设备</a:t>
            </a:r>
            <a:endParaRPr lang="zh-CN" altLang="en-US" sz="2000" noProof="0" dirty="0">
              <a:ln>
                <a:noFill/>
              </a:ln>
              <a:solidFill>
                <a:schemeClr val="tx1"/>
              </a:solidFill>
              <a:effectLst/>
              <a:uLnTx/>
              <a:uFillTx/>
              <a:sym typeface="+mn-ea"/>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3463</Words>
  <Application>WPS 演示</Application>
  <PresentationFormat>全屏显示(4:3)</PresentationFormat>
  <Paragraphs>636</Paragraphs>
  <Slides>25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Arial</vt:lpstr>
      <vt:lpstr>宋体</vt:lpstr>
      <vt:lpstr>Wingdings</vt:lpstr>
      <vt:lpstr>Calibri</vt:lpstr>
      <vt:lpstr>微软雅黑</vt:lpstr>
      <vt:lpstr>Times New Roman</vt:lpstr>
      <vt:lpstr>Wingdings</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bj</dc:creator>
  <cp:lastModifiedBy>LiuXY</cp:lastModifiedBy>
  <cp:revision>323</cp:revision>
  <dcterms:created xsi:type="dcterms:W3CDTF">2013-10-30T09:04:00Z</dcterms:created>
  <dcterms:modified xsi:type="dcterms:W3CDTF">2018-09-13T02:18:12Z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8</vt:lpwstr>
  </property>
  <property fmtid="{D5CDD505-2E9C-101B-9397-08002B2CF9AE}" pid="3" name="KSOProductBuildVer">
    <vt:lpwstr>2052-10.1.0.7469</vt:lpwstr>
  </property>
</Properties>
</file>